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notesSlides/notesSlide1.xml" ContentType="application/vnd.openxmlformats-officedocument.presentationml.notesSlide+xml"/>
  <Override PartName="/ppt/tags/tag1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77" r:id="rId2"/>
    <p:sldId id="348" r:id="rId3"/>
    <p:sldId id="428" r:id="rId4"/>
    <p:sldId id="430" r:id="rId5"/>
    <p:sldId id="431" r:id="rId6"/>
    <p:sldId id="434" r:id="rId7"/>
    <p:sldId id="419" r:id="rId8"/>
    <p:sldId id="281" r:id="rId9"/>
  </p:sldIdLst>
  <p:sldSz cx="12192000" cy="6858000"/>
  <p:notesSz cx="6858000" cy="9144000"/>
  <p:embeddedFontLst>
    <p:embeddedFont>
      <p:font typeface="方正粗圆_GBK" panose="02010600030101010101" charset="-122"/>
      <p:regular r:id="rId12"/>
    </p:embeddedFont>
    <p:embeddedFont>
      <p:font typeface="方正大标宋简体" panose="02010600030101010101" charset="-122"/>
      <p:regular r:id="rId13"/>
    </p:embeddedFont>
    <p:embeddedFont>
      <p:font typeface="方正科技符号" panose="02010600030101010101" charset="-122"/>
      <p:regular r:id="rId14"/>
      <p:italic r:id="rId15"/>
    </p:embeddedFont>
    <p:embeddedFont>
      <p:font typeface="楷体" panose="02010609060101010101" pitchFamily="49" charset="-122"/>
      <p:regular r:id="rId16"/>
    </p:embeddedFont>
    <p:embeddedFont>
      <p:font typeface="微软雅黑" panose="020B0503020204020204" pitchFamily="34" charset="-122"/>
      <p:regular r:id="rId17"/>
      <p:bold r:id="rId18"/>
    </p:embeddedFont>
  </p:embeddedFontLst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74" userDrawn="1">
          <p15:clr>
            <a:srgbClr val="A4A3A4"/>
          </p15:clr>
        </p15:guide>
        <p15:guide id="2" pos="397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C374"/>
    <a:srgbClr val="F2DD9C"/>
    <a:srgbClr val="F8DCB1"/>
    <a:srgbClr val="F1C375"/>
    <a:srgbClr val="F9E3C1"/>
    <a:srgbClr val="6E8D5B"/>
    <a:srgbClr val="FFFFFF"/>
    <a:srgbClr val="EFC16B"/>
    <a:srgbClr val="006626"/>
    <a:srgbClr val="1374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78" autoAdjust="0"/>
    <p:restoredTop sz="95726" autoAdjust="0"/>
  </p:normalViewPr>
  <p:slideViewPr>
    <p:cSldViewPr snapToGrid="0" showGuides="1">
      <p:cViewPr varScale="1">
        <p:scale>
          <a:sx n="105" d="100"/>
          <a:sy n="105" d="100"/>
        </p:scale>
        <p:origin x="64" y="280"/>
      </p:cViewPr>
      <p:guideLst>
        <p:guide orient="horz" pos="1974"/>
        <p:guide pos="397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2025/8/14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2025/8/14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2025/8/14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2025/8/14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2025/8/14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小学数学课件正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2025/8/14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2025/8/14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2025/8/14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2025/8/14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2025/8/14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7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2025/8/14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7" name="图片 6" descr="有logo图片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66.xml"/><Relationship Id="rId7" Type="http://schemas.openxmlformats.org/officeDocument/2006/relationships/image" Target="../media/image2.png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png"/><Relationship Id="rId5" Type="http://schemas.openxmlformats.org/officeDocument/2006/relationships/tags" Target="../tags/tag68.xml"/><Relationship Id="rId10" Type="http://schemas.openxmlformats.org/officeDocument/2006/relationships/image" Target="../media/image5.png"/><Relationship Id="rId4" Type="http://schemas.openxmlformats.org/officeDocument/2006/relationships/tags" Target="../tags/tag67.xml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9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tags" Target="../tags/tag72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15.png"/><Relationship Id="rId5" Type="http://schemas.openxmlformats.org/officeDocument/2006/relationships/tags" Target="../tags/tag74.xml"/><Relationship Id="rId10" Type="http://schemas.openxmlformats.org/officeDocument/2006/relationships/image" Target="../media/image14.png"/><Relationship Id="rId4" Type="http://schemas.openxmlformats.org/officeDocument/2006/relationships/tags" Target="../tags/tag73.xml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77.xml"/><Relationship Id="rId7" Type="http://schemas.openxmlformats.org/officeDocument/2006/relationships/image" Target="../media/image11.png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85.xml"/><Relationship Id="rId13" Type="http://schemas.openxmlformats.org/officeDocument/2006/relationships/tags" Target="../tags/tag90.xml"/><Relationship Id="rId18" Type="http://schemas.openxmlformats.org/officeDocument/2006/relationships/image" Target="../media/image20.png"/><Relationship Id="rId3" Type="http://schemas.openxmlformats.org/officeDocument/2006/relationships/tags" Target="../tags/tag80.xml"/><Relationship Id="rId21" Type="http://schemas.openxmlformats.org/officeDocument/2006/relationships/image" Target="../media/image19.png"/><Relationship Id="rId7" Type="http://schemas.openxmlformats.org/officeDocument/2006/relationships/tags" Target="../tags/tag84.xml"/><Relationship Id="rId12" Type="http://schemas.openxmlformats.org/officeDocument/2006/relationships/tags" Target="../tags/tag89.xml"/><Relationship Id="rId17" Type="http://schemas.openxmlformats.org/officeDocument/2006/relationships/image" Target="../media/image15.png"/><Relationship Id="rId2" Type="http://schemas.openxmlformats.org/officeDocument/2006/relationships/tags" Target="../tags/tag79.xml"/><Relationship Id="rId16" Type="http://schemas.openxmlformats.org/officeDocument/2006/relationships/slideLayout" Target="../slideLayouts/slideLayout12.xml"/><Relationship Id="rId20" Type="http://schemas.openxmlformats.org/officeDocument/2006/relationships/image" Target="../media/image18.png"/><Relationship Id="rId1" Type="http://schemas.openxmlformats.org/officeDocument/2006/relationships/tags" Target="../tags/tag78.xml"/><Relationship Id="rId6" Type="http://schemas.openxmlformats.org/officeDocument/2006/relationships/tags" Target="../tags/tag83.xml"/><Relationship Id="rId11" Type="http://schemas.openxmlformats.org/officeDocument/2006/relationships/tags" Target="../tags/tag88.xml"/><Relationship Id="rId5" Type="http://schemas.openxmlformats.org/officeDocument/2006/relationships/tags" Target="../tags/tag82.xml"/><Relationship Id="rId15" Type="http://schemas.openxmlformats.org/officeDocument/2006/relationships/tags" Target="../tags/tag92.xml"/><Relationship Id="rId10" Type="http://schemas.openxmlformats.org/officeDocument/2006/relationships/tags" Target="../tags/tag87.xml"/><Relationship Id="rId19" Type="http://schemas.openxmlformats.org/officeDocument/2006/relationships/image" Target="../media/image21.png"/><Relationship Id="rId4" Type="http://schemas.openxmlformats.org/officeDocument/2006/relationships/tags" Target="../tags/tag81.xml"/><Relationship Id="rId9" Type="http://schemas.openxmlformats.org/officeDocument/2006/relationships/tags" Target="../tags/tag86.xml"/><Relationship Id="rId14" Type="http://schemas.openxmlformats.org/officeDocument/2006/relationships/tags" Target="../tags/tag91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tags" Target="../tags/tag105.xml"/><Relationship Id="rId18" Type="http://schemas.openxmlformats.org/officeDocument/2006/relationships/tags" Target="../tags/tag110.xml"/><Relationship Id="rId26" Type="http://schemas.openxmlformats.org/officeDocument/2006/relationships/tags" Target="../tags/tag118.xml"/><Relationship Id="rId3" Type="http://schemas.openxmlformats.org/officeDocument/2006/relationships/tags" Target="../tags/tag95.xml"/><Relationship Id="rId21" Type="http://schemas.openxmlformats.org/officeDocument/2006/relationships/tags" Target="../tags/tag113.xml"/><Relationship Id="rId34" Type="http://schemas.openxmlformats.org/officeDocument/2006/relationships/image" Target="../media/image22.png"/><Relationship Id="rId7" Type="http://schemas.openxmlformats.org/officeDocument/2006/relationships/tags" Target="../tags/tag99.xml"/><Relationship Id="rId12" Type="http://schemas.openxmlformats.org/officeDocument/2006/relationships/tags" Target="../tags/tag104.xml"/><Relationship Id="rId17" Type="http://schemas.openxmlformats.org/officeDocument/2006/relationships/tags" Target="../tags/tag109.xml"/><Relationship Id="rId25" Type="http://schemas.openxmlformats.org/officeDocument/2006/relationships/tags" Target="../tags/tag117.xml"/><Relationship Id="rId33" Type="http://schemas.openxmlformats.org/officeDocument/2006/relationships/image" Target="../media/image17.png"/><Relationship Id="rId2" Type="http://schemas.openxmlformats.org/officeDocument/2006/relationships/tags" Target="../tags/tag94.xml"/><Relationship Id="rId16" Type="http://schemas.openxmlformats.org/officeDocument/2006/relationships/tags" Target="../tags/tag108.xml"/><Relationship Id="rId20" Type="http://schemas.openxmlformats.org/officeDocument/2006/relationships/tags" Target="../tags/tag112.xml"/><Relationship Id="rId29" Type="http://schemas.openxmlformats.org/officeDocument/2006/relationships/notesSlide" Target="../notesSlides/notesSlide1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11" Type="http://schemas.openxmlformats.org/officeDocument/2006/relationships/tags" Target="../tags/tag103.xml"/><Relationship Id="rId24" Type="http://schemas.openxmlformats.org/officeDocument/2006/relationships/tags" Target="../tags/tag116.xml"/><Relationship Id="rId32" Type="http://schemas.openxmlformats.org/officeDocument/2006/relationships/image" Target="../media/image13.png"/><Relationship Id="rId5" Type="http://schemas.openxmlformats.org/officeDocument/2006/relationships/tags" Target="../tags/tag97.xml"/><Relationship Id="rId15" Type="http://schemas.openxmlformats.org/officeDocument/2006/relationships/tags" Target="../tags/tag107.xml"/><Relationship Id="rId23" Type="http://schemas.openxmlformats.org/officeDocument/2006/relationships/tags" Target="../tags/tag115.xml"/><Relationship Id="rId28" Type="http://schemas.openxmlformats.org/officeDocument/2006/relationships/slideLayout" Target="../slideLayouts/slideLayout12.xml"/><Relationship Id="rId10" Type="http://schemas.openxmlformats.org/officeDocument/2006/relationships/tags" Target="../tags/tag102.xml"/><Relationship Id="rId19" Type="http://schemas.openxmlformats.org/officeDocument/2006/relationships/tags" Target="../tags/tag111.xml"/><Relationship Id="rId31" Type="http://schemas.openxmlformats.org/officeDocument/2006/relationships/image" Target="../media/image14.png"/><Relationship Id="rId4" Type="http://schemas.openxmlformats.org/officeDocument/2006/relationships/tags" Target="../tags/tag96.xml"/><Relationship Id="rId9" Type="http://schemas.openxmlformats.org/officeDocument/2006/relationships/tags" Target="../tags/tag101.xml"/><Relationship Id="rId14" Type="http://schemas.openxmlformats.org/officeDocument/2006/relationships/tags" Target="../tags/tag106.xml"/><Relationship Id="rId22" Type="http://schemas.openxmlformats.org/officeDocument/2006/relationships/tags" Target="../tags/tag114.xml"/><Relationship Id="rId27" Type="http://schemas.openxmlformats.org/officeDocument/2006/relationships/tags" Target="../tags/tag119.xml"/><Relationship Id="rId30" Type="http://schemas.openxmlformats.org/officeDocument/2006/relationships/image" Target="../media/image15.png"/><Relationship Id="rId8" Type="http://schemas.openxmlformats.org/officeDocument/2006/relationships/tags" Target="../tags/tag10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5900420" y="4607560"/>
            <a:ext cx="3462020" cy="1581785"/>
            <a:chOff x="11344" y="7316"/>
            <a:chExt cx="5452" cy="2491"/>
          </a:xfrm>
        </p:grpSpPr>
        <p:pic>
          <p:nvPicPr>
            <p:cNvPr id="12" name="图片 11" descr="一上笑笑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15272" y="7349"/>
              <a:ext cx="1524" cy="2458"/>
            </a:xfrm>
            <a:prstGeom prst="rect">
              <a:avLst/>
            </a:prstGeom>
          </p:spPr>
        </p:pic>
        <p:pic>
          <p:nvPicPr>
            <p:cNvPr id="8" name="图片 7" descr="一上奇思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13967" y="7349"/>
              <a:ext cx="1421" cy="2431"/>
            </a:xfrm>
            <a:prstGeom prst="rect">
              <a:avLst/>
            </a:prstGeom>
          </p:spPr>
        </p:pic>
        <p:pic>
          <p:nvPicPr>
            <p:cNvPr id="10" name="图片 9" descr="一上妙想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9"/>
            <a:stretch>
              <a:fillRect/>
            </a:stretch>
          </p:blipFill>
          <p:spPr>
            <a:xfrm flipH="1">
              <a:off x="12771" y="7384"/>
              <a:ext cx="1441" cy="2423"/>
            </a:xfrm>
            <a:prstGeom prst="rect">
              <a:avLst/>
            </a:prstGeom>
          </p:spPr>
        </p:pic>
        <p:pic>
          <p:nvPicPr>
            <p:cNvPr id="11" name="图片 10" descr="一上淘气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1344" y="7316"/>
              <a:ext cx="1427" cy="2491"/>
            </a:xfrm>
            <a:prstGeom prst="rect">
              <a:avLst/>
            </a:prstGeom>
          </p:spPr>
        </p:pic>
      </p:grpSp>
      <p:sp>
        <p:nvSpPr>
          <p:cNvPr id="16" name="Freeform 3"/>
          <p:cNvSpPr/>
          <p:nvPr/>
        </p:nvSpPr>
        <p:spPr>
          <a:xfrm flipH="1">
            <a:off x="7953375" y="1069340"/>
            <a:ext cx="3310890" cy="5224145"/>
          </a:xfrm>
          <a:custGeom>
            <a:avLst/>
            <a:gdLst/>
            <a:ahLst/>
            <a:cxnLst/>
            <a:rect l="l" t="t" r="r" b="b"/>
            <a:pathLst>
              <a:path w="3331507" h="5896473">
                <a:moveTo>
                  <a:pt x="3331507" y="0"/>
                </a:moveTo>
                <a:lnTo>
                  <a:pt x="0" y="0"/>
                </a:lnTo>
                <a:lnTo>
                  <a:pt x="0" y="5896472"/>
                </a:lnTo>
                <a:lnTo>
                  <a:pt x="3331507" y="5896472"/>
                </a:lnTo>
                <a:lnTo>
                  <a:pt x="3331507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" name="TextBox 22"/>
          <p:cNvSpPr txBox="1"/>
          <p:nvPr/>
        </p:nvSpPr>
        <p:spPr>
          <a:xfrm>
            <a:off x="1464945" y="748030"/>
            <a:ext cx="9261475" cy="610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60"/>
              </a:lnSpc>
            </a:pPr>
            <a:r>
              <a:rPr lang="zh-CN" altLang="en-US" sz="3200" b="1" dirty="0">
                <a:solidFill>
                  <a:srgbClr val="62A83A"/>
                </a:solidFill>
                <a:effectLst/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三年级上册  第三单元</a:t>
            </a:r>
            <a:r>
              <a:rPr lang="en-US" altLang="zh-CN" sz="3200" b="1" dirty="0">
                <a:solidFill>
                  <a:srgbClr val="62A83A"/>
                </a:solidFill>
                <a:effectLst/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  </a:t>
            </a:r>
            <a:r>
              <a:rPr lang="zh-CN" sz="3200" b="1" dirty="0">
                <a:solidFill>
                  <a:srgbClr val="62A83A"/>
                </a:solidFill>
                <a:effectLst/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大数加与减（二）</a:t>
            </a:r>
            <a:r>
              <a:rPr lang="zh-CN" altLang="en-US" sz="3200" b="1" dirty="0">
                <a:solidFill>
                  <a:srgbClr val="62A83A"/>
                </a:solidFill>
                <a:effectLst/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 </a:t>
            </a: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322070" y="2367915"/>
            <a:ext cx="6631305" cy="110680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zh-CN" altLang="en-US" sz="6600" spc="189">
                <a:solidFill>
                  <a:srgbClr val="000000"/>
                </a:solidFill>
                <a:latin typeface="方正大标宋简体" panose="02000000000000000000" charset="-122"/>
                <a:ea typeface="方正大标宋简体" panose="02000000000000000000" charset="-122"/>
                <a:cs typeface="思源宋体 Heavy" panose="02020900000000000000" charset="-122"/>
              </a:rPr>
              <a:t>里程表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417830" y="391795"/>
            <a:ext cx="11376025" cy="5829300"/>
          </a:xfrm>
          <a:prstGeom prst="rect">
            <a:avLst/>
          </a:prstGeom>
          <a:ln>
            <a:noFill/>
          </a:ln>
        </p:spPr>
      </p:pic>
      <p:sp>
        <p:nvSpPr>
          <p:cNvPr id="3" name="椭圆 2"/>
          <p:cNvSpPr/>
          <p:nvPr/>
        </p:nvSpPr>
        <p:spPr>
          <a:xfrm>
            <a:off x="5306060" y="1208405"/>
            <a:ext cx="179705" cy="17970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5306060" y="1777365"/>
            <a:ext cx="179705" cy="17970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5306060" y="2356485"/>
            <a:ext cx="179705" cy="17970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5306060" y="2915285"/>
            <a:ext cx="179705" cy="17970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图片1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0350" y="1132205"/>
            <a:ext cx="5993412" cy="21132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630545" y="1111250"/>
            <a:ext cx="5399405" cy="2030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zh-CN" altLang="en-US" sz="2800">
                <a:solidFill>
                  <a:srgbClr val="231F2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青藏铁路连接青海省和西藏自治 </a:t>
            </a:r>
          </a:p>
          <a:p>
            <a:pPr algn="dist">
              <a:lnSpc>
                <a:spcPct val="150000"/>
              </a:lnSpc>
            </a:pPr>
            <a:r>
              <a:rPr lang="zh-CN" altLang="en-US" sz="2800">
                <a:solidFill>
                  <a:srgbClr val="231F2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区，全</a:t>
            </a:r>
            <a:r>
              <a:rPr lang="zh-CN" altLang="en-US" sz="2800" spc="500">
                <a:solidFill>
                  <a:srgbClr val="231F2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长</a:t>
            </a:r>
            <a:r>
              <a:rPr lang="en-US" altLang="zh-CN" sz="2800" b="1">
                <a:solidFill>
                  <a:srgbClr val="231F2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微软雅黑" panose="020B0503020204020204" pitchFamily="34" charset="-122"/>
              </a:rPr>
              <a:t>195</a:t>
            </a:r>
            <a:r>
              <a:rPr lang="en-US" altLang="zh-CN" sz="2800" b="1" spc="500">
                <a:solidFill>
                  <a:srgbClr val="231F20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微软雅黑" panose="020B0503020204020204" pitchFamily="34" charset="-122"/>
              </a:rPr>
              <a:t>6</a:t>
            </a:r>
            <a:r>
              <a:rPr lang="zh-CN" altLang="en-US" sz="2800">
                <a:solidFill>
                  <a:srgbClr val="231F2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千米，是世界上 </a:t>
            </a:r>
          </a:p>
          <a:p>
            <a:pPr algn="ctr">
              <a:lnSpc>
                <a:spcPct val="150000"/>
              </a:lnSpc>
            </a:pPr>
            <a:r>
              <a:rPr lang="zh-CN" altLang="en-US" sz="2800">
                <a:solidFill>
                  <a:srgbClr val="231F2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海拔最高、线路最长的高原铁路。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拉萨至格尔木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405" y="1005840"/>
            <a:ext cx="2731135" cy="396494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228850" y="858520"/>
            <a:ext cx="13982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/>
              <a:t>格尔木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93115" y="2955925"/>
            <a:ext cx="9048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/>
              <a:t>安多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802765" y="3708400"/>
            <a:ext cx="9048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/>
              <a:t>那曲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74345" y="3903980"/>
            <a:ext cx="9048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/>
              <a:t>当雄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134745" y="4747260"/>
            <a:ext cx="9048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/>
              <a:t>拉萨</a:t>
            </a:r>
          </a:p>
        </p:txBody>
      </p:sp>
      <p:graphicFrame>
        <p:nvGraphicFramePr>
          <p:cNvPr id="12" name="表格 11"/>
          <p:cNvGraphicFramePr/>
          <p:nvPr>
            <p:custDataLst>
              <p:tags r:id="rId1"/>
            </p:custDataLst>
          </p:nvPr>
        </p:nvGraphicFramePr>
        <p:xfrm>
          <a:off x="3226118" y="3707765"/>
          <a:ext cx="3852545" cy="23018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8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4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03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00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anchorCtr="1">
                    <a:lnL w="12700" cmpd="sng">
                      <a:solidFill>
                        <a:srgbClr val="FFC000"/>
                      </a:solidFill>
                      <a:prstDash val="solid"/>
                    </a:lnL>
                    <a:lnR w="12700" cmpd="sng">
                      <a:solidFill>
                        <a:srgbClr val="FFC000"/>
                      </a:solidFill>
                      <a:prstDash val="solid"/>
                    </a:lnR>
                    <a:lnT w="12700" cmpd="sng">
                      <a:solidFill>
                        <a:srgbClr val="FFC000"/>
                      </a:solidFill>
                      <a:prstDash val="solid"/>
                    </a:lnT>
                    <a:lnB w="12700" cmpd="sng">
                      <a:solidFill>
                        <a:srgbClr val="FFC000"/>
                      </a:solidFill>
                      <a:prstDash val="solid"/>
                    </a:lnB>
                    <a:solidFill>
                      <a:srgbClr val="F2DD9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里程</a:t>
                      </a:r>
                      <a:r>
                        <a:rPr lang="en-US" altLang="zh-CN" sz="20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20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千米</a:t>
                      </a:r>
                    </a:p>
                  </a:txBody>
                  <a:tcPr anchor="ctr" anchorCtr="1">
                    <a:lnL w="12700" cmpd="sng">
                      <a:solidFill>
                        <a:srgbClr val="FFC000"/>
                      </a:solidFill>
                      <a:prstDash val="solid"/>
                    </a:lnL>
                    <a:lnR w="12700" cmpd="sng">
                      <a:solidFill>
                        <a:srgbClr val="FFC000"/>
                      </a:solidFill>
                      <a:prstDash val="solid"/>
                    </a:lnR>
                    <a:lnT w="12700" cmpd="sng">
                      <a:solidFill>
                        <a:srgbClr val="FFC000"/>
                      </a:solidFill>
                      <a:prstDash val="solid"/>
                    </a:lnT>
                    <a:lnB w="12700" cmpd="sng">
                      <a:solidFill>
                        <a:srgbClr val="FFC000"/>
                      </a:solidFill>
                      <a:prstDash val="solid"/>
                    </a:lnB>
                    <a:solidFill>
                      <a:srgbClr val="F2DD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03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格尔木</a:t>
                      </a:r>
                      <a:r>
                        <a:rPr lang="en-US" altLang="zh-CN" sz="20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——</a:t>
                      </a:r>
                      <a:r>
                        <a:rPr lang="zh-CN" altLang="en-US" sz="20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安多</a:t>
                      </a:r>
                    </a:p>
                  </a:txBody>
                  <a:tcPr anchor="ctr" anchorCtr="1">
                    <a:lnL w="12700" cmpd="sng">
                      <a:solidFill>
                        <a:srgbClr val="FFC000"/>
                      </a:solidFill>
                      <a:prstDash val="solid"/>
                    </a:lnL>
                    <a:lnR w="12700" cmpd="sng">
                      <a:solidFill>
                        <a:srgbClr val="FFC000"/>
                      </a:solidFill>
                      <a:prstDash val="solid"/>
                    </a:lnR>
                    <a:lnT w="12700" cmpd="sng">
                      <a:solidFill>
                        <a:srgbClr val="FFC000"/>
                      </a:solidFill>
                      <a:prstDash val="solid"/>
                    </a:lnT>
                    <a:lnB w="12700" cmpd="sng">
                      <a:solidFill>
                        <a:srgbClr val="FFC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solidFill>
                            <a:schemeClr val="tx1"/>
                          </a:solidFill>
                          <a:latin typeface="方正科技符号" panose="02000502000000000000" pitchFamily="2" charset="-122"/>
                          <a:ea typeface="方正科技符号" panose="02000502000000000000" pitchFamily="2" charset="-122"/>
                        </a:rPr>
                        <a:t>694</a:t>
                      </a:r>
                    </a:p>
                  </a:txBody>
                  <a:tcPr anchor="ctr" anchorCtr="1">
                    <a:lnL w="12700" cmpd="sng">
                      <a:solidFill>
                        <a:srgbClr val="FFC000"/>
                      </a:solidFill>
                      <a:prstDash val="solid"/>
                    </a:lnL>
                    <a:lnR w="12700" cmpd="sng">
                      <a:solidFill>
                        <a:srgbClr val="FFC000"/>
                      </a:solidFill>
                      <a:prstDash val="solid"/>
                    </a:lnR>
                    <a:lnT w="12700" cmpd="sng">
                      <a:solidFill>
                        <a:srgbClr val="FFC000"/>
                      </a:solidFill>
                      <a:prstDash val="solid"/>
                    </a:lnT>
                    <a:lnB w="12700" cmpd="sng">
                      <a:solidFill>
                        <a:srgbClr val="FFC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03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格尔木</a:t>
                      </a:r>
                      <a:r>
                        <a:rPr lang="en-US" altLang="zh-CN" sz="20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——</a:t>
                      </a:r>
                      <a:r>
                        <a:rPr lang="zh-CN" altLang="en-US" sz="20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那曲</a:t>
                      </a:r>
                    </a:p>
                  </a:txBody>
                  <a:tcPr anchor="ctr" anchorCtr="1">
                    <a:lnL w="12700" cmpd="sng">
                      <a:solidFill>
                        <a:srgbClr val="FFC000"/>
                      </a:solidFill>
                      <a:prstDash val="solid"/>
                    </a:lnL>
                    <a:lnR w="12700" cmpd="sng">
                      <a:solidFill>
                        <a:srgbClr val="FFC000"/>
                      </a:solidFill>
                      <a:prstDash val="solid"/>
                    </a:lnR>
                    <a:lnT w="12700" cmpd="sng">
                      <a:solidFill>
                        <a:srgbClr val="FFC000"/>
                      </a:solidFill>
                      <a:prstDash val="solid"/>
                    </a:lnT>
                    <a:lnB w="12700" cmpd="sng">
                      <a:solidFill>
                        <a:srgbClr val="FFC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solidFill>
                            <a:schemeClr val="tx1"/>
                          </a:solidFill>
                          <a:latin typeface="方正科技符号" panose="02000502000000000000" pitchFamily="2" charset="-122"/>
                          <a:ea typeface="方正科技符号" panose="02000502000000000000" pitchFamily="2" charset="-122"/>
                        </a:rPr>
                        <a:t>820</a:t>
                      </a:r>
                    </a:p>
                  </a:txBody>
                  <a:tcPr anchor="ctr" anchorCtr="1">
                    <a:lnL w="12700" cmpd="sng">
                      <a:solidFill>
                        <a:srgbClr val="FFC000"/>
                      </a:solidFill>
                      <a:prstDash val="solid"/>
                    </a:lnL>
                    <a:lnR w="12700" cmpd="sng">
                      <a:solidFill>
                        <a:srgbClr val="FFC000"/>
                      </a:solidFill>
                      <a:prstDash val="solid"/>
                    </a:lnR>
                    <a:lnT w="12700" cmpd="sng">
                      <a:solidFill>
                        <a:srgbClr val="FFC000"/>
                      </a:solidFill>
                      <a:prstDash val="solid"/>
                    </a:lnT>
                    <a:lnB w="12700" cmpd="sng">
                      <a:solidFill>
                        <a:srgbClr val="FFC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03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格尔木</a:t>
                      </a:r>
                      <a:r>
                        <a:rPr lang="en-US" altLang="zh-CN" sz="20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——</a:t>
                      </a:r>
                      <a:r>
                        <a:rPr lang="zh-CN" altLang="en-US" sz="20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当雄</a:t>
                      </a:r>
                    </a:p>
                  </a:txBody>
                  <a:tcPr anchor="ctr" anchorCtr="1">
                    <a:lnL w="12700" cmpd="sng">
                      <a:solidFill>
                        <a:srgbClr val="FFC000"/>
                      </a:solidFill>
                      <a:prstDash val="solid"/>
                    </a:lnL>
                    <a:lnR w="12700" cmpd="sng">
                      <a:solidFill>
                        <a:srgbClr val="FFC000"/>
                      </a:solidFill>
                      <a:prstDash val="solid"/>
                    </a:lnR>
                    <a:lnT w="12700" cmpd="sng">
                      <a:solidFill>
                        <a:srgbClr val="FFC000"/>
                      </a:solidFill>
                      <a:prstDash val="solid"/>
                    </a:lnT>
                    <a:lnB w="12700" cmpd="sng">
                      <a:solidFill>
                        <a:srgbClr val="FFC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solidFill>
                            <a:schemeClr val="tx1"/>
                          </a:solidFill>
                          <a:latin typeface="方正科技符号" panose="02000502000000000000" pitchFamily="2" charset="-122"/>
                          <a:ea typeface="方正科技符号" panose="02000502000000000000" pitchFamily="2" charset="-122"/>
                        </a:rPr>
                        <a:t>978</a:t>
                      </a:r>
                    </a:p>
                  </a:txBody>
                  <a:tcPr anchor="ctr" anchorCtr="1">
                    <a:lnL w="12700" cmpd="sng">
                      <a:solidFill>
                        <a:srgbClr val="FFC000"/>
                      </a:solidFill>
                      <a:prstDash val="solid"/>
                    </a:lnL>
                    <a:lnR w="12700" cmpd="sng">
                      <a:solidFill>
                        <a:srgbClr val="FFC000"/>
                      </a:solidFill>
                      <a:prstDash val="solid"/>
                    </a:lnR>
                    <a:lnT w="12700" cmpd="sng">
                      <a:solidFill>
                        <a:srgbClr val="FFC000"/>
                      </a:solidFill>
                      <a:prstDash val="solid"/>
                    </a:lnT>
                    <a:lnB w="12700" cmpd="sng">
                      <a:solidFill>
                        <a:srgbClr val="FFC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03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格尔木</a:t>
                      </a:r>
                      <a:r>
                        <a:rPr lang="en-US" altLang="zh-CN" sz="20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——</a:t>
                      </a:r>
                      <a:r>
                        <a:rPr lang="zh-CN" altLang="en-US" sz="20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拉萨</a:t>
                      </a:r>
                    </a:p>
                  </a:txBody>
                  <a:tcPr anchor="ctr" anchorCtr="1">
                    <a:lnL w="12700" cmpd="sng">
                      <a:solidFill>
                        <a:srgbClr val="FFC000"/>
                      </a:solidFill>
                      <a:prstDash val="solid"/>
                    </a:lnL>
                    <a:lnR w="12700" cmpd="sng">
                      <a:solidFill>
                        <a:srgbClr val="FFC000"/>
                      </a:solidFill>
                      <a:prstDash val="solid"/>
                    </a:lnR>
                    <a:lnT w="12700" cmpd="sng">
                      <a:solidFill>
                        <a:srgbClr val="FFC000"/>
                      </a:solidFill>
                      <a:prstDash val="solid"/>
                    </a:lnT>
                    <a:lnB w="12700" cmpd="sng">
                      <a:solidFill>
                        <a:srgbClr val="FFC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>
                          <a:solidFill>
                            <a:schemeClr val="tx1"/>
                          </a:solidFill>
                          <a:latin typeface="方正科技符号" panose="02000502000000000000" pitchFamily="2" charset="-122"/>
                          <a:ea typeface="方正科技符号" panose="02000502000000000000" pitchFamily="2" charset="-122"/>
                        </a:rPr>
                        <a:t>1142</a:t>
                      </a:r>
                    </a:p>
                  </a:txBody>
                  <a:tcPr anchor="ctr" anchorCtr="1">
                    <a:lnL w="12700" cmpd="sng">
                      <a:solidFill>
                        <a:srgbClr val="FFC000"/>
                      </a:solidFill>
                      <a:prstDash val="solid"/>
                    </a:lnL>
                    <a:lnR w="12700" cmpd="sng">
                      <a:solidFill>
                        <a:srgbClr val="FFC000"/>
                      </a:solidFill>
                      <a:prstDash val="solid"/>
                    </a:lnR>
                    <a:lnT w="12700" cmpd="sng">
                      <a:solidFill>
                        <a:srgbClr val="FFC000"/>
                      </a:solidFill>
                      <a:prstDash val="solid"/>
                    </a:lnT>
                    <a:lnB w="12700" cmpd="sng">
                      <a:solidFill>
                        <a:srgbClr val="FFC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2423160" y="2221230"/>
            <a:ext cx="5458460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>
                <a:solidFill>
                  <a:srgbClr val="231F2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青藏铁路</a:t>
            </a:r>
            <a:r>
              <a:rPr lang="zh-CN" altLang="en-US" sz="2800">
                <a:solidFill>
                  <a:srgbClr val="231F20"/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pitchFamily="34" charset="-122"/>
              </a:rPr>
              <a:t>“</a:t>
            </a:r>
            <a:r>
              <a:rPr lang="zh-CN" altLang="en-US" sz="2800">
                <a:solidFill>
                  <a:srgbClr val="231F2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格尔木</a:t>
            </a:r>
            <a:r>
              <a:rPr lang="en-US" altLang="zh-CN" sz="2800">
                <a:solidFill>
                  <a:srgbClr val="231F2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</a:t>
            </a:r>
            <a:r>
              <a:rPr lang="zh-CN" altLang="en-US" sz="2800">
                <a:solidFill>
                  <a:srgbClr val="231F2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拉萨</a:t>
            </a:r>
            <a:r>
              <a:rPr lang="zh-CN" altLang="en-US" sz="2800">
                <a:solidFill>
                  <a:srgbClr val="231F20"/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pitchFamily="34" charset="-122"/>
              </a:rPr>
              <a:t>”</a:t>
            </a:r>
            <a:r>
              <a:rPr lang="zh-CN" altLang="en-US" sz="2800">
                <a:solidFill>
                  <a:srgbClr val="231F2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段 </a:t>
            </a:r>
          </a:p>
          <a:p>
            <a:pPr algn="ctr">
              <a:lnSpc>
                <a:spcPct val="150000"/>
              </a:lnSpc>
            </a:pPr>
            <a:r>
              <a:rPr lang="zh-CN" altLang="en-US" sz="2800">
                <a:solidFill>
                  <a:srgbClr val="231F2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主要车站里程表</a:t>
            </a:r>
          </a:p>
        </p:txBody>
      </p:sp>
      <p:pic>
        <p:nvPicPr>
          <p:cNvPr id="15" name="图片 14" descr="三上 3-5-1改鞋_副本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4412" y="2937510"/>
            <a:ext cx="1162792" cy="2520000"/>
          </a:xfrm>
          <a:prstGeom prst="rect">
            <a:avLst/>
          </a:prstGeom>
        </p:spPr>
      </p:pic>
      <p:sp>
        <p:nvSpPr>
          <p:cNvPr id="82" name="圆角矩形标注 81"/>
          <p:cNvSpPr/>
          <p:nvPr/>
        </p:nvSpPr>
        <p:spPr>
          <a:xfrm>
            <a:off x="7771130" y="2959100"/>
            <a:ext cx="2267585" cy="2616200"/>
          </a:xfrm>
          <a:prstGeom prst="wedgeRoundRectCallout">
            <a:avLst>
              <a:gd name="adj1" fmla="val 64177"/>
              <a:gd name="adj2" fmla="val -8493"/>
              <a:gd name="adj3" fmla="val 16667"/>
            </a:avLst>
          </a:prstGeom>
          <a:solidFill>
            <a:srgbClr val="FEF9E9"/>
          </a:solidFill>
          <a:ln w="19050" cmpd="sng">
            <a:solidFill>
              <a:srgbClr val="F1C06F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144145" tIns="0" rIns="0" bIns="107950" rtlCol="0" anchor="ctr"/>
          <a:lstStyle/>
          <a:p>
            <a:pPr algn="l">
              <a:lnSpc>
                <a:spcPct val="150000"/>
              </a:lnSpc>
            </a:pPr>
            <a:r>
              <a:rPr lang="zh-CN" altLang="en-US" sz="2000">
                <a:solidFill>
                  <a:schemeClr val="tx1"/>
                </a:solidFill>
                <a:sym typeface="+mn-ea"/>
              </a:rPr>
              <a:t>我和爸爸妈妈乘</a:t>
            </a:r>
          </a:p>
          <a:p>
            <a:pPr algn="l">
              <a:lnSpc>
                <a:spcPct val="150000"/>
              </a:lnSpc>
            </a:pPr>
            <a:r>
              <a:rPr lang="zh-CN" altLang="en-US" sz="2000">
                <a:solidFill>
                  <a:schemeClr val="tx1"/>
                </a:solidFill>
                <a:sym typeface="+mn-ea"/>
              </a:rPr>
              <a:t>坐火车从安多出</a:t>
            </a:r>
          </a:p>
          <a:p>
            <a:pPr algn="l">
              <a:lnSpc>
                <a:spcPct val="150000"/>
              </a:lnSpc>
            </a:pPr>
            <a:r>
              <a:rPr lang="zh-CN" altLang="en-US" sz="2000">
                <a:solidFill>
                  <a:schemeClr val="tx1"/>
                </a:solidFill>
                <a:sym typeface="+mn-ea"/>
              </a:rPr>
              <a:t>发去那曲看望奶</a:t>
            </a:r>
          </a:p>
          <a:p>
            <a:pPr algn="l">
              <a:lnSpc>
                <a:spcPct val="150000"/>
              </a:lnSpc>
            </a:pPr>
            <a:r>
              <a:rPr lang="zh-CN" altLang="en-US" sz="2000">
                <a:solidFill>
                  <a:schemeClr val="tx1"/>
                </a:solidFill>
                <a:sym typeface="+mn-ea"/>
              </a:rPr>
              <a:t>奶。安多到那曲</a:t>
            </a:r>
          </a:p>
          <a:p>
            <a:pPr algn="l">
              <a:lnSpc>
                <a:spcPct val="150000"/>
              </a:lnSpc>
            </a:pPr>
            <a:r>
              <a:rPr lang="zh-CN" altLang="en-US" sz="2000">
                <a:solidFill>
                  <a:schemeClr val="tx1"/>
                </a:solidFill>
                <a:sym typeface="+mn-ea"/>
              </a:rPr>
              <a:t>有多少千米？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10375583" y="5491787"/>
            <a:ext cx="1276350" cy="5220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/>
              <a:t>巴桑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13" grpId="0"/>
      <p:bldP spid="13" grpId="1"/>
      <p:bldP spid="82" grpId="0" bldLvl="0" animBg="1"/>
      <p:bldP spid="82" grpId="1" animBg="1"/>
      <p:bldP spid="16" grpId="0"/>
      <p:bldP spid="1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7080" y="748665"/>
            <a:ext cx="4110990" cy="2858135"/>
          </a:xfrm>
          <a:prstGeom prst="rect">
            <a:avLst/>
          </a:prstGeom>
        </p:spPr>
      </p:pic>
      <p:pic>
        <p:nvPicPr>
          <p:cNvPr id="4" name="图片 3" descr="图片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8215" y="737870"/>
            <a:ext cx="2299970" cy="315912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7312025" y="3783965"/>
            <a:ext cx="4385310" cy="2496820"/>
            <a:chOff x="11515" y="5959"/>
            <a:chExt cx="6906" cy="3932"/>
          </a:xfrm>
        </p:grpSpPr>
        <p:sp>
          <p:nvSpPr>
            <p:cNvPr id="8" name="圆角矩形 7"/>
            <p:cNvSpPr/>
            <p:nvPr>
              <p:custDataLst>
                <p:tags r:id="rId5"/>
              </p:custDataLst>
            </p:nvPr>
          </p:nvSpPr>
          <p:spPr>
            <a:xfrm>
              <a:off x="11515" y="6831"/>
              <a:ext cx="6062" cy="3061"/>
            </a:xfrm>
            <a:prstGeom prst="roundRect">
              <a:avLst/>
            </a:prstGeom>
            <a:solidFill>
              <a:srgbClr val="FEF9E9"/>
            </a:solidFill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lIns="252095" bIns="144145" rtlCol="0" anchor="ctr"/>
            <a:lstStyle/>
            <a:p>
              <a:pPr algn="l">
                <a:lnSpc>
                  <a:spcPct val="150000"/>
                </a:lnSpc>
              </a:pPr>
              <a:r>
                <a: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格尔木到安多的里程</a:t>
              </a:r>
            </a:p>
            <a:p>
              <a:pPr algn="l">
                <a:lnSpc>
                  <a:spcPct val="150000"/>
                </a:lnSpc>
              </a:pPr>
              <a:r>
                <a: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是 </a:t>
              </a:r>
              <a:r>
                <a:rPr sz="2400" b="1">
                  <a:solidFill>
                    <a:schemeClr val="tx1"/>
                  </a:solidFill>
                  <a:latin typeface="方正科技符号" panose="02000502000000000000" pitchFamily="2" charset="-122"/>
                  <a:ea typeface="方正科技符号" panose="02000502000000000000" pitchFamily="2" charset="-122"/>
                  <a:cs typeface="微软雅黑" panose="020B0503020204020204" pitchFamily="34" charset="-122"/>
                  <a:sym typeface="+mn-ea"/>
                </a:rPr>
                <a:t>694</a:t>
              </a:r>
              <a:r>
                <a: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 千米，格尔木到</a:t>
              </a:r>
            </a:p>
            <a:p>
              <a:pPr algn="l">
                <a:lnSpc>
                  <a:spcPct val="150000"/>
                </a:lnSpc>
              </a:pPr>
              <a:r>
                <a: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那曲是</a:t>
              </a:r>
              <a:r>
                <a:rPr sz="24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微软雅黑" panose="020B0503020204020204" pitchFamily="34" charset="-122"/>
                </a:rPr>
                <a:t>……</a:t>
              </a:r>
            </a:p>
          </p:txBody>
        </p:sp>
        <p:pic>
          <p:nvPicPr>
            <p:cNvPr id="9" name="图片 8" descr="图片7_副本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721" y="5959"/>
              <a:ext cx="1701" cy="1701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470535" y="3783965"/>
            <a:ext cx="3160395" cy="2496820"/>
            <a:chOff x="741" y="5959"/>
            <a:chExt cx="4977" cy="3932"/>
          </a:xfrm>
        </p:grpSpPr>
        <p:sp>
          <p:nvSpPr>
            <p:cNvPr id="11" name="圆角矩形 10"/>
            <p:cNvSpPr/>
            <p:nvPr>
              <p:custDataLst>
                <p:tags r:id="rId3"/>
              </p:custDataLst>
            </p:nvPr>
          </p:nvSpPr>
          <p:spPr>
            <a:xfrm>
              <a:off x="1620" y="6831"/>
              <a:ext cx="4098" cy="3061"/>
            </a:xfrm>
            <a:prstGeom prst="roundRect">
              <a:avLst/>
            </a:prstGeom>
            <a:solidFill>
              <a:srgbClr val="FEF9E9"/>
            </a:solidFill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lIns="252095" rIns="252095" bIns="144145" rtlCol="0" anchor="ctr"/>
            <a:lstStyle/>
            <a:p>
              <a:pPr algn="l">
                <a:lnSpc>
                  <a:spcPct val="150000"/>
                </a:lnSpc>
              </a:pPr>
              <a:r>
                <a:rPr lang="en-US" altLang="zh-CN"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   </a:t>
              </a:r>
              <a:r>
                <a: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巴桑想知道</a:t>
              </a:r>
            </a:p>
            <a:p>
              <a:pPr algn="dist">
                <a:lnSpc>
                  <a:spcPct val="150000"/>
                </a:lnSpc>
              </a:pPr>
              <a:r>
                <a: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安多到那曲有</a:t>
              </a:r>
            </a:p>
            <a:p>
              <a:pPr algn="l">
                <a:lnSpc>
                  <a:spcPct val="150000"/>
                </a:lnSpc>
              </a:pPr>
              <a:r>
                <a: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多少千米。</a:t>
              </a:r>
            </a:p>
          </p:txBody>
        </p:sp>
        <p:pic>
          <p:nvPicPr>
            <p:cNvPr id="13" name="图片 12" descr="图片5_副本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 flipH="1">
              <a:off x="741" y="5959"/>
              <a:ext cx="1821" cy="1701"/>
            </a:xfrm>
            <a:prstGeom prst="rect">
              <a:avLst/>
            </a:prstGeom>
          </p:spPr>
        </p:pic>
      </p:grpSp>
      <p:grpSp>
        <p:nvGrpSpPr>
          <p:cNvPr id="14" name="组合 13"/>
          <p:cNvGrpSpPr/>
          <p:nvPr/>
        </p:nvGrpSpPr>
        <p:grpSpPr>
          <a:xfrm>
            <a:off x="630555" y="647065"/>
            <a:ext cx="2762250" cy="922020"/>
            <a:chOff x="993" y="917"/>
            <a:chExt cx="4350" cy="1452"/>
          </a:xfrm>
        </p:grpSpPr>
        <p:sp>
          <p:nvSpPr>
            <p:cNvPr id="15" name="文本框 14"/>
            <p:cNvSpPr txBox="1"/>
            <p:nvPr/>
          </p:nvSpPr>
          <p:spPr>
            <a:xfrm>
              <a:off x="1829" y="917"/>
              <a:ext cx="3514" cy="145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3600">
                  <a:solidFill>
                    <a:srgbClr val="6E8D5B"/>
                  </a:solidFill>
                  <a:latin typeface="方正粗圆_GBK" panose="03000509000000000000" charset="-122"/>
                  <a:ea typeface="方正粗圆_GBK" panose="03000509000000000000" charset="-122"/>
                  <a:sym typeface="+mn-ea"/>
                </a:rPr>
                <a:t>阅读理解</a:t>
              </a:r>
            </a:p>
          </p:txBody>
        </p:sp>
        <p:pic>
          <p:nvPicPr>
            <p:cNvPr id="16" name="图片 15" descr="图片1_副本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93" y="1377"/>
              <a:ext cx="794" cy="794"/>
            </a:xfrm>
            <a:prstGeom prst="rect">
              <a:avLst/>
            </a:prstGeom>
          </p:spPr>
        </p:pic>
      </p:grpSp>
      <p:pic>
        <p:nvPicPr>
          <p:cNvPr id="17" name="图片 16" descr="图片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88400" y="758190"/>
            <a:ext cx="2931160" cy="231648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861435" y="3820795"/>
            <a:ext cx="3361690" cy="2471420"/>
            <a:chOff x="6081" y="6017"/>
            <a:chExt cx="5294" cy="3892"/>
          </a:xfrm>
        </p:grpSpPr>
        <p:sp>
          <p:nvSpPr>
            <p:cNvPr id="10" name="圆角矩形 9"/>
            <p:cNvSpPr/>
            <p:nvPr>
              <p:custDataLst>
                <p:tags r:id="rId1"/>
              </p:custDataLst>
            </p:nvPr>
          </p:nvSpPr>
          <p:spPr>
            <a:xfrm>
              <a:off x="6081" y="6849"/>
              <a:ext cx="4438" cy="3061"/>
            </a:xfrm>
            <a:prstGeom prst="roundRect">
              <a:avLst/>
            </a:prstGeom>
            <a:solidFill>
              <a:srgbClr val="FEF9E9"/>
            </a:solidFill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lIns="252095" bIns="144145" rtlCol="0" anchor="ctr"/>
            <a:lstStyle/>
            <a:p>
              <a:pPr algn="l">
                <a:lnSpc>
                  <a:spcPct val="150000"/>
                </a:lnSpc>
              </a:pPr>
              <a:r>
                <a: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结合线路图，</a:t>
              </a:r>
            </a:p>
            <a:p>
              <a:pPr algn="l">
                <a:lnSpc>
                  <a:spcPct val="150000"/>
                </a:lnSpc>
              </a:pPr>
              <a:r>
                <a: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安多在格尔木和</a:t>
              </a:r>
            </a:p>
            <a:p>
              <a:pPr algn="l">
                <a:lnSpc>
                  <a:spcPct val="150000"/>
                </a:lnSpc>
              </a:pPr>
              <a:r>
                <a: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那曲之间</a:t>
              </a:r>
              <a:r>
                <a:rPr sz="24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微软雅黑" panose="020B0503020204020204" pitchFamily="34" charset="-122"/>
                </a:rPr>
                <a:t>……</a:t>
              </a:r>
            </a:p>
          </p:txBody>
        </p:sp>
        <p:pic>
          <p:nvPicPr>
            <p:cNvPr id="19" name="图片 18" descr="正常-笑笑"/>
            <p:cNvPicPr/>
            <p:nvPr>
              <p:custDataLst>
                <p:tags r:id="rId2"/>
              </p:custDataLst>
            </p:nvPr>
          </p:nvPicPr>
          <p:blipFill>
            <a:blip r:embed="rId13"/>
            <a:srcRect l="-6312" t="-159" r="21708" b="55245"/>
            <a:stretch>
              <a:fillRect/>
            </a:stretch>
          </p:blipFill>
          <p:spPr>
            <a:xfrm flipH="1">
              <a:off x="9675" y="6017"/>
              <a:ext cx="1701" cy="170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0C374"/>
              </a:solidFill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703341" y="4347845"/>
            <a:ext cx="2769870" cy="1863090"/>
            <a:chOff x="1047" y="6963"/>
            <a:chExt cx="4362" cy="2934"/>
          </a:xfrm>
        </p:grpSpPr>
        <p:sp>
          <p:nvSpPr>
            <p:cNvPr id="28" name="圆角矩形 27"/>
            <p:cNvSpPr/>
            <p:nvPr>
              <p:custDataLst>
                <p:tags r:id="rId2"/>
              </p:custDataLst>
            </p:nvPr>
          </p:nvSpPr>
          <p:spPr>
            <a:xfrm>
              <a:off x="1901" y="7526"/>
              <a:ext cx="3508" cy="2371"/>
            </a:xfrm>
            <a:prstGeom prst="roundRect">
              <a:avLst/>
            </a:prstGeom>
            <a:solidFill>
              <a:srgbClr val="FEF9E9"/>
            </a:solidFill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lIns="215900" rIns="215900" bIns="179705" rtlCol="0" anchor="ctr"/>
            <a:lstStyle/>
            <a:p>
              <a:pPr>
                <a:lnSpc>
                  <a:spcPct val="150000"/>
                </a:lnSpc>
              </a:pPr>
              <a:r>
                <a:rPr lang="en-US" altLang="zh-CN" sz="2800" dirty="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</a:rPr>
                <a:t> </a:t>
              </a:r>
              <a:r>
                <a:rPr lang="en-US" altLang="zh-CN" sz="28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  </a:t>
              </a:r>
              <a:r>
                <a:rPr sz="2400" dirty="0" err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信息太多了，先画图看一看</a:t>
              </a:r>
              <a:r>
                <a:rPr sz="2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！</a:t>
              </a:r>
            </a:p>
          </p:txBody>
        </p:sp>
        <p:pic>
          <p:nvPicPr>
            <p:cNvPr id="54" name="图片 53" descr="正常-笑笑"/>
            <p:cNvPicPr/>
            <p:nvPr>
              <p:custDataLst>
                <p:tags r:id="rId3"/>
              </p:custDataLst>
            </p:nvPr>
          </p:nvPicPr>
          <p:blipFill>
            <a:blip r:embed="rId5"/>
            <a:srcRect l="-6312" t="-159" r="21708" b="55245"/>
            <a:stretch>
              <a:fillRect/>
            </a:stretch>
          </p:blipFill>
          <p:spPr>
            <a:xfrm>
              <a:off x="1047" y="6963"/>
              <a:ext cx="1701" cy="170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0C374"/>
              </a:solidFill>
            </a:ln>
          </p:spPr>
        </p:pic>
      </p:grpSp>
      <p:pic>
        <p:nvPicPr>
          <p:cNvPr id="2" name="图片 1" descr="图片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2200" y="859790"/>
            <a:ext cx="2931160" cy="2316480"/>
          </a:xfrm>
          <a:prstGeom prst="rect">
            <a:avLst/>
          </a:prstGeom>
        </p:spPr>
      </p:pic>
      <p:pic>
        <p:nvPicPr>
          <p:cNvPr id="3" name="图片 2" descr="图片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155" y="1569085"/>
            <a:ext cx="3721100" cy="258699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630555" y="647065"/>
            <a:ext cx="2762250" cy="922020"/>
            <a:chOff x="993" y="917"/>
            <a:chExt cx="4350" cy="1452"/>
          </a:xfrm>
        </p:grpSpPr>
        <p:sp>
          <p:nvSpPr>
            <p:cNvPr id="15" name="文本框 14"/>
            <p:cNvSpPr txBox="1"/>
            <p:nvPr/>
          </p:nvSpPr>
          <p:spPr>
            <a:xfrm>
              <a:off x="1829" y="917"/>
              <a:ext cx="3514" cy="145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3600">
                  <a:solidFill>
                    <a:srgbClr val="6E8D5B"/>
                  </a:solidFill>
                  <a:latin typeface="方正粗圆_GBK" panose="03000509000000000000" charset="-122"/>
                  <a:ea typeface="方正粗圆_GBK" panose="03000509000000000000" charset="-122"/>
                  <a:sym typeface="+mn-ea"/>
                </a:rPr>
                <a:t>制订计划</a:t>
              </a:r>
            </a:p>
          </p:txBody>
        </p:sp>
        <p:pic>
          <p:nvPicPr>
            <p:cNvPr id="16" name="图片 15" descr="图片1_副本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93" y="1377"/>
              <a:ext cx="794" cy="794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/>
        </p:nvGrpSpPr>
        <p:grpSpPr>
          <a:xfrm>
            <a:off x="8604250" y="3329940"/>
            <a:ext cx="3032760" cy="2937510"/>
            <a:chOff x="13550" y="5244"/>
            <a:chExt cx="4776" cy="4626"/>
          </a:xfrm>
        </p:grpSpPr>
        <p:sp>
          <p:nvSpPr>
            <p:cNvPr id="25" name="圆角矩形 24"/>
            <p:cNvSpPr/>
            <p:nvPr>
              <p:custDataLst>
                <p:tags r:id="rId1"/>
              </p:custDataLst>
            </p:nvPr>
          </p:nvSpPr>
          <p:spPr>
            <a:xfrm>
              <a:off x="13550" y="6060"/>
              <a:ext cx="3925" cy="3810"/>
            </a:xfrm>
            <a:prstGeom prst="roundRect">
              <a:avLst/>
            </a:prstGeom>
            <a:solidFill>
              <a:srgbClr val="FEF9E9"/>
            </a:solidFill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lIns="215900" bIns="144145" rtlCol="0" anchor="ctr"/>
            <a:lstStyle/>
            <a:p>
              <a:pPr algn="l">
                <a:lnSpc>
                  <a:spcPct val="150000"/>
                </a:lnSpc>
              </a:pPr>
              <a:r>
                <a:rPr sz="2400" dirty="0" err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在图上标出</a:t>
              </a:r>
              <a:endParaRPr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algn="l">
                <a:lnSpc>
                  <a:spcPct val="150000"/>
                </a:lnSpc>
              </a:pPr>
              <a:r>
                <a:rPr sz="2400" dirty="0" err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安多到那曲是</a:t>
              </a:r>
              <a:endParaRPr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algn="l">
                <a:lnSpc>
                  <a:spcPct val="150000"/>
                </a:lnSpc>
              </a:pPr>
              <a:r>
                <a:rPr sz="2400" dirty="0" err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哪一段，找到</a:t>
              </a:r>
              <a:endParaRPr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algn="l">
                <a:lnSpc>
                  <a:spcPct val="150000"/>
                </a:lnSpc>
              </a:pPr>
              <a:r>
                <a:rPr sz="2400" dirty="0" err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相关信息</a:t>
              </a:r>
              <a:r>
                <a:rPr sz="24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微软雅黑" panose="020B0503020204020204" pitchFamily="34" charset="-122"/>
                </a:rPr>
                <a:t>……</a:t>
              </a:r>
            </a:p>
          </p:txBody>
        </p:sp>
        <p:pic>
          <p:nvPicPr>
            <p:cNvPr id="26" name="图片 25" descr="图片7_副本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625" y="5244"/>
              <a:ext cx="1701" cy="1701"/>
            </a:xfrm>
            <a:prstGeom prst="rect">
              <a:avLst/>
            </a:prstGeom>
          </p:spPr>
        </p:pic>
      </p:grpSp>
      <p:sp>
        <p:nvSpPr>
          <p:cNvPr id="40" name="弧形 39"/>
          <p:cNvSpPr/>
          <p:nvPr/>
        </p:nvSpPr>
        <p:spPr>
          <a:xfrm rot="2100000">
            <a:off x="4488815" y="1267460"/>
            <a:ext cx="2653030" cy="4235450"/>
          </a:xfrm>
          <a:prstGeom prst="arc">
            <a:avLst>
              <a:gd name="adj1" fmla="val 16200000"/>
              <a:gd name="adj2" fmla="val 5409785"/>
            </a:avLst>
          </a:prstGeom>
          <a:ln w="38100" cmpd="sng">
            <a:solidFill>
              <a:srgbClr val="0070C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900"/>
          </a:p>
        </p:txBody>
      </p:sp>
      <p:sp>
        <p:nvSpPr>
          <p:cNvPr id="41" name="文本框 40"/>
          <p:cNvSpPr txBox="1"/>
          <p:nvPr/>
        </p:nvSpPr>
        <p:spPr>
          <a:xfrm rot="18960000">
            <a:off x="5519420" y="3293745"/>
            <a:ext cx="13404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微软雅黑" panose="020B0503020204020204" pitchFamily="34" charset="-122"/>
              </a:rPr>
              <a:t>69</a:t>
            </a:r>
            <a:r>
              <a:rPr lang="en-US" altLang="zh-CN" sz="2400" b="1" spc="500">
                <a:solidFill>
                  <a:srgbClr val="FF0000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微软雅黑" panose="020B0503020204020204" pitchFamily="34" charset="-122"/>
              </a:rPr>
              <a:t>4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千米</a:t>
            </a:r>
          </a:p>
        </p:txBody>
      </p:sp>
      <p:sp>
        <p:nvSpPr>
          <p:cNvPr id="42" name="弧形 41"/>
          <p:cNvSpPr/>
          <p:nvPr/>
        </p:nvSpPr>
        <p:spPr>
          <a:xfrm rot="1920000">
            <a:off x="5325745" y="1381760"/>
            <a:ext cx="1503680" cy="3480435"/>
          </a:xfrm>
          <a:prstGeom prst="arc">
            <a:avLst>
              <a:gd name="adj1" fmla="val 16200000"/>
              <a:gd name="adj2" fmla="val 5502924"/>
            </a:avLst>
          </a:prstGeom>
          <a:ln w="38100" cmpd="sng">
            <a:solidFill>
              <a:srgbClr val="0070C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900"/>
          </a:p>
        </p:txBody>
      </p:sp>
      <p:sp>
        <p:nvSpPr>
          <p:cNvPr id="43" name="弧形 42"/>
          <p:cNvSpPr/>
          <p:nvPr/>
        </p:nvSpPr>
        <p:spPr>
          <a:xfrm rot="2460000">
            <a:off x="5565140" y="1274445"/>
            <a:ext cx="908050" cy="3058160"/>
          </a:xfrm>
          <a:prstGeom prst="arc">
            <a:avLst>
              <a:gd name="adj1" fmla="val 16289220"/>
              <a:gd name="adj2" fmla="val 5326115"/>
            </a:avLst>
          </a:prstGeom>
          <a:ln w="38100" cmpd="sng">
            <a:solidFill>
              <a:srgbClr val="0070C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900"/>
          </a:p>
        </p:txBody>
      </p:sp>
      <p:sp>
        <p:nvSpPr>
          <p:cNvPr id="44" name="文本框 43"/>
          <p:cNvSpPr txBox="1"/>
          <p:nvPr/>
        </p:nvSpPr>
        <p:spPr>
          <a:xfrm rot="18720000">
            <a:off x="5870575" y="3914140"/>
            <a:ext cx="13589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微软雅黑" panose="020B0503020204020204" pitchFamily="34" charset="-122"/>
              </a:rPr>
              <a:t>82</a:t>
            </a:r>
            <a:r>
              <a:rPr lang="en-US" altLang="zh-CN" sz="2400" b="1" spc="500">
                <a:solidFill>
                  <a:srgbClr val="FF0000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微软雅黑" panose="020B0503020204020204" pitchFamily="34" charset="-122"/>
              </a:rPr>
              <a:t>0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千米</a:t>
            </a:r>
          </a:p>
        </p:txBody>
      </p:sp>
      <p:sp>
        <p:nvSpPr>
          <p:cNvPr id="45" name="文本框 44"/>
          <p:cNvSpPr txBox="1"/>
          <p:nvPr/>
        </p:nvSpPr>
        <p:spPr>
          <a:xfrm rot="18600000">
            <a:off x="6107430" y="4361180"/>
            <a:ext cx="13404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微软雅黑" panose="020B0503020204020204" pitchFamily="34" charset="-122"/>
              </a:rPr>
              <a:t>97</a:t>
            </a:r>
            <a:r>
              <a:rPr lang="en-US" altLang="zh-CN" sz="2400" b="1" spc="500">
                <a:solidFill>
                  <a:srgbClr val="FF0000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微软雅黑" panose="020B0503020204020204" pitchFamily="34" charset="-122"/>
              </a:rPr>
              <a:t>8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千米</a:t>
            </a:r>
          </a:p>
        </p:txBody>
      </p:sp>
      <p:sp>
        <p:nvSpPr>
          <p:cNvPr id="46" name="文本框 45"/>
          <p:cNvSpPr txBox="1"/>
          <p:nvPr/>
        </p:nvSpPr>
        <p:spPr>
          <a:xfrm rot="18600000">
            <a:off x="6244590" y="4707255"/>
            <a:ext cx="16154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微软雅黑" panose="020B0503020204020204" pitchFamily="34" charset="-122"/>
              </a:rPr>
              <a:t>114</a:t>
            </a:r>
            <a:r>
              <a:rPr lang="en-US" altLang="zh-CN" sz="2400" b="1" spc="500">
                <a:solidFill>
                  <a:srgbClr val="FF0000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微软雅黑" panose="020B0503020204020204" pitchFamily="34" charset="-122"/>
              </a:rPr>
              <a:t>2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千米</a:t>
            </a:r>
          </a:p>
        </p:txBody>
      </p:sp>
      <p:sp>
        <p:nvSpPr>
          <p:cNvPr id="47" name="弧形 46"/>
          <p:cNvSpPr/>
          <p:nvPr/>
        </p:nvSpPr>
        <p:spPr>
          <a:xfrm rot="1980000">
            <a:off x="4142740" y="1303655"/>
            <a:ext cx="3284855" cy="4724400"/>
          </a:xfrm>
          <a:prstGeom prst="arc">
            <a:avLst>
              <a:gd name="adj1" fmla="val 16230951"/>
              <a:gd name="adj2" fmla="val 5409785"/>
            </a:avLst>
          </a:prstGeom>
          <a:ln w="38100" cmpd="sng">
            <a:solidFill>
              <a:srgbClr val="0070C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900"/>
          </a:p>
        </p:txBody>
      </p:sp>
      <p:sp>
        <p:nvSpPr>
          <p:cNvPr id="49" name="文本框 48"/>
          <p:cNvSpPr txBox="1"/>
          <p:nvPr/>
        </p:nvSpPr>
        <p:spPr>
          <a:xfrm>
            <a:off x="3947160" y="4076065"/>
            <a:ext cx="11379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</a:rPr>
              <a:t>？千米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66565" y="1642110"/>
            <a:ext cx="2785110" cy="4017010"/>
          </a:xfrm>
          <a:prstGeom prst="rect">
            <a:avLst/>
          </a:prstGeom>
        </p:spPr>
      </p:pic>
      <p:pic>
        <p:nvPicPr>
          <p:cNvPr id="53" name="图片 52" descr="1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480000">
            <a:off x="4992366" y="3992771"/>
            <a:ext cx="122989" cy="5760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5694045" y="1415415"/>
            <a:ext cx="13982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/>
              <a:t>格尔木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4220210" y="3474720"/>
            <a:ext cx="9048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/>
              <a:t>安多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5115560" y="4297045"/>
            <a:ext cx="9048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/>
              <a:t>那曲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3872865" y="4603750"/>
            <a:ext cx="9048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/>
              <a:t>当雄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4434840" y="5424805"/>
            <a:ext cx="9048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/>
              <a:t>拉萨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ldLvl="0" animBg="1"/>
      <p:bldP spid="40" grpId="1" animBg="1"/>
      <p:bldP spid="41" grpId="0"/>
      <p:bldP spid="41" grpId="1"/>
      <p:bldP spid="42" grpId="0" bldLvl="0" animBg="1"/>
      <p:bldP spid="42" grpId="1" animBg="1"/>
      <p:bldP spid="43" grpId="0" bldLvl="0" animBg="1"/>
      <p:bldP spid="43" grpId="1" animBg="1"/>
      <p:bldP spid="44" grpId="0"/>
      <p:bldP spid="44" grpId="1"/>
      <p:bldP spid="45" grpId="0"/>
      <p:bldP spid="45" grpId="1"/>
      <p:bldP spid="46" grpId="0"/>
      <p:bldP spid="46" grpId="1"/>
      <p:bldP spid="47" grpId="0" bldLvl="0" animBg="1"/>
      <p:bldP spid="47" grpId="1" animBg="1"/>
      <p:bldP spid="49" grpId="1"/>
      <p:bldP spid="19" grpId="1"/>
      <p:bldP spid="20" grpId="1"/>
      <p:bldP spid="21" grpId="1"/>
      <p:bldP spid="22" grpId="1"/>
      <p:bldP spid="2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630555" y="398145"/>
            <a:ext cx="2762250" cy="922020"/>
            <a:chOff x="993" y="917"/>
            <a:chExt cx="4350" cy="1452"/>
          </a:xfrm>
        </p:grpSpPr>
        <p:sp>
          <p:nvSpPr>
            <p:cNvPr id="15" name="文本框 14"/>
            <p:cNvSpPr txBox="1"/>
            <p:nvPr/>
          </p:nvSpPr>
          <p:spPr>
            <a:xfrm>
              <a:off x="1829" y="917"/>
              <a:ext cx="3514" cy="145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3600">
                  <a:solidFill>
                    <a:srgbClr val="6E8D5B"/>
                  </a:solidFill>
                  <a:latin typeface="方正粗圆_GBK" panose="03000509000000000000" charset="-122"/>
                  <a:ea typeface="方正粗圆_GBK" panose="03000509000000000000" charset="-122"/>
                  <a:sym typeface="+mn-ea"/>
                </a:rPr>
                <a:t>解决问题</a:t>
              </a:r>
            </a:p>
          </p:txBody>
        </p:sp>
        <p:pic>
          <p:nvPicPr>
            <p:cNvPr id="16" name="图片 15" descr="图片1_副本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93" y="1377"/>
              <a:ext cx="794" cy="794"/>
            </a:xfrm>
            <a:prstGeom prst="rect">
              <a:avLst/>
            </a:prstGeom>
          </p:spPr>
        </p:pic>
      </p:grpSp>
      <p:pic>
        <p:nvPicPr>
          <p:cNvPr id="22" name="图片 21" descr="图片10_副本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48640" y="1617345"/>
            <a:ext cx="1235710" cy="2288540"/>
          </a:xfrm>
          <a:prstGeom prst="rect">
            <a:avLst/>
          </a:prstGeom>
        </p:spPr>
      </p:pic>
      <p:sp>
        <p:nvSpPr>
          <p:cNvPr id="102" name="圆角矩形标注 101"/>
          <p:cNvSpPr/>
          <p:nvPr/>
        </p:nvSpPr>
        <p:spPr>
          <a:xfrm>
            <a:off x="2032000" y="1501140"/>
            <a:ext cx="1946910" cy="1670685"/>
          </a:xfrm>
          <a:prstGeom prst="wedgeRoundRectCallout">
            <a:avLst>
              <a:gd name="adj1" fmla="val -68819"/>
              <a:gd name="adj2" fmla="val -8266"/>
              <a:gd name="adj3" fmla="val 16667"/>
            </a:avLst>
          </a:prstGeom>
          <a:solidFill>
            <a:srgbClr val="FEF9E9"/>
          </a:solidFill>
          <a:ln w="19050" cmpd="sng">
            <a:solidFill>
              <a:srgbClr val="F1C06F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144145" tIns="0" rIns="0" bIns="107950" rtlCol="0" anchor="ctr"/>
          <a:lstStyle/>
          <a:p>
            <a:pPr>
              <a:lnSpc>
                <a:spcPct val="150000"/>
              </a:lnSpc>
            </a:pPr>
            <a:r>
              <a:rPr lang="zh-CN" altLang="en-US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只要看下图中的这一部分就能解决问题。</a:t>
            </a:r>
          </a:p>
        </p:txBody>
      </p:sp>
      <p:sp>
        <p:nvSpPr>
          <p:cNvPr id="104" name="圆角矩形标注 103"/>
          <p:cNvSpPr/>
          <p:nvPr/>
        </p:nvSpPr>
        <p:spPr>
          <a:xfrm>
            <a:off x="7658735" y="598170"/>
            <a:ext cx="2995295" cy="1512000"/>
          </a:xfrm>
          <a:prstGeom prst="wedgeRoundRectCallout">
            <a:avLst>
              <a:gd name="adj1" fmla="val 60850"/>
              <a:gd name="adj2" fmla="val -9102"/>
              <a:gd name="adj3" fmla="val 16667"/>
            </a:avLst>
          </a:prstGeom>
          <a:solidFill>
            <a:srgbClr val="FEF9E9"/>
          </a:solidFill>
          <a:ln w="19050" cmpd="sng">
            <a:solidFill>
              <a:srgbClr val="F1C06F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144145" tIns="0" rIns="0" bIns="107950" rtlCol="0" anchor="ctr"/>
          <a:lstStyle/>
          <a:p>
            <a:pPr>
              <a:lnSpc>
                <a:spcPct val="150000"/>
              </a:lnSpc>
            </a:pPr>
            <a:r>
              <a:rPr lang="zh-CN" altLang="en-US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也可以这样画图。用格尔木到那曲的路程减去格尔木到安多的路程。</a:t>
            </a:r>
          </a:p>
        </p:txBody>
      </p:sp>
      <p:pic>
        <p:nvPicPr>
          <p:cNvPr id="24" name="图片 23" descr="图片11_副本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713085" y="512445"/>
            <a:ext cx="892175" cy="2161540"/>
          </a:xfrm>
          <a:prstGeom prst="rect">
            <a:avLst/>
          </a:prstGeom>
        </p:spPr>
      </p:pic>
      <p:cxnSp>
        <p:nvCxnSpPr>
          <p:cNvPr id="21" name="直接连接符 20"/>
          <p:cNvCxnSpPr/>
          <p:nvPr>
            <p:custDataLst>
              <p:tags r:id="rId1"/>
            </p:custDataLst>
          </p:nvPr>
        </p:nvCxnSpPr>
        <p:spPr>
          <a:xfrm flipV="1">
            <a:off x="8010210" y="3828415"/>
            <a:ext cx="3456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 flipH="1" flipV="1">
            <a:off x="8023285" y="3630790"/>
            <a:ext cx="0" cy="21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0" name="文本框 29"/>
          <p:cNvSpPr txBox="1"/>
          <p:nvPr>
            <p:custDataLst>
              <p:tags r:id="rId2"/>
            </p:custDataLst>
          </p:nvPr>
        </p:nvSpPr>
        <p:spPr>
          <a:xfrm>
            <a:off x="7627620" y="3270885"/>
            <a:ext cx="1008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格尔木</a:t>
            </a:r>
          </a:p>
        </p:txBody>
      </p:sp>
      <p:cxnSp>
        <p:nvCxnSpPr>
          <p:cNvPr id="33" name="直接连接符 32"/>
          <p:cNvCxnSpPr/>
          <p:nvPr>
            <p:custDataLst>
              <p:tags r:id="rId3"/>
            </p:custDataLst>
          </p:nvPr>
        </p:nvCxnSpPr>
        <p:spPr>
          <a:xfrm flipH="1" flipV="1">
            <a:off x="10560185" y="3630790"/>
            <a:ext cx="0" cy="21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>
            <p:custDataLst>
              <p:tags r:id="rId4"/>
            </p:custDataLst>
          </p:nvPr>
        </p:nvCxnSpPr>
        <p:spPr>
          <a:xfrm>
            <a:off x="11346145" y="3630790"/>
            <a:ext cx="0" cy="215265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6" name="文本框 35"/>
          <p:cNvSpPr txBox="1"/>
          <p:nvPr>
            <p:custDataLst>
              <p:tags r:id="rId5"/>
            </p:custDataLst>
          </p:nvPr>
        </p:nvSpPr>
        <p:spPr>
          <a:xfrm>
            <a:off x="8579604" y="4206240"/>
            <a:ext cx="142938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宋体" panose="02010600030101010101" pitchFamily="2" charset="-122"/>
              </a:rPr>
              <a:t>69</a:t>
            </a:r>
            <a:r>
              <a:rPr lang="en-US" sz="2000" b="1" spc="50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宋体" panose="02010600030101010101" pitchFamily="2" charset="-122"/>
              </a:rPr>
              <a:t>4</a:t>
            </a:r>
            <a:r>
              <a:rPr lang="zh-CN" altLang="en-US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千米</a:t>
            </a:r>
          </a:p>
        </p:txBody>
      </p:sp>
      <p:sp>
        <p:nvSpPr>
          <p:cNvPr id="37" name="文本框 36"/>
          <p:cNvSpPr txBox="1"/>
          <p:nvPr>
            <p:custDataLst>
              <p:tags r:id="rId6"/>
            </p:custDataLst>
          </p:nvPr>
        </p:nvSpPr>
        <p:spPr>
          <a:xfrm>
            <a:off x="10205720" y="3270885"/>
            <a:ext cx="720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安多</a:t>
            </a:r>
          </a:p>
        </p:txBody>
      </p:sp>
      <p:sp>
        <p:nvSpPr>
          <p:cNvPr id="38" name="文本框 37"/>
          <p:cNvSpPr txBox="1"/>
          <p:nvPr>
            <p:custDataLst>
              <p:tags r:id="rId7"/>
            </p:custDataLst>
          </p:nvPr>
        </p:nvSpPr>
        <p:spPr>
          <a:xfrm>
            <a:off x="10350500" y="4168140"/>
            <a:ext cx="119697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sz="20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？</a:t>
            </a:r>
            <a:r>
              <a:rPr lang="zh-CN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千米</a:t>
            </a:r>
          </a:p>
        </p:txBody>
      </p:sp>
      <p:sp>
        <p:nvSpPr>
          <p:cNvPr id="39" name="文本框 38"/>
          <p:cNvSpPr txBox="1"/>
          <p:nvPr>
            <p:custDataLst>
              <p:tags r:id="rId8"/>
            </p:custDataLst>
          </p:nvPr>
        </p:nvSpPr>
        <p:spPr>
          <a:xfrm>
            <a:off x="10979150" y="3270885"/>
            <a:ext cx="756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那曲</a:t>
            </a:r>
          </a:p>
        </p:txBody>
      </p:sp>
      <p:sp>
        <p:nvSpPr>
          <p:cNvPr id="106" name="弧形 105"/>
          <p:cNvSpPr/>
          <p:nvPr>
            <p:custDataLst>
              <p:tags r:id="rId9"/>
            </p:custDataLst>
          </p:nvPr>
        </p:nvSpPr>
        <p:spPr>
          <a:xfrm flipV="1">
            <a:off x="10562590" y="3651885"/>
            <a:ext cx="792000" cy="396000"/>
          </a:xfrm>
          <a:prstGeom prst="arc">
            <a:avLst>
              <a:gd name="adj1" fmla="val 10794174"/>
              <a:gd name="adj2" fmla="val 21579778"/>
            </a:avLst>
          </a:prstGeom>
          <a:ln w="38100" cap="rnd">
            <a:solidFill>
              <a:srgbClr val="7030A0"/>
            </a:solidFill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rgbClr val="7030A0"/>
              </a:solidFill>
              <a:latin typeface="+mn-ea"/>
            </a:endParaRPr>
          </a:p>
        </p:txBody>
      </p:sp>
      <p:sp>
        <p:nvSpPr>
          <p:cNvPr id="107" name="弧形 106"/>
          <p:cNvSpPr/>
          <p:nvPr>
            <p:custDataLst>
              <p:tags r:id="rId10"/>
            </p:custDataLst>
          </p:nvPr>
        </p:nvSpPr>
        <p:spPr>
          <a:xfrm>
            <a:off x="8014970" y="2988945"/>
            <a:ext cx="3312000" cy="575945"/>
          </a:xfrm>
          <a:prstGeom prst="arc">
            <a:avLst>
              <a:gd name="adj1" fmla="val 10794174"/>
              <a:gd name="adj2" fmla="val 21579778"/>
            </a:avLst>
          </a:prstGeom>
          <a:ln w="38100" cap="rnd">
            <a:solidFill>
              <a:srgbClr val="7030A0"/>
            </a:solidFill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rgbClr val="7030A0"/>
              </a:solidFill>
              <a:latin typeface="+mn-ea"/>
            </a:endParaRPr>
          </a:p>
        </p:txBody>
      </p:sp>
      <p:cxnSp>
        <p:nvCxnSpPr>
          <p:cNvPr id="51" name="直接连接符 50"/>
          <p:cNvCxnSpPr/>
          <p:nvPr>
            <p:custDataLst>
              <p:tags r:id="rId11"/>
            </p:custDataLst>
          </p:nvPr>
        </p:nvCxnSpPr>
        <p:spPr>
          <a:xfrm flipV="1">
            <a:off x="10556560" y="3828415"/>
            <a:ext cx="81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2" name="弧形 51"/>
          <p:cNvSpPr/>
          <p:nvPr>
            <p:custDataLst>
              <p:tags r:id="rId12"/>
            </p:custDataLst>
          </p:nvPr>
        </p:nvSpPr>
        <p:spPr>
          <a:xfrm flipV="1">
            <a:off x="8034297" y="3569970"/>
            <a:ext cx="2520000" cy="575945"/>
          </a:xfrm>
          <a:prstGeom prst="arc">
            <a:avLst>
              <a:gd name="adj1" fmla="val 10794174"/>
              <a:gd name="adj2" fmla="val 21579778"/>
            </a:avLst>
          </a:prstGeom>
          <a:ln w="38100" cap="rnd">
            <a:solidFill>
              <a:srgbClr val="7030A0"/>
            </a:solidFill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rgbClr val="7030A0"/>
              </a:solidFill>
              <a:latin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13"/>
            </p:custDataLst>
          </p:nvPr>
        </p:nvSpPr>
        <p:spPr>
          <a:xfrm>
            <a:off x="8867378" y="2502535"/>
            <a:ext cx="160718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微软雅黑" panose="020B0503020204020204" pitchFamily="34" charset="-122"/>
              </a:rPr>
              <a:t>82</a:t>
            </a:r>
            <a:r>
              <a:rPr lang="en-US" sz="2000" b="1" spc="500">
                <a:solidFill>
                  <a:schemeClr val="tx1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微软雅黑" panose="020B0503020204020204" pitchFamily="34" charset="-122"/>
              </a:rPr>
              <a:t>0</a:t>
            </a:r>
            <a:r>
              <a:rPr lang="zh-CN" altLang="en-US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千米</a:t>
            </a:r>
          </a:p>
        </p:txBody>
      </p:sp>
      <p:sp>
        <p:nvSpPr>
          <p:cNvPr id="97" name="文本框 96"/>
          <p:cNvSpPr txBox="1"/>
          <p:nvPr>
            <p:custDataLst>
              <p:tags r:id="rId14"/>
            </p:custDataLst>
          </p:nvPr>
        </p:nvSpPr>
        <p:spPr>
          <a:xfrm>
            <a:off x="7272338" y="4932045"/>
            <a:ext cx="3936365" cy="52197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2800" b="1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82</a:t>
            </a:r>
            <a:r>
              <a:rPr lang="en-US" sz="2800" b="1" spc="500">
                <a:solidFill>
                  <a:srgbClr val="7030A0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0</a:t>
            </a:r>
            <a:r>
              <a:rPr lang="zh-CN" altLang="en-US" sz="2800" b="1" spc="500">
                <a:solidFill>
                  <a:srgbClr val="7030A0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－</a:t>
            </a:r>
            <a:r>
              <a:rPr lang="en-US" altLang="zh-CN" sz="2800" b="1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694</a:t>
            </a:r>
            <a:endParaRPr lang="zh-CN" altLang="en-US" sz="2800" b="1">
              <a:solidFill>
                <a:srgbClr val="7030A0"/>
              </a:solidFill>
              <a:latin typeface="方正科技符号" panose="02000502000000000000" pitchFamily="2" charset="-122"/>
              <a:ea typeface="方正科技符号" panose="02000502000000000000" pitchFamily="2" charset="-122"/>
              <a:cs typeface="方正科技符号" panose="02000502000000000000" pitchFamily="2" charset="-122"/>
              <a:sym typeface="+mn-ea"/>
            </a:endParaRPr>
          </a:p>
        </p:txBody>
      </p:sp>
      <p:sp>
        <p:nvSpPr>
          <p:cNvPr id="100" name="文本框 99"/>
          <p:cNvSpPr txBox="1"/>
          <p:nvPr>
            <p:custDataLst>
              <p:tags r:id="rId15"/>
            </p:custDataLst>
          </p:nvPr>
        </p:nvSpPr>
        <p:spPr>
          <a:xfrm>
            <a:off x="6551930" y="5687060"/>
            <a:ext cx="5605780" cy="52197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zh-CN" sz="2800">
                <a:solidFill>
                  <a:srgbClr val="7030A0"/>
                </a:solidFill>
                <a:cs typeface="+mn-ea"/>
                <a:sym typeface="+mn-ea"/>
              </a:rPr>
              <a:t>答：</a:t>
            </a:r>
            <a:r>
              <a:rPr sz="2800">
                <a:solidFill>
                  <a:srgbClr val="7030A0"/>
                </a:solidFill>
                <a:cs typeface="+mn-ea"/>
                <a:sym typeface="+mn-ea"/>
              </a:rPr>
              <a:t>安多到那曲</a:t>
            </a:r>
            <a:r>
              <a:rPr sz="2800" spc="500">
                <a:solidFill>
                  <a:srgbClr val="7030A0"/>
                </a:solidFill>
                <a:uFillTx/>
                <a:cs typeface="+mn-ea"/>
                <a:sym typeface="+mn-ea"/>
              </a:rPr>
              <a:t>有</a:t>
            </a:r>
            <a:r>
              <a:rPr lang="en-US" sz="2800" b="1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+mn-ea"/>
                <a:sym typeface="+mn-ea"/>
              </a:rPr>
              <a:t>12</a:t>
            </a:r>
            <a:r>
              <a:rPr lang="en-US" sz="2800" b="1" spc="500">
                <a:solidFill>
                  <a:srgbClr val="7030A0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+mn-ea"/>
                <a:sym typeface="+mn-ea"/>
              </a:rPr>
              <a:t>6</a:t>
            </a:r>
            <a:r>
              <a:rPr sz="2800">
                <a:solidFill>
                  <a:srgbClr val="7030A0"/>
                </a:solidFill>
                <a:cs typeface="+mn-ea"/>
                <a:sym typeface="+mn-ea"/>
              </a:rPr>
              <a:t>千米</a:t>
            </a:r>
            <a:r>
              <a:rPr lang="zh-CN" altLang="en-US" sz="2800">
                <a:solidFill>
                  <a:srgbClr val="7030A0"/>
                </a:solidFill>
                <a:cs typeface="+mn-ea"/>
                <a:sym typeface="+mn-ea"/>
              </a:rPr>
              <a:t>。</a:t>
            </a:r>
          </a:p>
        </p:txBody>
      </p:sp>
      <p:sp>
        <p:nvSpPr>
          <p:cNvPr id="101" name="文本框 100"/>
          <p:cNvSpPr txBox="1"/>
          <p:nvPr/>
        </p:nvSpPr>
        <p:spPr>
          <a:xfrm>
            <a:off x="8923655" y="4932045"/>
            <a:ext cx="26206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2800" b="1" spc="500">
                <a:solidFill>
                  <a:srgbClr val="7030A0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＝</a:t>
            </a:r>
            <a:r>
              <a:rPr lang="en-US" altLang="zh-CN" sz="2800" b="1">
                <a:solidFill>
                  <a:srgbClr val="7030A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方正科技符号" panose="02000502000000000000" pitchFamily="2" charset="-122"/>
                <a:sym typeface="+mn-ea"/>
              </a:rPr>
              <a:t>126</a:t>
            </a:r>
            <a:r>
              <a:rPr lang="zh-CN" altLang="en-US" sz="2800">
                <a:solidFill>
                  <a:srgbClr val="7030A0"/>
                </a:solidFill>
                <a:latin typeface="+mn-ea"/>
                <a:cs typeface="+mn-ea"/>
                <a:sym typeface="+mn-ea"/>
              </a:rPr>
              <a:t>（千米）</a:t>
            </a:r>
          </a:p>
        </p:txBody>
      </p:sp>
      <p:sp>
        <p:nvSpPr>
          <p:cNvPr id="7" name="弧形 6"/>
          <p:cNvSpPr/>
          <p:nvPr/>
        </p:nvSpPr>
        <p:spPr>
          <a:xfrm rot="2100000">
            <a:off x="4488815" y="1018540"/>
            <a:ext cx="2653030" cy="4235450"/>
          </a:xfrm>
          <a:prstGeom prst="arc">
            <a:avLst>
              <a:gd name="adj1" fmla="val 16200000"/>
              <a:gd name="adj2" fmla="val 5409785"/>
            </a:avLst>
          </a:prstGeom>
          <a:ln w="38100" cmpd="sng">
            <a:solidFill>
              <a:srgbClr val="0070C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900"/>
          </a:p>
        </p:txBody>
      </p:sp>
      <p:sp>
        <p:nvSpPr>
          <p:cNvPr id="9" name="文本框 8"/>
          <p:cNvSpPr txBox="1"/>
          <p:nvPr/>
        </p:nvSpPr>
        <p:spPr>
          <a:xfrm rot="18960000">
            <a:off x="5519420" y="3044825"/>
            <a:ext cx="13404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微软雅黑" panose="020B0503020204020204" pitchFamily="34" charset="-122"/>
              </a:rPr>
              <a:t>69</a:t>
            </a:r>
            <a:r>
              <a:rPr lang="en-US" altLang="zh-CN" sz="2400" b="1" spc="500">
                <a:solidFill>
                  <a:srgbClr val="FF0000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微软雅黑" panose="020B0503020204020204" pitchFamily="34" charset="-122"/>
              </a:rPr>
              <a:t>4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千米</a:t>
            </a:r>
          </a:p>
        </p:txBody>
      </p:sp>
      <p:sp>
        <p:nvSpPr>
          <p:cNvPr id="10" name="弧形 9"/>
          <p:cNvSpPr/>
          <p:nvPr/>
        </p:nvSpPr>
        <p:spPr>
          <a:xfrm rot="1920000">
            <a:off x="5325745" y="1132840"/>
            <a:ext cx="1503680" cy="3480435"/>
          </a:xfrm>
          <a:prstGeom prst="arc">
            <a:avLst>
              <a:gd name="adj1" fmla="val 16200000"/>
              <a:gd name="adj2" fmla="val 5502924"/>
            </a:avLst>
          </a:prstGeom>
          <a:ln w="38100" cmpd="sng">
            <a:solidFill>
              <a:srgbClr val="0070C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900"/>
          </a:p>
        </p:txBody>
      </p:sp>
      <p:sp>
        <p:nvSpPr>
          <p:cNvPr id="11" name="弧形 10"/>
          <p:cNvSpPr/>
          <p:nvPr/>
        </p:nvSpPr>
        <p:spPr>
          <a:xfrm rot="2460000">
            <a:off x="5565140" y="1025525"/>
            <a:ext cx="908050" cy="3058160"/>
          </a:xfrm>
          <a:prstGeom prst="arc">
            <a:avLst>
              <a:gd name="adj1" fmla="val 16289220"/>
              <a:gd name="adj2" fmla="val 5326115"/>
            </a:avLst>
          </a:prstGeom>
          <a:ln w="38100" cmpd="sng">
            <a:solidFill>
              <a:srgbClr val="0070C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900"/>
          </a:p>
        </p:txBody>
      </p:sp>
      <p:sp>
        <p:nvSpPr>
          <p:cNvPr id="12" name="文本框 11"/>
          <p:cNvSpPr txBox="1"/>
          <p:nvPr/>
        </p:nvSpPr>
        <p:spPr>
          <a:xfrm rot="18720000">
            <a:off x="5870575" y="3665220"/>
            <a:ext cx="13589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微软雅黑" panose="020B0503020204020204" pitchFamily="34" charset="-122"/>
              </a:rPr>
              <a:t>82</a:t>
            </a:r>
            <a:r>
              <a:rPr lang="en-US" altLang="zh-CN" sz="2400" b="1" spc="500">
                <a:solidFill>
                  <a:srgbClr val="FF0000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微软雅黑" panose="020B0503020204020204" pitchFamily="34" charset="-122"/>
              </a:rPr>
              <a:t>0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千米</a:t>
            </a:r>
          </a:p>
        </p:txBody>
      </p:sp>
      <p:sp>
        <p:nvSpPr>
          <p:cNvPr id="13" name="文本框 12"/>
          <p:cNvSpPr txBox="1"/>
          <p:nvPr/>
        </p:nvSpPr>
        <p:spPr>
          <a:xfrm rot="18600000">
            <a:off x="6107430" y="4112260"/>
            <a:ext cx="13404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微软雅黑" panose="020B0503020204020204" pitchFamily="34" charset="-122"/>
              </a:rPr>
              <a:t>97</a:t>
            </a:r>
            <a:r>
              <a:rPr lang="en-US" altLang="zh-CN" sz="2400" b="1" spc="500">
                <a:solidFill>
                  <a:srgbClr val="FF0000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微软雅黑" panose="020B0503020204020204" pitchFamily="34" charset="-122"/>
              </a:rPr>
              <a:t>8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千米</a:t>
            </a:r>
          </a:p>
        </p:txBody>
      </p:sp>
      <p:sp>
        <p:nvSpPr>
          <p:cNvPr id="17" name="文本框 16"/>
          <p:cNvSpPr txBox="1"/>
          <p:nvPr/>
        </p:nvSpPr>
        <p:spPr>
          <a:xfrm rot="18600000">
            <a:off x="6244590" y="4458335"/>
            <a:ext cx="16154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方正科技符号" panose="02000502000000000000" pitchFamily="2" charset="-122"/>
                <a:ea typeface="方正科技符号" panose="02000502000000000000" pitchFamily="2" charset="-122"/>
                <a:cs typeface="微软雅黑" panose="020B0503020204020204" pitchFamily="34" charset="-122"/>
              </a:rPr>
              <a:t>114</a:t>
            </a:r>
            <a:r>
              <a:rPr lang="en-US" altLang="zh-CN" sz="2400" b="1" spc="500">
                <a:solidFill>
                  <a:srgbClr val="FF0000"/>
                </a:solidFill>
                <a:uFillTx/>
                <a:latin typeface="方正科技符号" panose="02000502000000000000" pitchFamily="2" charset="-122"/>
                <a:ea typeface="方正科技符号" panose="02000502000000000000" pitchFamily="2" charset="-122"/>
                <a:cs typeface="微软雅黑" panose="020B0503020204020204" pitchFamily="34" charset="-122"/>
              </a:rPr>
              <a:t>2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千米</a:t>
            </a:r>
          </a:p>
        </p:txBody>
      </p:sp>
      <p:sp>
        <p:nvSpPr>
          <p:cNvPr id="18" name="弧形 17"/>
          <p:cNvSpPr/>
          <p:nvPr/>
        </p:nvSpPr>
        <p:spPr>
          <a:xfrm rot="1980000">
            <a:off x="4142740" y="1054735"/>
            <a:ext cx="3284855" cy="4724400"/>
          </a:xfrm>
          <a:prstGeom prst="arc">
            <a:avLst>
              <a:gd name="adj1" fmla="val 16230951"/>
              <a:gd name="adj2" fmla="val 5409785"/>
            </a:avLst>
          </a:prstGeom>
          <a:ln w="38100" cmpd="sng">
            <a:solidFill>
              <a:srgbClr val="0070C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900"/>
          </a:p>
        </p:txBody>
      </p:sp>
      <p:sp>
        <p:nvSpPr>
          <p:cNvPr id="19" name="文本框 18"/>
          <p:cNvSpPr txBox="1"/>
          <p:nvPr/>
        </p:nvSpPr>
        <p:spPr>
          <a:xfrm>
            <a:off x="3947160" y="3827145"/>
            <a:ext cx="11379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</a:rPr>
              <a:t>？千米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66565" y="1393190"/>
            <a:ext cx="2785110" cy="4017010"/>
          </a:xfrm>
          <a:prstGeom prst="rect">
            <a:avLst/>
          </a:prstGeom>
        </p:spPr>
      </p:pic>
      <p:pic>
        <p:nvPicPr>
          <p:cNvPr id="23" name="图片 22" descr="11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21480000">
            <a:off x="4992366" y="3743851"/>
            <a:ext cx="122989" cy="576000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5694045" y="1166495"/>
            <a:ext cx="13982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/>
              <a:t>格尔木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4220210" y="3225800"/>
            <a:ext cx="9048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/>
              <a:t>安多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5115560" y="4048125"/>
            <a:ext cx="9048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/>
              <a:t>那曲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3872865" y="4354830"/>
            <a:ext cx="9048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/>
              <a:t>当雄</a:t>
            </a:r>
          </a:p>
        </p:txBody>
      </p:sp>
      <p:sp>
        <p:nvSpPr>
          <p:cNvPr id="48" name="文本框 47"/>
          <p:cNvSpPr txBox="1"/>
          <p:nvPr/>
        </p:nvSpPr>
        <p:spPr>
          <a:xfrm>
            <a:off x="4434840" y="5175885"/>
            <a:ext cx="9048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/>
              <a:t>拉萨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bldLvl="0" animBg="1"/>
      <p:bldP spid="102" grpId="1" animBg="1"/>
      <p:bldP spid="104" grpId="0" bldLvl="0" animBg="1"/>
      <p:bldP spid="104" grpId="1" animBg="1"/>
      <p:bldP spid="30" grpId="0"/>
      <p:bldP spid="30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106" grpId="0" bldLvl="0" animBg="1"/>
      <p:bldP spid="106" grpId="1" animBg="1"/>
      <p:bldP spid="107" grpId="0" bldLvl="0" animBg="1"/>
      <p:bldP spid="107" grpId="1" animBg="1"/>
      <p:bldP spid="52" grpId="0" bldLvl="0" animBg="1"/>
      <p:bldP spid="52" grpId="1" animBg="1"/>
      <p:bldP spid="4" grpId="0"/>
      <p:bldP spid="4" grpId="1"/>
      <p:bldP spid="97" grpId="0"/>
      <p:bldP spid="97" grpId="1"/>
      <p:bldP spid="100" grpId="0"/>
      <p:bldP spid="100" grpId="1"/>
      <p:bldP spid="101" grpId="0"/>
      <p:bldP spid="101" grpId="1"/>
      <p:bldP spid="7" grpId="1" animBg="1"/>
      <p:bldP spid="7" grpId="2" bldLvl="0" animBg="1"/>
      <p:bldP spid="9" grpId="1"/>
      <p:bldP spid="10" grpId="1" animBg="1"/>
      <p:bldP spid="11" grpId="1" animBg="1"/>
      <p:bldP spid="12" grpId="1"/>
      <p:bldP spid="13" grpId="1"/>
      <p:bldP spid="13" grpId="2"/>
      <p:bldP spid="17" grpId="1"/>
      <p:bldP spid="17" grpId="2"/>
      <p:bldP spid="18" grpId="1" animBg="1"/>
      <p:bldP spid="18" grpId="2" bldLvl="0" animBg="1"/>
      <p:bldP spid="19" grpId="1"/>
      <p:bldP spid="29" grpId="1"/>
      <p:bldP spid="31" grpId="1"/>
      <p:bldP spid="32" grpId="1"/>
      <p:bldP spid="34" grpId="1"/>
      <p:bldP spid="4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文本框 43"/>
          <p:cNvSpPr txBox="1"/>
          <p:nvPr/>
        </p:nvSpPr>
        <p:spPr>
          <a:xfrm>
            <a:off x="-2557145" y="-263080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>
              <a:solidFill>
                <a:schemeClr val="tx1"/>
              </a:solidFill>
              <a:latin typeface="方正科技符号" panose="02000502000000000000" pitchFamily="2" charset="-122"/>
              <a:ea typeface="微软雅黑" panose="020B0503020204020204" pitchFamily="34" charset="-122"/>
              <a:sym typeface="方正科技符号" panose="02000502000000000000" pitchFamily="2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628015" y="417195"/>
            <a:ext cx="2762250" cy="922020"/>
            <a:chOff x="993" y="917"/>
            <a:chExt cx="4350" cy="1452"/>
          </a:xfrm>
        </p:grpSpPr>
        <p:sp>
          <p:nvSpPr>
            <p:cNvPr id="15" name="文本框 14"/>
            <p:cNvSpPr txBox="1"/>
            <p:nvPr/>
          </p:nvSpPr>
          <p:spPr>
            <a:xfrm>
              <a:off x="1829" y="917"/>
              <a:ext cx="3514" cy="145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3600">
                  <a:solidFill>
                    <a:srgbClr val="6E8D5B"/>
                  </a:solidFill>
                  <a:latin typeface="方正粗圆_GBK" panose="03000509000000000000" charset="-122"/>
                  <a:ea typeface="方正粗圆_GBK" panose="03000509000000000000" charset="-122"/>
                  <a:sym typeface="+mn-ea"/>
                </a:rPr>
                <a:t>回顾反思</a:t>
              </a:r>
            </a:p>
          </p:txBody>
        </p:sp>
        <p:pic>
          <p:nvPicPr>
            <p:cNvPr id="16" name="图片 15" descr="图片1_副本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993" y="1377"/>
              <a:ext cx="794" cy="794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/>
        </p:nvGrpSpPr>
        <p:grpSpPr>
          <a:xfrm>
            <a:off x="612140" y="2904490"/>
            <a:ext cx="5227955" cy="1640205"/>
            <a:chOff x="968" y="4936"/>
            <a:chExt cx="8233" cy="2583"/>
          </a:xfrm>
        </p:grpSpPr>
        <p:sp>
          <p:nvSpPr>
            <p:cNvPr id="12" name="圆角矩形 11"/>
            <p:cNvSpPr/>
            <p:nvPr>
              <p:custDataLst>
                <p:tags r:id="rId26"/>
              </p:custDataLst>
            </p:nvPr>
          </p:nvSpPr>
          <p:spPr>
            <a:xfrm>
              <a:off x="1831" y="5819"/>
              <a:ext cx="7370" cy="1701"/>
            </a:xfrm>
            <a:prstGeom prst="roundRect">
              <a:avLst/>
            </a:prstGeom>
            <a:solidFill>
              <a:srgbClr val="FEF9E9"/>
            </a:solidFill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lIns="179705" bIns="252095" rtlCol="0" anchor="ctr"/>
            <a:lstStyle/>
            <a:p>
              <a:pPr algn="l">
                <a:lnSpc>
                  <a:spcPct val="150000"/>
                </a:lnSpc>
              </a:pPr>
              <a:r>
                <a:rPr lang="en-US" sz="2400" b="1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</a:rPr>
                <a:t>  </a:t>
              </a:r>
              <a:r>
                <a: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可以从要解决的问题入手，先想好需要什么信息，怎么得到</a:t>
              </a:r>
              <a:r>
                <a: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微软雅黑" panose="020B0503020204020204" pitchFamily="34" charset="-122"/>
                </a:rPr>
                <a:t>……</a:t>
              </a:r>
            </a:p>
          </p:txBody>
        </p:sp>
        <p:pic>
          <p:nvPicPr>
            <p:cNvPr id="6" name="图片 5" descr="图片5_副本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31"/>
            <a:stretch>
              <a:fillRect/>
            </a:stretch>
          </p:blipFill>
          <p:spPr>
            <a:xfrm flipH="1">
              <a:off x="968" y="4936"/>
              <a:ext cx="1704" cy="1701"/>
            </a:xfrm>
            <a:prstGeom prst="rect">
              <a:avLst/>
            </a:prstGeom>
          </p:spPr>
        </p:pic>
      </p:grpSp>
      <p:grpSp>
        <p:nvGrpSpPr>
          <p:cNvPr id="24" name="组合 23"/>
          <p:cNvGrpSpPr/>
          <p:nvPr/>
        </p:nvGrpSpPr>
        <p:grpSpPr>
          <a:xfrm>
            <a:off x="612140" y="4609465"/>
            <a:ext cx="5227955" cy="1636395"/>
            <a:chOff x="968" y="7621"/>
            <a:chExt cx="8233" cy="2577"/>
          </a:xfrm>
        </p:grpSpPr>
        <p:sp>
          <p:nvSpPr>
            <p:cNvPr id="13" name="圆角矩形 12"/>
            <p:cNvSpPr/>
            <p:nvPr>
              <p:custDataLst>
                <p:tags r:id="rId24"/>
              </p:custDataLst>
            </p:nvPr>
          </p:nvSpPr>
          <p:spPr>
            <a:xfrm>
              <a:off x="1831" y="8498"/>
              <a:ext cx="7370" cy="1701"/>
            </a:xfrm>
            <a:prstGeom prst="roundRect">
              <a:avLst/>
            </a:prstGeom>
            <a:solidFill>
              <a:srgbClr val="FEF9E9"/>
            </a:solidFill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lIns="179705" bIns="144145" rtlCol="0" anchor="ctr"/>
            <a:lstStyle/>
            <a:p>
              <a:pPr algn="l">
                <a:lnSpc>
                  <a:spcPct val="150000"/>
                </a:lnSpc>
              </a:pPr>
              <a:r>
                <a:rPr lang="en-US" sz="2000" b="1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</a:rPr>
                <a:t> </a:t>
              </a:r>
              <a:r>
                <a:rPr lang="en-US"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  </a:t>
              </a:r>
              <a:r>
                <a: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我</a:t>
              </a:r>
              <a:r>
                <a:rPr sz="2000" spc="500">
                  <a:solidFill>
                    <a:schemeClr val="tx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用</a:t>
              </a:r>
              <a:r>
                <a:rPr sz="2000" b="1">
                  <a:solidFill>
                    <a:schemeClr val="tx1"/>
                  </a:solidFill>
                  <a:latin typeface="方正科技符号" panose="02000502000000000000" pitchFamily="2" charset="-122"/>
                  <a:ea typeface="方正科技符号" panose="02000502000000000000" pitchFamily="2" charset="-122"/>
                  <a:cs typeface="微软雅黑" panose="020B0503020204020204" pitchFamily="34" charset="-122"/>
                </a:rPr>
                <a:t>69</a:t>
              </a:r>
              <a:r>
                <a:rPr sz="2000" b="1" spc="500">
                  <a:solidFill>
                    <a:schemeClr val="tx1"/>
                  </a:solidFill>
                  <a:uFillTx/>
                  <a:latin typeface="方正科技符号" panose="02000502000000000000" pitchFamily="2" charset="-122"/>
                  <a:ea typeface="方正科技符号" panose="02000502000000000000" pitchFamily="2" charset="-122"/>
                  <a:cs typeface="微软雅黑" panose="020B0503020204020204" pitchFamily="34" charset="-122"/>
                </a:rPr>
                <a:t>4</a:t>
              </a:r>
              <a:r>
                <a: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加上算出的结果，看看是不是那曲到格尔木的距离</a:t>
              </a:r>
              <a:r>
                <a:rPr sz="20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微软雅黑" panose="020B0503020204020204" pitchFamily="34" charset="-122"/>
                </a:rPr>
                <a:t>……</a:t>
              </a:r>
            </a:p>
          </p:txBody>
        </p:sp>
        <p:pic>
          <p:nvPicPr>
            <p:cNvPr id="5" name="图片 4" descr="图片7_副本"/>
            <p:cNvPicPr>
              <a:picLocks noChangeAspect="1"/>
            </p:cNvPicPr>
            <p:nvPr>
              <p:custDataLst>
                <p:tags r:id="rId25"/>
              </p:custDataLst>
            </p:nvPr>
          </p:nvPicPr>
          <p:blipFill>
            <a:blip r:embed="rId32"/>
            <a:stretch>
              <a:fillRect/>
            </a:stretch>
          </p:blipFill>
          <p:spPr>
            <a:xfrm flipH="1">
              <a:off x="968" y="7621"/>
              <a:ext cx="1701" cy="1701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>
            <p:custDataLst>
              <p:tags r:id="rId1"/>
            </p:custDataLst>
          </p:nvPr>
        </p:nvGrpSpPr>
        <p:grpSpPr>
          <a:xfrm>
            <a:off x="6276975" y="2349542"/>
            <a:ext cx="5605780" cy="3663277"/>
            <a:chOff x="10534" y="3585"/>
            <a:chExt cx="8828" cy="5769"/>
          </a:xfrm>
        </p:grpSpPr>
        <p:grpSp>
          <p:nvGrpSpPr>
            <p:cNvPr id="23" name="组合 22"/>
            <p:cNvGrpSpPr/>
            <p:nvPr>
              <p:custDataLst>
                <p:tags r:id="rId6"/>
              </p:custDataLst>
            </p:nvPr>
          </p:nvGrpSpPr>
          <p:grpSpPr>
            <a:xfrm>
              <a:off x="10696" y="3585"/>
              <a:ext cx="7895" cy="3561"/>
              <a:chOff x="9517" y="5099"/>
              <a:chExt cx="8999" cy="5398"/>
            </a:xfrm>
          </p:grpSpPr>
          <p:cxnSp>
            <p:nvCxnSpPr>
              <p:cNvPr id="7" name="直接连接符 6"/>
              <p:cNvCxnSpPr/>
              <p:nvPr>
                <p:custDataLst>
                  <p:tags r:id="rId10"/>
                </p:custDataLst>
              </p:nvPr>
            </p:nvCxnSpPr>
            <p:spPr>
              <a:xfrm flipV="1">
                <a:off x="10510" y="8467"/>
                <a:ext cx="4592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8" name="直接连接符 7"/>
              <p:cNvCxnSpPr/>
              <p:nvPr>
                <p:custDataLst>
                  <p:tags r:id="rId11"/>
                </p:custDataLst>
              </p:nvPr>
            </p:nvCxnSpPr>
            <p:spPr>
              <a:xfrm flipH="1" flipV="1">
                <a:off x="10533" y="8156"/>
                <a:ext cx="0" cy="34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10" name="文本框 9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9517" y="7030"/>
                <a:ext cx="1977" cy="1981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zh-CN" altLang="en-US" sz="2400">
                    <a:solidFill>
                      <a:schemeClr val="tx1"/>
                    </a:solidFill>
                    <a:latin typeface="+mj-ea"/>
                    <a:ea typeface="+mj-ea"/>
                    <a:cs typeface="宋体" panose="02010600030101010101" pitchFamily="2" charset="-122"/>
                  </a:rPr>
                  <a:t>格尔木</a:t>
                </a:r>
              </a:p>
            </p:txBody>
          </p:sp>
          <p:cxnSp>
            <p:nvCxnSpPr>
              <p:cNvPr id="17" name="直接连接符 16"/>
              <p:cNvCxnSpPr/>
              <p:nvPr>
                <p:custDataLst>
                  <p:tags r:id="rId13"/>
                </p:custDataLst>
              </p:nvPr>
            </p:nvCxnSpPr>
            <p:spPr>
              <a:xfrm flipH="1" flipV="1">
                <a:off x="15015" y="8156"/>
                <a:ext cx="0" cy="34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88" name="直接连接符 87"/>
              <p:cNvCxnSpPr/>
              <p:nvPr>
                <p:custDataLst>
                  <p:tags r:id="rId14"/>
                </p:custDataLst>
              </p:nvPr>
            </p:nvCxnSpPr>
            <p:spPr>
              <a:xfrm>
                <a:off x="17566" y="8156"/>
                <a:ext cx="0" cy="339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93" name="文本框 92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11501" y="9242"/>
                <a:ext cx="2514" cy="1255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pPr algn="ctr"/>
                <a:r>
                  <a:rPr lang="en-US" sz="2400" b="1">
                    <a:solidFill>
                      <a:schemeClr val="tx1"/>
                    </a:solidFill>
                    <a:latin typeface="方正科技符号" panose="02000502000000000000" pitchFamily="2" charset="-122"/>
                    <a:ea typeface="方正科技符号" panose="02000502000000000000" pitchFamily="2" charset="-122"/>
                    <a:cs typeface="+mj-ea"/>
                  </a:rPr>
                  <a:t>69</a:t>
                </a:r>
                <a:r>
                  <a:rPr lang="en-US" sz="2400" b="1" spc="500">
                    <a:solidFill>
                      <a:schemeClr val="tx1"/>
                    </a:solidFill>
                    <a:uFillTx/>
                    <a:latin typeface="方正科技符号" panose="02000502000000000000" pitchFamily="2" charset="-122"/>
                    <a:ea typeface="方正科技符号" panose="02000502000000000000" pitchFamily="2" charset="-122"/>
                    <a:cs typeface="+mj-ea"/>
                  </a:rPr>
                  <a:t>4</a:t>
                </a:r>
                <a:r>
                  <a:rPr lang="zh-CN" altLang="en-US" sz="2400">
                    <a:solidFill>
                      <a:schemeClr val="tx1"/>
                    </a:solidFill>
                    <a:latin typeface="+mj-ea"/>
                    <a:ea typeface="+mj-ea"/>
                    <a:cs typeface="+mj-ea"/>
                  </a:rPr>
                  <a:t>千米</a:t>
                </a:r>
              </a:p>
            </p:txBody>
          </p:sp>
          <p:sp>
            <p:nvSpPr>
              <p:cNvPr id="94" name="文本框 93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14121" y="7030"/>
                <a:ext cx="1792" cy="1099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zh-CN" altLang="en-US" sz="2400">
                    <a:solidFill>
                      <a:schemeClr val="tx1"/>
                    </a:solidFill>
                    <a:latin typeface="+mj-ea"/>
                    <a:ea typeface="+mj-ea"/>
                    <a:cs typeface="宋体" panose="02010600030101010101" pitchFamily="2" charset="-122"/>
                  </a:rPr>
                  <a:t>安多</a:t>
                </a:r>
              </a:p>
            </p:txBody>
          </p:sp>
          <p:sp>
            <p:nvSpPr>
              <p:cNvPr id="95" name="文本框 94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15165" y="9242"/>
                <a:ext cx="2300" cy="1099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zh-CN" sz="2400">
                    <a:solidFill>
                      <a:srgbClr val="FF0000"/>
                    </a:solidFill>
                    <a:latin typeface="+mj-ea"/>
                    <a:ea typeface="+mj-ea"/>
                    <a:cs typeface="宋体" panose="02010600030101010101" pitchFamily="2" charset="-122"/>
                  </a:rPr>
                  <a:t>？</a:t>
                </a:r>
                <a:r>
                  <a:rPr lang="zh-CN" sz="2400">
                    <a:solidFill>
                      <a:schemeClr val="tx1"/>
                    </a:solidFill>
                    <a:latin typeface="+mj-ea"/>
                    <a:ea typeface="+mj-ea"/>
                    <a:cs typeface="宋体" panose="02010600030101010101" pitchFamily="2" charset="-122"/>
                  </a:rPr>
                  <a:t>千米</a:t>
                </a:r>
              </a:p>
            </p:txBody>
          </p:sp>
          <p:sp>
            <p:nvSpPr>
              <p:cNvPr id="96" name="文本框 95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16631" y="7030"/>
                <a:ext cx="1885" cy="1099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zh-CN" altLang="en-US" sz="2400">
                    <a:solidFill>
                      <a:schemeClr val="tx1"/>
                    </a:solidFill>
                    <a:latin typeface="+mj-ea"/>
                    <a:ea typeface="+mj-ea"/>
                    <a:cs typeface="宋体" panose="02010600030101010101" pitchFamily="2" charset="-122"/>
                  </a:rPr>
                  <a:t>拉萨</a:t>
                </a:r>
              </a:p>
            </p:txBody>
          </p:sp>
          <p:sp>
            <p:nvSpPr>
              <p:cNvPr id="106" name="弧形 105"/>
              <p:cNvSpPr/>
              <p:nvPr>
                <p:custDataLst>
                  <p:tags r:id="rId19"/>
                </p:custDataLst>
              </p:nvPr>
            </p:nvSpPr>
            <p:spPr>
              <a:xfrm flipV="1">
                <a:off x="15039" y="8204"/>
                <a:ext cx="2551" cy="907"/>
              </a:xfrm>
              <a:prstGeom prst="arc">
                <a:avLst>
                  <a:gd name="adj1" fmla="val 10794174"/>
                  <a:gd name="adj2" fmla="val 21579778"/>
                </a:avLst>
              </a:prstGeom>
              <a:ln w="38100" cap="rnd">
                <a:solidFill>
                  <a:srgbClr val="7030A0"/>
                </a:solidFill>
                <a:tailEnd type="none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solidFill>
                    <a:srgbClr val="7030A0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07" name="弧形 106"/>
              <p:cNvSpPr/>
              <p:nvPr>
                <p:custDataLst>
                  <p:tags r:id="rId20"/>
                </p:custDataLst>
              </p:nvPr>
            </p:nvSpPr>
            <p:spPr>
              <a:xfrm>
                <a:off x="10569" y="6071"/>
                <a:ext cx="6995" cy="1969"/>
              </a:xfrm>
              <a:prstGeom prst="arc">
                <a:avLst>
                  <a:gd name="adj1" fmla="val 10794174"/>
                  <a:gd name="adj2" fmla="val 21579778"/>
                </a:avLst>
              </a:prstGeom>
              <a:ln w="38100" cap="rnd">
                <a:solidFill>
                  <a:srgbClr val="7030A0"/>
                </a:solidFill>
                <a:tailEnd type="none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solidFill>
                    <a:srgbClr val="7030A0"/>
                  </a:solidFill>
                  <a:latin typeface="+mj-ea"/>
                  <a:ea typeface="+mj-ea"/>
                </a:endParaRPr>
              </a:p>
            </p:txBody>
          </p:sp>
          <p:cxnSp>
            <p:nvCxnSpPr>
              <p:cNvPr id="36" name="直接连接符 35"/>
              <p:cNvCxnSpPr/>
              <p:nvPr>
                <p:custDataLst>
                  <p:tags r:id="rId21"/>
                </p:custDataLst>
              </p:nvPr>
            </p:nvCxnSpPr>
            <p:spPr>
              <a:xfrm flipV="1">
                <a:off x="15045" y="8467"/>
                <a:ext cx="2551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21" name="弧形 20"/>
              <p:cNvSpPr/>
              <p:nvPr>
                <p:custDataLst>
                  <p:tags r:id="rId22"/>
                </p:custDataLst>
              </p:nvPr>
            </p:nvSpPr>
            <p:spPr>
              <a:xfrm flipV="1">
                <a:off x="10519" y="8204"/>
                <a:ext cx="4479" cy="907"/>
              </a:xfrm>
              <a:prstGeom prst="arc">
                <a:avLst>
                  <a:gd name="adj1" fmla="val 10794174"/>
                  <a:gd name="adj2" fmla="val 21579778"/>
                </a:avLst>
              </a:prstGeom>
              <a:ln w="38100" cap="rnd">
                <a:solidFill>
                  <a:srgbClr val="7030A0"/>
                </a:solidFill>
                <a:tailEnd type="none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solidFill>
                    <a:srgbClr val="7030A0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2" name="文本框 21"/>
              <p:cNvSpPr txBox="1"/>
              <p:nvPr>
                <p:custDataLst>
                  <p:tags r:id="rId23"/>
                </p:custDataLst>
              </p:nvPr>
            </p:nvSpPr>
            <p:spPr>
              <a:xfrm>
                <a:off x="12403" y="5099"/>
                <a:ext cx="3328" cy="1099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en-US" sz="2400" b="1">
                    <a:solidFill>
                      <a:schemeClr val="tx1"/>
                    </a:solidFill>
                    <a:latin typeface="方正科技符号" panose="02000502000000000000" pitchFamily="2" charset="-122"/>
                    <a:ea typeface="方正科技符号" panose="02000502000000000000" pitchFamily="2" charset="-122"/>
                    <a:cs typeface="+mj-ea"/>
                  </a:rPr>
                  <a:t>114</a:t>
                </a:r>
                <a:r>
                  <a:rPr lang="en-US" sz="2400" b="1" spc="500">
                    <a:solidFill>
                      <a:schemeClr val="tx1"/>
                    </a:solidFill>
                    <a:uFillTx/>
                    <a:latin typeface="方正科技符号" panose="02000502000000000000" pitchFamily="2" charset="-122"/>
                    <a:ea typeface="方正科技符号" panose="02000502000000000000" pitchFamily="2" charset="-122"/>
                    <a:cs typeface="+mj-ea"/>
                  </a:rPr>
                  <a:t>2</a:t>
                </a:r>
                <a:r>
                  <a:rPr lang="zh-CN" altLang="en-US" sz="2400">
                    <a:solidFill>
                      <a:schemeClr val="tx1"/>
                    </a:solidFill>
                    <a:latin typeface="+mj-ea"/>
                    <a:ea typeface="+mj-ea"/>
                    <a:cs typeface="+mj-ea"/>
                  </a:rPr>
                  <a:t>千米</a:t>
                </a:r>
              </a:p>
            </p:txBody>
          </p:sp>
        </p:grpSp>
        <p:sp>
          <p:nvSpPr>
            <p:cNvPr id="40" name="文本框 39"/>
            <p:cNvSpPr txBox="1"/>
            <p:nvPr>
              <p:custDataLst>
                <p:tags r:id="rId7"/>
              </p:custDataLst>
            </p:nvPr>
          </p:nvSpPr>
          <p:spPr>
            <a:xfrm>
              <a:off x="10534" y="8532"/>
              <a:ext cx="8828" cy="82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zh-CN" sz="2800">
                  <a:solidFill>
                    <a:srgbClr val="7030A0"/>
                  </a:solidFill>
                  <a:cs typeface="+mn-ea"/>
                  <a:sym typeface="+mn-ea"/>
                </a:rPr>
                <a:t>答：</a:t>
              </a:r>
              <a:r>
                <a:rPr sz="2800">
                  <a:solidFill>
                    <a:srgbClr val="7030A0"/>
                  </a:solidFill>
                  <a:cs typeface="+mn-ea"/>
                  <a:sym typeface="+mn-ea"/>
                </a:rPr>
                <a:t>安多到</a:t>
              </a:r>
              <a:r>
                <a:rPr lang="zh-CN" sz="2800">
                  <a:solidFill>
                    <a:srgbClr val="7030A0"/>
                  </a:solidFill>
                  <a:cs typeface="+mn-ea"/>
                  <a:sym typeface="+mn-ea"/>
                </a:rPr>
                <a:t>拉萨</a:t>
              </a:r>
              <a:r>
                <a:rPr sz="2800" spc="500">
                  <a:solidFill>
                    <a:srgbClr val="7030A0"/>
                  </a:solidFill>
                  <a:uFillTx/>
                  <a:cs typeface="+mn-ea"/>
                  <a:sym typeface="+mn-ea"/>
                </a:rPr>
                <a:t>有</a:t>
              </a:r>
              <a:r>
                <a:rPr lang="en-US" sz="2800" b="1">
                  <a:solidFill>
                    <a:srgbClr val="7030A0"/>
                  </a:solidFill>
                  <a:latin typeface="方正科技符号" panose="02000502000000000000" pitchFamily="2" charset="-122"/>
                  <a:ea typeface="方正科技符号" panose="02000502000000000000" pitchFamily="2" charset="-122"/>
                  <a:cs typeface="+mn-ea"/>
                  <a:sym typeface="+mn-ea"/>
                </a:rPr>
                <a:t>44</a:t>
              </a:r>
              <a:r>
                <a:rPr lang="en-US" sz="2800" b="1" spc="500">
                  <a:solidFill>
                    <a:srgbClr val="7030A0"/>
                  </a:solidFill>
                  <a:uFillTx/>
                  <a:latin typeface="方正科技符号" panose="02000502000000000000" pitchFamily="2" charset="-122"/>
                  <a:ea typeface="方正科技符号" panose="02000502000000000000" pitchFamily="2" charset="-122"/>
                  <a:cs typeface="+mn-ea"/>
                  <a:sym typeface="+mn-ea"/>
                </a:rPr>
                <a:t>8</a:t>
              </a:r>
              <a:r>
                <a:rPr sz="2800">
                  <a:solidFill>
                    <a:srgbClr val="7030A0"/>
                  </a:solidFill>
                  <a:cs typeface="+mn-ea"/>
                  <a:sym typeface="+mn-ea"/>
                </a:rPr>
                <a:t>千米</a:t>
              </a:r>
              <a:r>
                <a:rPr lang="zh-CN" altLang="en-US" sz="2800">
                  <a:solidFill>
                    <a:srgbClr val="7030A0"/>
                  </a:solidFill>
                  <a:cs typeface="+mn-ea"/>
                  <a:sym typeface="+mn-ea"/>
                </a:rPr>
                <a:t>。</a:t>
              </a: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11549" y="7360"/>
              <a:ext cx="7318" cy="842"/>
              <a:chOff x="12324" y="6288"/>
              <a:chExt cx="7318" cy="842"/>
            </a:xfrm>
          </p:grpSpPr>
          <p:sp>
            <p:nvSpPr>
              <p:cNvPr id="39" name="文本框 38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12324" y="6288"/>
                <a:ext cx="7318" cy="82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/>
              <a:p>
                <a:pPr algn="l"/>
                <a:r>
                  <a:rPr lang="en-US" sz="2800" b="1">
                    <a:solidFill>
                      <a:srgbClr val="7030A0"/>
                    </a:solidFill>
                    <a:latin typeface="方正科技符号" panose="02000502000000000000" pitchFamily="2" charset="-122"/>
                    <a:ea typeface="方正科技符号" panose="02000502000000000000" pitchFamily="2" charset="-122"/>
                    <a:cs typeface="方正科技符号" panose="02000502000000000000" pitchFamily="2" charset="-122"/>
                    <a:sym typeface="+mn-ea"/>
                  </a:rPr>
                  <a:t>114</a:t>
                </a:r>
                <a:r>
                  <a:rPr lang="en-US" sz="2800" b="1" spc="500">
                    <a:solidFill>
                      <a:srgbClr val="7030A0"/>
                    </a:solidFill>
                    <a:uFillTx/>
                    <a:latin typeface="方正科技符号" panose="02000502000000000000" pitchFamily="2" charset="-122"/>
                    <a:ea typeface="方正科技符号" panose="02000502000000000000" pitchFamily="2" charset="-122"/>
                    <a:cs typeface="方正科技符号" panose="02000502000000000000" pitchFamily="2" charset="-122"/>
                    <a:sym typeface="+mn-ea"/>
                  </a:rPr>
                  <a:t>2</a:t>
                </a:r>
                <a:r>
                  <a:rPr lang="zh-CN" altLang="en-US" sz="2800" b="1" spc="500">
                    <a:solidFill>
                      <a:srgbClr val="7030A0"/>
                    </a:solidFill>
                    <a:uFillTx/>
                    <a:latin typeface="方正科技符号" panose="02000502000000000000" pitchFamily="2" charset="-122"/>
                    <a:ea typeface="方正科技符号" panose="02000502000000000000" pitchFamily="2" charset="-122"/>
                    <a:cs typeface="方正科技符号" panose="02000502000000000000" pitchFamily="2" charset="-122"/>
                    <a:sym typeface="+mn-ea"/>
                  </a:rPr>
                  <a:t>－</a:t>
                </a:r>
                <a:r>
                  <a:rPr lang="en-US" altLang="zh-CN" sz="2800" b="1">
                    <a:solidFill>
                      <a:srgbClr val="7030A0"/>
                    </a:solidFill>
                    <a:latin typeface="方正科技符号" panose="02000502000000000000" pitchFamily="2" charset="-122"/>
                    <a:ea typeface="方正科技符号" panose="02000502000000000000" pitchFamily="2" charset="-122"/>
                    <a:cs typeface="方正科技符号" panose="02000502000000000000" pitchFamily="2" charset="-122"/>
                    <a:sym typeface="+mn-ea"/>
                  </a:rPr>
                  <a:t>694</a:t>
                </a:r>
              </a:p>
            </p:txBody>
          </p:sp>
          <p:sp>
            <p:nvSpPr>
              <p:cNvPr id="42" name="文本框 41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15168" y="6308"/>
                <a:ext cx="4127" cy="822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l"/>
                <a:r>
                  <a:rPr lang="zh-CN" altLang="en-US" sz="2800" b="1" spc="500">
                    <a:solidFill>
                      <a:srgbClr val="7030A0"/>
                    </a:solidFill>
                    <a:uFillTx/>
                    <a:latin typeface="方正科技符号" panose="02000502000000000000" pitchFamily="2" charset="-122"/>
                    <a:ea typeface="方正科技符号" panose="02000502000000000000" pitchFamily="2" charset="-122"/>
                    <a:cs typeface="方正科技符号" panose="02000502000000000000" pitchFamily="2" charset="-122"/>
                    <a:sym typeface="+mn-ea"/>
                  </a:rPr>
                  <a:t>＝</a:t>
                </a:r>
                <a:r>
                  <a:rPr lang="en-US" altLang="zh-CN" sz="2800" b="1">
                    <a:solidFill>
                      <a:srgbClr val="7030A0"/>
                    </a:solidFill>
                    <a:latin typeface="方正科技符号" panose="02000502000000000000" pitchFamily="2" charset="-122"/>
                    <a:ea typeface="方正科技符号" panose="02000502000000000000" pitchFamily="2" charset="-122"/>
                    <a:cs typeface="方正科技符号" panose="02000502000000000000" pitchFamily="2" charset="-122"/>
                    <a:sym typeface="+mn-ea"/>
                  </a:rPr>
                  <a:t>448</a:t>
                </a:r>
                <a:r>
                  <a:rPr lang="zh-CN" altLang="en-US" sz="2800">
                    <a:solidFill>
                      <a:srgbClr val="7030A0"/>
                    </a:solidFill>
                    <a:latin typeface="+mn-ea"/>
                    <a:cs typeface="+mn-ea"/>
                    <a:sym typeface="+mn-ea"/>
                  </a:rPr>
                  <a:t>（千米）</a:t>
                </a:r>
              </a:p>
            </p:txBody>
          </p:sp>
        </p:grpSp>
      </p:grpSp>
      <p:grpSp>
        <p:nvGrpSpPr>
          <p:cNvPr id="4" name="组合 3"/>
          <p:cNvGrpSpPr/>
          <p:nvPr/>
        </p:nvGrpSpPr>
        <p:grpSpPr>
          <a:xfrm>
            <a:off x="612140" y="1240790"/>
            <a:ext cx="5227955" cy="1619885"/>
            <a:chOff x="968" y="2316"/>
            <a:chExt cx="8233" cy="2551"/>
          </a:xfrm>
        </p:grpSpPr>
        <p:sp>
          <p:nvSpPr>
            <p:cNvPr id="11" name="圆角矩形 10"/>
            <p:cNvSpPr/>
            <p:nvPr>
              <p:custDataLst>
                <p:tags r:id="rId4"/>
              </p:custDataLst>
            </p:nvPr>
          </p:nvSpPr>
          <p:spPr>
            <a:xfrm>
              <a:off x="1831" y="3167"/>
              <a:ext cx="7370" cy="1701"/>
            </a:xfrm>
            <a:prstGeom prst="roundRect">
              <a:avLst/>
            </a:prstGeom>
            <a:solidFill>
              <a:srgbClr val="FEF9E9"/>
            </a:solidFill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lIns="179705" bIns="252095" rtlCol="0" anchor="ctr"/>
            <a:lstStyle/>
            <a:p>
              <a:pPr algn="l">
                <a:lnSpc>
                  <a:spcPct val="150000"/>
                </a:lnSpc>
              </a:pPr>
              <a:r>
                <a:rPr lang="en-US" sz="2800" b="1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</a:rPr>
                <a:t>  </a:t>
              </a:r>
              <a:r>
                <a: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我画图表示了问题中的信息，这样看起来更清楚了。</a:t>
              </a:r>
            </a:p>
          </p:txBody>
        </p:sp>
        <p:pic>
          <p:nvPicPr>
            <p:cNvPr id="19" name="图片 18" descr="正常-笑笑"/>
            <p:cNvPicPr/>
            <p:nvPr>
              <p:custDataLst>
                <p:tags r:id="rId5"/>
              </p:custDataLst>
            </p:nvPr>
          </p:nvPicPr>
          <p:blipFill>
            <a:blip r:embed="rId33"/>
            <a:srcRect l="-6312" t="-159" r="21708" b="55245"/>
            <a:stretch>
              <a:fillRect/>
            </a:stretch>
          </p:blipFill>
          <p:spPr>
            <a:xfrm>
              <a:off x="968" y="2316"/>
              <a:ext cx="1701" cy="170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0C374"/>
              </a:solidFill>
            </a:ln>
          </p:spPr>
        </p:pic>
      </p:grpSp>
      <p:grpSp>
        <p:nvGrpSpPr>
          <p:cNvPr id="31" name="组合 30"/>
          <p:cNvGrpSpPr/>
          <p:nvPr/>
        </p:nvGrpSpPr>
        <p:grpSpPr>
          <a:xfrm>
            <a:off x="7458710" y="567600"/>
            <a:ext cx="4223250" cy="1616800"/>
            <a:chOff x="11750" y="1256"/>
            <a:chExt cx="6651" cy="2546"/>
          </a:xfrm>
        </p:grpSpPr>
        <p:sp>
          <p:nvSpPr>
            <p:cNvPr id="2" name="圆角矩形 1"/>
            <p:cNvSpPr/>
            <p:nvPr>
              <p:custDataLst>
                <p:tags r:id="rId2"/>
              </p:custDataLst>
            </p:nvPr>
          </p:nvSpPr>
          <p:spPr>
            <a:xfrm>
              <a:off x="11750" y="2101"/>
              <a:ext cx="5798" cy="1701"/>
            </a:xfrm>
            <a:prstGeom prst="roundRect">
              <a:avLst/>
            </a:prstGeom>
            <a:solidFill>
              <a:srgbClr val="FEF9E9"/>
            </a:solidFill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lIns="215900" bIns="144145" rtlCol="0" anchor="ctr"/>
            <a:lstStyle/>
            <a:p>
              <a:pPr algn="l">
                <a:lnSpc>
                  <a:spcPct val="150000"/>
                </a:lnSpc>
              </a:pPr>
              <a:r>
                <a: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我用今天的方法还能知道</a:t>
              </a:r>
            </a:p>
            <a:p>
              <a:pPr algn="l">
                <a:lnSpc>
                  <a:spcPct val="150000"/>
                </a:lnSpc>
              </a:pPr>
              <a:r>
                <a: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安多到拉萨的距离。</a:t>
              </a: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16696" y="1256"/>
              <a:ext cx="1705" cy="1703"/>
              <a:chOff x="16696" y="1256"/>
              <a:chExt cx="1705" cy="1703"/>
            </a:xfrm>
          </p:grpSpPr>
          <p:pic>
            <p:nvPicPr>
              <p:cNvPr id="20" name="图片 19" descr="妙想-中2_副本"/>
              <p:cNvPicPr/>
              <p:nvPr>
                <p:custDataLst>
                  <p:tags r:id="rId3"/>
                </p:custDataLst>
              </p:nvPr>
            </p:nvPicPr>
            <p:blipFill>
              <a:blip r:embed="rId34"/>
              <a:srcRect l="16565" t="-8921" r="-6428" b="59435"/>
              <a:stretch>
                <a:fillRect/>
              </a:stretch>
            </p:blipFill>
            <p:spPr>
              <a:xfrm>
                <a:off x="16700" y="1256"/>
                <a:ext cx="1701" cy="170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1C06F"/>
                </a:solidFill>
              </a:ln>
            </p:spPr>
          </p:pic>
          <p:sp>
            <p:nvSpPr>
              <p:cNvPr id="29" name="椭圆 28"/>
              <p:cNvSpPr/>
              <p:nvPr/>
            </p:nvSpPr>
            <p:spPr>
              <a:xfrm>
                <a:off x="16696" y="1258"/>
                <a:ext cx="1701" cy="1701"/>
              </a:xfrm>
              <a:prstGeom prst="ellipse">
                <a:avLst/>
              </a:prstGeom>
              <a:noFill/>
              <a:ln w="19050">
                <a:solidFill>
                  <a:srgbClr val="F0C374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WordArt 15"/>
          <p:cNvSpPr>
            <a:spLocks noTextEdit="1"/>
          </p:cNvSpPr>
          <p:nvPr>
            <p:custDataLst>
              <p:tags r:id="rId1"/>
            </p:custDataLst>
          </p:nvPr>
        </p:nvSpPr>
        <p:spPr>
          <a:xfrm>
            <a:off x="2501265" y="2026285"/>
            <a:ext cx="7572375" cy="1677035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CN" altLang="en-US" sz="3200" b="1">
                <a:solidFill>
                  <a:srgbClr val="62A83A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你有什么收获？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cc7686d4-157e-44d2-9f5f-c6aa59f06f5f"/>
  <p:tag name="COMMONDATA" val="eyJoZGlkIjoiOWM0MDg1NGYyY2YxN2E5NzZhYWMyYjgxMGM1NmU3MDg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47.9,&quot;left&quot;:97.8,&quot;top&quot;:322.3,&quot;width&quot;:603.05}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17.9466929133858,&quot;left&quot;:486.95,&quot;top&quot;:187.1033070866142,&quot;width&quot;:469.9}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17.9466929133858,&quot;left&quot;:486.95,&quot;top&quot;:187.1033070866142,&quot;width&quot;:469.9}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17.9466929133858,&quot;left&quot;:486.95,&quot;top&quot;:187.1033070866142,&quot;width&quot;:469.9}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17.9466929133858,&quot;left&quot;:486.95,&quot;top&quot;:187.1033070866142,&quot;width&quot;:469.9}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17.9466929133858,&quot;left&quot;:486.95,&quot;top&quot;:187.1033070866142,&quot;width&quot;:469.9}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17.9466929133858,&quot;left&quot;:486.95,&quot;top&quot;:187.1033070866142,&quot;width&quot;:469.9}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17.9466929133858,&quot;left&quot;:486.95,&quot;top&quot;:187.1033070866142,&quot;width&quot;:469.9}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17.9466929133858,&quot;left&quot;:486.95,&quot;top&quot;:187.1033070866142,&quot;width&quot;:469.9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17.9466929133858,&quot;left&quot;:486.95,&quot;top&quot;:187.1033070866142,&quot;width&quot;:469.9}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17.9466929133858,&quot;left&quot;:486.95,&quot;top&quot;:187.1033070866142,&quot;width&quot;:469.9}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17.9466929133858,&quot;left&quot;:486.95,&quot;top&quot;:187.1033070866142,&quot;width&quot;:469.9}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17.9466929133858,&quot;left&quot;:486.95,&quot;top&quot;:187.1033070866142,&quot;width&quot;:469.9}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17.9466929133858,&quot;left&quot;:486.95,&quot;top&quot;:187.1033070866142,&quot;width&quot;:469.9}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17.9466929133858,&quot;left&quot;:486.95,&quot;top&quot;:187.1033070866142,&quot;width&quot;:469.9}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282*181"/>
  <p:tag name="TABLE_ENDDRAG_RECT" val="293*236*282*1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6.33936767578126,&quot;left&quot;:106.95,&quot;top&quot;:152.45,&quot;width&quot;:759.6393676757813}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6.33936767578126,&quot;left&quot;:106.95,&quot;top&quot;:152.45,&quot;width&quot;:759.6393676757813}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47.9,&quot;left&quot;:97.8,&quot;top&quot;:322.3,&quot;width&quot;:603.05}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47.9,&quot;left&quot;:97.8,&quot;top&quot;:322.3,&quot;width&quot;:603.05}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7.9466929133858,&quot;left&quot;:486.95,&quot;top&quot;:187.1033070866142,&quot;width&quot;:469.9}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6.33936767578126,&quot;left&quot;:106.95,&quot;top&quot;:152.45,&quot;width&quot;:759.6393676757813}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6.33936767578126,&quot;left&quot;:106.95,&quot;top&quot;:152.45,&quot;width&quot;:759.6393676757813}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62.21353930766736,&quot;left&quot;:418.0504432825643,&quot;top&quot;:280.37290520866964,&quot;width&quot;:421.939804501023}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47.9,&quot;left&quot;:97.8,&quot;top&quot;:322.3,&quot;width&quot;:603.05}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402</Words>
  <Application>Microsoft Office PowerPoint</Application>
  <PresentationFormat>宽屏</PresentationFormat>
  <Paragraphs>92</Paragraphs>
  <Slides>8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18" baseType="lpstr">
      <vt:lpstr>Calibri</vt:lpstr>
      <vt:lpstr>方正粗圆_GBK</vt:lpstr>
      <vt:lpstr>楷体</vt:lpstr>
      <vt:lpstr>微软雅黑</vt:lpstr>
      <vt:lpstr>方正科技符号</vt:lpstr>
      <vt:lpstr>方正大标宋简体</vt:lpstr>
      <vt:lpstr>Wingdings</vt:lpstr>
      <vt:lpstr>Arial</vt:lpstr>
      <vt:lpstr>宋体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海燕 黄</cp:lastModifiedBy>
  <cp:revision>266</cp:revision>
  <dcterms:created xsi:type="dcterms:W3CDTF">2019-06-19T02:08:00Z</dcterms:created>
  <dcterms:modified xsi:type="dcterms:W3CDTF">2025-08-14T02:00:34Z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0E04C6A4C0874E95B1679A3EE9E70641_13</vt:lpwstr>
  </property>
</Properties>
</file>