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334" r:id="rId3"/>
    <p:sldId id="337" r:id="rId5"/>
    <p:sldId id="336" r:id="rId6"/>
    <p:sldId id="301" r:id="rId7"/>
    <p:sldId id="313" r:id="rId8"/>
    <p:sldId id="305" r:id="rId9"/>
    <p:sldId id="342" r:id="rId10"/>
    <p:sldId id="350" r:id="rId11"/>
    <p:sldId id="340" r:id="rId12"/>
    <p:sldId id="341" r:id="rId13"/>
    <p:sldId id="335" r:id="rId14"/>
  </p:sldIdLst>
  <p:sldSz cx="12192000" cy="6858000"/>
  <p:notesSz cx="6858000" cy="9144000"/>
  <p:embeddedFontLs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微软雅黑" panose="020B0503020204020204" pitchFamily="34" charset="-122"/>
      <p:regular r:id="rId23"/>
    </p:embeddedFont>
    <p:embeddedFont>
      <p:font typeface="方正科技符号" panose="02000502000000000000" pitchFamily="2" charset="-122"/>
      <p:regular r:id="rId24"/>
    </p:embeddedFont>
    <p:embeddedFont>
      <p:font typeface="Segoe UI Semibold" panose="020B0702040204020203" charset="0"/>
      <p:bold r:id="rId25"/>
    </p:embeddedFont>
    <p:embeddedFont>
      <p:font typeface="等线" panose="02010600030101010101" pitchFamily="2" charset="-122"/>
      <p:regular r:id="rId26"/>
    </p:embeddedFont>
    <p:embeddedFont>
      <p:font typeface="Calibri" panose="020F0502020204030204" charset="0"/>
      <p:regular r:id="rId27"/>
      <p:bold r:id="rId28"/>
      <p:italic r:id="rId29"/>
      <p:boldItalic r:id="rId30"/>
    </p:embeddedFont>
    <p:embeddedFont>
      <p:font typeface="方正大标宋简体" panose="02000000000000000000" charset="-122"/>
      <p:regular r:id="rId31"/>
    </p:embeddedFont>
  </p:embeddedFontLst>
  <p:custDataLst>
    <p:tags r:id="rId3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8" userDrawn="1">
          <p15:clr>
            <a:srgbClr val="A4A3A4"/>
          </p15:clr>
        </p15:guide>
        <p15:guide id="2" pos="3826" userDrawn="1">
          <p15:clr>
            <a:srgbClr val="A4A3A4"/>
          </p15:clr>
        </p15:guide>
        <p15:guide id="3" orient="horz" pos="3594" userDrawn="1">
          <p15:clr>
            <a:srgbClr val="A4A3A4"/>
          </p15:clr>
        </p15:guide>
        <p15:guide id="4" pos="3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9E53"/>
    <a:srgbClr val="F36F51"/>
    <a:srgbClr val="C3792E"/>
    <a:srgbClr val="E0D7EA"/>
    <a:srgbClr val="B9E5FA"/>
    <a:srgbClr val="FAEE00"/>
    <a:srgbClr val="E0D7E9"/>
    <a:srgbClr val="F9E3C1"/>
    <a:srgbClr val="F39F80"/>
    <a:srgbClr val="DFE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/>
    <p:restoredTop sz="94660"/>
  </p:normalViewPr>
  <p:slideViewPr>
    <p:cSldViewPr snapToGrid="0" showGuides="1">
      <p:cViewPr varScale="1">
        <p:scale>
          <a:sx n="95" d="100"/>
          <a:sy n="95" d="100"/>
        </p:scale>
        <p:origin x="264" y="72"/>
      </p:cViewPr>
      <p:guideLst>
        <p:guide orient="horz" pos="1928"/>
        <p:guide pos="3826"/>
        <p:guide orient="horz" pos="3594"/>
        <p:guide pos="30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85.xml"/><Relationship Id="rId31" Type="http://schemas.openxmlformats.org/officeDocument/2006/relationships/font" Target="fonts/font13.fntdata"/><Relationship Id="rId30" Type="http://schemas.openxmlformats.org/officeDocument/2006/relationships/font" Target="fonts/font12.fntdata"/><Relationship Id="rId3" Type="http://schemas.openxmlformats.org/officeDocument/2006/relationships/slide" Target="slides/slide1.xml"/><Relationship Id="rId29" Type="http://schemas.openxmlformats.org/officeDocument/2006/relationships/font" Target="fonts/font11.fntdata"/><Relationship Id="rId28" Type="http://schemas.openxmlformats.org/officeDocument/2006/relationships/font" Target="fonts/font10.fntdata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436AFC-D12C-427A-843D-37F819F55EA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ED38FD-E62C-477B-80E0-2E2F7C87684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Verdana" panose="020B0604030504040204" pitchFamily="34" charset="0"/>
                <a:ea typeface="微软雅黑" panose="020B0503020204020204" pitchFamily="34" charset="-122"/>
              </a:rPr>
            </a:fld>
            <a:endParaRPr lang="zh-CN" altLang="en-US" sz="12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Verdana" panose="020B0604030504040204" pitchFamily="34" charset="0"/>
                <a:ea typeface="微软雅黑" panose="020B0503020204020204" pitchFamily="34" charset="-122"/>
              </a:rPr>
            </a:fld>
            <a:endParaRPr lang="zh-CN" altLang="en-US" sz="12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Verdana" panose="020B0604030504040204" pitchFamily="34" charset="0"/>
                <a:ea typeface="微软雅黑" panose="020B0503020204020204" pitchFamily="34" charset="-122"/>
              </a:rPr>
            </a:fld>
            <a:endParaRPr lang="zh-CN" altLang="en-US" sz="12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Verdana" panose="020B0604030504040204" pitchFamily="34" charset="0"/>
                <a:ea typeface="微软雅黑" panose="020B0503020204020204" pitchFamily="34" charset="-122"/>
              </a:rPr>
            </a:fld>
            <a:endParaRPr lang="zh-CN" altLang="en-US" sz="12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74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Verdana" panose="020B0604030504040204" pitchFamily="34" charset="0"/>
                <a:ea typeface="微软雅黑" panose="020B0503020204020204" pitchFamily="34" charset="-122"/>
              </a:rPr>
            </a:fld>
            <a:endParaRPr lang="zh-CN" altLang="en-US" sz="12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Verdana" panose="020B0604030504040204" pitchFamily="34" charset="0"/>
                <a:ea typeface="微软雅黑" panose="020B0503020204020204" pitchFamily="34" charset="-122"/>
              </a:rPr>
            </a:fld>
            <a:endParaRPr lang="zh-CN" altLang="en-US" sz="12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15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Verdana" panose="020B0604030504040204" pitchFamily="34" charset="0"/>
                <a:ea typeface="微软雅黑" panose="020B0503020204020204" pitchFamily="34" charset="-122"/>
              </a:rPr>
            </a:fld>
            <a:endParaRPr lang="zh-CN" altLang="en-US" sz="12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66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Verdana" panose="020B0604030504040204" pitchFamily="34" charset="0"/>
                <a:ea typeface="微软雅黑" panose="020B0503020204020204" pitchFamily="34" charset="-122"/>
              </a:rPr>
            </a:fld>
            <a:endParaRPr lang="zh-CN" altLang="en-US" sz="12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学数学课件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34.wdp"/><Relationship Id="rId3" Type="http://schemas.openxmlformats.org/officeDocument/2006/relationships/image" Target="../media/image33.png"/><Relationship Id="rId2" Type="http://schemas.openxmlformats.org/officeDocument/2006/relationships/tags" Target="../tags/tag83.xml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../media/image10.png"/><Relationship Id="rId6" Type="http://schemas.openxmlformats.org/officeDocument/2006/relationships/image" Target="../media/image9.jpeg"/><Relationship Id="rId5" Type="http://schemas.openxmlformats.org/officeDocument/2006/relationships/tags" Target="../tags/tag8.xml"/><Relationship Id="rId4" Type="http://schemas.openxmlformats.org/officeDocument/2006/relationships/image" Target="../media/image8.png"/><Relationship Id="rId3" Type="http://schemas.openxmlformats.org/officeDocument/2006/relationships/tags" Target="../tags/tag7.xml"/><Relationship Id="rId2" Type="http://schemas.openxmlformats.org/officeDocument/2006/relationships/image" Target="../media/image7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17.png"/><Relationship Id="rId4" Type="http://schemas.openxmlformats.org/officeDocument/2006/relationships/tags" Target="../tags/tag13.xml"/><Relationship Id="rId3" Type="http://schemas.openxmlformats.org/officeDocument/2006/relationships/image" Target="../media/image16.png"/><Relationship Id="rId26" Type="http://schemas.openxmlformats.org/officeDocument/2006/relationships/notesSlide" Target="../notesSlides/notesSlide4.xml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32.xml"/><Relationship Id="rId23" Type="http://schemas.openxmlformats.org/officeDocument/2006/relationships/tags" Target="../tags/tag31.xml"/><Relationship Id="rId22" Type="http://schemas.openxmlformats.org/officeDocument/2006/relationships/tags" Target="../tags/tag30.xml"/><Relationship Id="rId21" Type="http://schemas.openxmlformats.org/officeDocument/2006/relationships/tags" Target="../tags/tag29.xml"/><Relationship Id="rId20" Type="http://schemas.openxmlformats.org/officeDocument/2006/relationships/tags" Target="../tags/tag28.xml"/><Relationship Id="rId2" Type="http://schemas.openxmlformats.org/officeDocument/2006/relationships/tags" Target="../tags/tag12.xml"/><Relationship Id="rId19" Type="http://schemas.openxmlformats.org/officeDocument/2006/relationships/tags" Target="../tags/tag27.xml"/><Relationship Id="rId18" Type="http://schemas.openxmlformats.org/officeDocument/2006/relationships/tags" Target="../tags/tag26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tags" Target="../tags/tag33.xml"/><Relationship Id="rId2" Type="http://schemas.openxmlformats.org/officeDocument/2006/relationships/image" Target="../media/image18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tags" Target="../tags/tag34.xml"/><Relationship Id="rId27" Type="http://schemas.openxmlformats.org/officeDocument/2006/relationships/notesSlide" Target="../notesSlides/notesSlide6.x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52.xml"/><Relationship Id="rId24" Type="http://schemas.openxmlformats.org/officeDocument/2006/relationships/tags" Target="../tags/tag51.xml"/><Relationship Id="rId23" Type="http://schemas.openxmlformats.org/officeDocument/2006/relationships/tags" Target="../tags/tag50.xml"/><Relationship Id="rId22" Type="http://schemas.openxmlformats.org/officeDocument/2006/relationships/tags" Target="../tags/tag49.xml"/><Relationship Id="rId21" Type="http://schemas.openxmlformats.org/officeDocument/2006/relationships/tags" Target="../tags/tag48.xml"/><Relationship Id="rId20" Type="http://schemas.openxmlformats.org/officeDocument/2006/relationships/tags" Target="../tags/tag47.xml"/><Relationship Id="rId2" Type="http://schemas.openxmlformats.org/officeDocument/2006/relationships/image" Target="../media/image20.png"/><Relationship Id="rId19" Type="http://schemas.openxmlformats.org/officeDocument/2006/relationships/tags" Target="../tags/tag46.xml"/><Relationship Id="rId18" Type="http://schemas.openxmlformats.org/officeDocument/2006/relationships/tags" Target="../tags/tag45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tags" Target="../tags/tag53.xml"/><Relationship Id="rId2" Type="http://schemas.openxmlformats.org/officeDocument/2006/relationships/image" Target="../media/image25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29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31.png"/><Relationship Id="rId3" Type="http://schemas.openxmlformats.org/officeDocument/2006/relationships/tags" Target="../tags/tag64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82.xml"/><Relationship Id="rId21" Type="http://schemas.openxmlformats.org/officeDocument/2006/relationships/tags" Target="../tags/tag81.xml"/><Relationship Id="rId20" Type="http://schemas.openxmlformats.org/officeDocument/2006/relationships/tags" Target="../tags/tag80.xml"/><Relationship Id="rId2" Type="http://schemas.openxmlformats.org/officeDocument/2006/relationships/image" Target="../media/image30.png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/>
          <p:nvPr/>
        </p:nvSpPr>
        <p:spPr>
          <a:xfrm>
            <a:off x="1231265" y="770255"/>
            <a:ext cx="936371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二年级上册  </a:t>
            </a:r>
            <a:r>
              <a:rPr 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第三单元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数一数与乘法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118870" y="2367915"/>
            <a:ext cx="4761230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</a:rPr>
              <a:t>整理与复习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00420" y="4607560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93445" y="2164080"/>
            <a:ext cx="10536555" cy="3239135"/>
            <a:chOff x="1407" y="3408"/>
            <a:chExt cx="16593" cy="5101"/>
          </a:xfrm>
        </p:grpSpPr>
        <p:pic>
          <p:nvPicPr>
            <p:cNvPr id="2" name="图片 1" descr="你知道吗？_副本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07" y="3408"/>
              <a:ext cx="16593" cy="510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1915" y="4326"/>
              <a:ext cx="15550" cy="3549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</a:t>
              </a:r>
              <a:r>
                <a:rPr lang="zh-CN" altLang="en-US" sz="2800" spc="5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r>
                <a:rPr lang="en-US" altLang="zh-CN" sz="28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40</a:t>
              </a:r>
              <a:r>
                <a:rPr lang="en-US" altLang="zh-CN" sz="2800" b="1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0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年前后，我国的《孙子算经》中记载了算筹乘法法则。</a:t>
              </a:r>
              <a:r>
                <a:rPr lang="en-US" altLang="zh-CN" sz="2800" b="1" dirty="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163</a:t>
              </a:r>
              <a:r>
                <a:rPr lang="en-US" altLang="zh-CN" sz="2800" b="1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年，英国数学家奥特雷德在他的著作《数学之钥》中，首次使用了</a:t>
              </a:r>
              <a:r>
                <a:rPr lang="en-US" altLang="zh-CN" sz="2800" spc="500" dirty="0">
                  <a:solidFill>
                    <a:schemeClr val="tx1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“</a:t>
              </a:r>
              <a:r>
                <a:rPr lang="zh-CN" altLang="en-US" sz="2800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rPr>
                <a:t>×</a:t>
              </a:r>
              <a:r>
                <a:rPr lang="en-US" altLang="zh-CN" sz="2800" spc="500" dirty="0">
                  <a:solidFill>
                    <a:schemeClr val="tx1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sz="28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作乘号</a:t>
              </a:r>
              <a:r>
                <a:rPr lang="zh-CN" altLang="en-US" sz="2800" spc="500" dirty="0">
                  <a:uFillTx/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z="2800" b="1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7" name="图片 6" descr="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511" y1="40541" x2="14840" y2="891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0489" y="1593913"/>
            <a:ext cx="3753486" cy="12678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02628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直接连接符 86"/>
          <p:cNvCxnSpPr/>
          <p:nvPr/>
        </p:nvCxnSpPr>
        <p:spPr>
          <a:xfrm flipV="1">
            <a:off x="4000855" y="3668524"/>
            <a:ext cx="1787525" cy="943610"/>
          </a:xfrm>
          <a:prstGeom prst="line">
            <a:avLst/>
          </a:prstGeom>
          <a:ln w="28575">
            <a:solidFill>
              <a:srgbClr val="759E53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0" name="文本框 89"/>
          <p:cNvSpPr txBox="1"/>
          <p:nvPr/>
        </p:nvSpPr>
        <p:spPr>
          <a:xfrm rot="20640000">
            <a:off x="7238365" y="2509520"/>
            <a:ext cx="1617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实际问题</a:t>
            </a:r>
            <a:endParaRPr lang="zh-CN" altLang="en-US" sz="2800"/>
          </a:p>
        </p:txBody>
      </p:sp>
      <p:sp>
        <p:nvSpPr>
          <p:cNvPr id="17" name="文本框 16"/>
          <p:cNvSpPr txBox="1"/>
          <p:nvPr/>
        </p:nvSpPr>
        <p:spPr>
          <a:xfrm rot="960000">
            <a:off x="4080510" y="2204085"/>
            <a:ext cx="1887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加法算式</a:t>
            </a:r>
            <a:endParaRPr lang="zh-CN" altLang="en-US" sz="2800"/>
          </a:p>
        </p:txBody>
      </p:sp>
      <p:cxnSp>
        <p:nvCxnSpPr>
          <p:cNvPr id="13" name="直接连接符 12"/>
          <p:cNvCxnSpPr/>
          <p:nvPr/>
        </p:nvCxnSpPr>
        <p:spPr>
          <a:xfrm>
            <a:off x="3945255" y="2480945"/>
            <a:ext cx="1746250" cy="456565"/>
          </a:xfrm>
          <a:prstGeom prst="line">
            <a:avLst/>
          </a:prstGeom>
          <a:ln w="28575">
            <a:solidFill>
              <a:srgbClr val="759E53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194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588" y="733425"/>
            <a:ext cx="2354262" cy="56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7865" t="10152" r="8153" b="10432"/>
          <a:stretch>
            <a:fillRect/>
          </a:stretch>
        </p:blipFill>
        <p:spPr>
          <a:xfrm>
            <a:off x="587555" y="1418356"/>
            <a:ext cx="389706" cy="381675"/>
          </a:xfrm>
          <a:prstGeom prst="ellipse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085215" y="1337945"/>
            <a:ext cx="293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想一想，说一说。</a:t>
            </a:r>
            <a:endParaRPr lang="zh-CN" altLang="en-US" sz="2800"/>
          </a:p>
        </p:txBody>
      </p:sp>
      <p:pic>
        <p:nvPicPr>
          <p:cNvPr id="10" name="图片 9" descr="2上-38加筷子 09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370" y="3964305"/>
            <a:ext cx="5860415" cy="2327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8320" y="2875280"/>
            <a:ext cx="1664335" cy="82677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64515" y="1981835"/>
            <a:ext cx="3557270" cy="981710"/>
            <a:chOff x="1186" y="3121"/>
            <a:chExt cx="5602" cy="1546"/>
          </a:xfrm>
        </p:grpSpPr>
        <p:sp>
          <p:nvSpPr>
            <p:cNvPr id="15" name="圆角矩形 14"/>
            <p:cNvSpPr/>
            <p:nvPr/>
          </p:nvSpPr>
          <p:spPr>
            <a:xfrm>
              <a:off x="1186" y="3121"/>
              <a:ext cx="5324" cy="1546"/>
            </a:xfrm>
            <a:prstGeom prst="roundRect">
              <a:avLst/>
            </a:prstGeom>
            <a:solidFill>
              <a:srgbClr val="F8E0D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56" name="文本框 64"/>
            <p:cNvSpPr txBox="1"/>
            <p:nvPr>
              <p:custDataLst>
                <p:tags r:id="rId8"/>
              </p:custDataLst>
            </p:nvPr>
          </p:nvSpPr>
          <p:spPr>
            <a:xfrm>
              <a:off x="1490" y="3141"/>
              <a:ext cx="5298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/>
              <a:r>
                <a:rPr lang="en-US" altLang="zh-CN" sz="2800" b="1" spc="50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微软雅黑" panose="020B0503020204020204" pitchFamily="34" charset="-122"/>
                </a:rPr>
                <a:t>   4</a:t>
              </a:r>
              <a:r>
                <a:rPr lang="en-US" altLang="zh-CN" sz="2800" spc="50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微软雅黑" panose="020B0503020204020204" pitchFamily="34" charset="-122"/>
                </a:rPr>
                <a:t>＋</a:t>
              </a:r>
              <a:r>
                <a:rPr lang="en-US" altLang="zh-CN" sz="2800" b="1" spc="50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微软雅黑" panose="020B0503020204020204" pitchFamily="34" charset="-122"/>
                </a:rPr>
                <a:t>4</a:t>
              </a:r>
              <a:r>
                <a:rPr lang="zh-CN" altLang="en-US" sz="2800" spc="50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＝</a:t>
              </a:r>
              <a:r>
                <a:rPr lang="en-US" altLang="zh-CN" sz="2800" b="1" spc="50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8</a:t>
              </a:r>
              <a:endPara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  <a:p>
              <a:pPr eaLnBrk="0" hangingPunct="0"/>
              <a:r>
                <a:rPr lang="en-US" altLang="zh-CN" sz="2800" b="1" spc="50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微软雅黑" panose="020B0503020204020204" pitchFamily="34" charset="-122"/>
                </a:rPr>
                <a:t>2</a:t>
              </a:r>
              <a:r>
                <a:rPr lang="en-US" altLang="zh-CN" sz="2800" spc="50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微软雅黑" panose="020B0503020204020204" pitchFamily="34" charset="-122"/>
                </a:rPr>
                <a:t>＋</a:t>
              </a:r>
              <a:r>
                <a:rPr lang="en-US" altLang="zh-CN" sz="2800" b="1" spc="50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微软雅黑" panose="020B0503020204020204" pitchFamily="34" charset="-122"/>
                </a:rPr>
                <a:t>2</a:t>
              </a:r>
              <a:r>
                <a:rPr lang="en-US" altLang="zh-CN" sz="2800" spc="50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微软雅黑" panose="020B0503020204020204" pitchFamily="34" charset="-122"/>
                </a:rPr>
                <a:t>＋</a:t>
              </a:r>
              <a:r>
                <a:rPr lang="en-US" altLang="zh-CN" sz="2800" b="1" spc="50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微软雅黑" panose="020B0503020204020204" pitchFamily="34" charset="-122"/>
                </a:rPr>
                <a:t>2</a:t>
              </a:r>
              <a:r>
                <a:rPr lang="en-US" altLang="zh-CN" sz="2800" spc="50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微软雅黑" panose="020B0503020204020204" pitchFamily="34" charset="-122"/>
                </a:rPr>
                <a:t>＋</a:t>
              </a:r>
              <a:r>
                <a:rPr lang="en-US" altLang="zh-CN" sz="2800" b="1" spc="50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微软雅黑" panose="020B0503020204020204" pitchFamily="34" charset="-122"/>
                </a:rPr>
                <a:t>2</a:t>
              </a:r>
              <a:r>
                <a:rPr lang="zh-CN" altLang="en-US" sz="2800" spc="50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rPr>
                <a:t>＝</a:t>
              </a:r>
              <a:r>
                <a:rPr lang="en-US" altLang="zh-CN" sz="2800" b="1" spc="50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rPr>
                <a:t>8</a:t>
              </a:r>
              <a:endPara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56005" y="3310890"/>
            <a:ext cx="2776855" cy="653415"/>
            <a:chOff x="1859" y="3121"/>
            <a:chExt cx="4373" cy="1029"/>
          </a:xfrm>
          <a:solidFill>
            <a:srgbClr val="ECE5F1"/>
          </a:solidFill>
        </p:grpSpPr>
        <p:sp>
          <p:nvSpPr>
            <p:cNvPr id="19" name="圆角矩形 18"/>
            <p:cNvSpPr/>
            <p:nvPr/>
          </p:nvSpPr>
          <p:spPr>
            <a:xfrm>
              <a:off x="1859" y="3121"/>
              <a:ext cx="4000" cy="1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64"/>
            <p:cNvSpPr txBox="1"/>
            <p:nvPr>
              <p:custDataLst>
                <p:tags r:id="rId9"/>
              </p:custDataLst>
            </p:nvPr>
          </p:nvSpPr>
          <p:spPr>
            <a:xfrm>
              <a:off x="2022" y="3209"/>
              <a:ext cx="4210" cy="822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anchor="t" anchorCtr="0">
              <a:spAutoFit/>
            </a:bodyPr>
            <a:lstStyle/>
            <a:p>
              <a:pPr eaLnBrk="0" hangingPunct="0"/>
              <a:r>
                <a:rPr lang="en-US" altLang="zh-CN" sz="2800" b="1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微软雅黑" panose="020B0503020204020204" pitchFamily="34" charset="-122"/>
                </a:rPr>
                <a:t>   2</a:t>
              </a:r>
              <a:r>
                <a:rPr lang="en-US" altLang="zh-CN" sz="2800" b="1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cs typeface="方正科技符号" panose="02000502000000000000" pitchFamily="2" charset="-122"/>
                  <a:sym typeface="+mn-ea"/>
                </a:rPr>
                <a:t>×</a:t>
              </a:r>
              <a:r>
                <a:rPr lang="en-US" altLang="zh-CN" sz="2800" b="1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微软雅黑" panose="020B0503020204020204" pitchFamily="34" charset="-122"/>
                </a:rPr>
                <a:t>4</a:t>
              </a:r>
              <a:endParaRPr lang="en-US" altLang="zh-CN" sz="2800" b="1" spc="500" dirty="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 flipV="1">
            <a:off x="3584575" y="3296920"/>
            <a:ext cx="2023110" cy="179070"/>
          </a:xfrm>
          <a:prstGeom prst="line">
            <a:avLst/>
          </a:prstGeom>
          <a:ln w="28575">
            <a:solidFill>
              <a:srgbClr val="759E53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 rot="21360000">
            <a:off x="3787775" y="2834005"/>
            <a:ext cx="1743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乘法算式</a:t>
            </a:r>
            <a:endParaRPr lang="zh-CN" altLang="en-US" sz="2800"/>
          </a:p>
        </p:txBody>
      </p:sp>
      <p:sp>
        <p:nvSpPr>
          <p:cNvPr id="88" name="文本框 87"/>
          <p:cNvSpPr txBox="1"/>
          <p:nvPr/>
        </p:nvSpPr>
        <p:spPr>
          <a:xfrm rot="19860000">
            <a:off x="4320540" y="3639820"/>
            <a:ext cx="924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画图</a:t>
            </a:r>
            <a:endParaRPr lang="zh-CN" altLang="en-US" sz="2800"/>
          </a:p>
        </p:txBody>
      </p:sp>
      <p:cxnSp>
        <p:nvCxnSpPr>
          <p:cNvPr id="89" name="直接连接符 88"/>
          <p:cNvCxnSpPr/>
          <p:nvPr/>
        </p:nvCxnSpPr>
        <p:spPr>
          <a:xfrm flipV="1">
            <a:off x="7263485" y="2823339"/>
            <a:ext cx="1725930" cy="465455"/>
          </a:xfrm>
          <a:prstGeom prst="line">
            <a:avLst/>
          </a:prstGeom>
          <a:ln w="28575">
            <a:solidFill>
              <a:srgbClr val="759E53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834779" y="1706897"/>
            <a:ext cx="2691726" cy="1612946"/>
            <a:chOff x="946" y="4148"/>
            <a:chExt cx="4239" cy="2540"/>
          </a:xfrm>
        </p:grpSpPr>
        <p:grpSp>
          <p:nvGrpSpPr>
            <p:cNvPr id="126" name="组合 125"/>
            <p:cNvGrpSpPr/>
            <p:nvPr/>
          </p:nvGrpSpPr>
          <p:grpSpPr bwMode="auto">
            <a:xfrm>
              <a:off x="946" y="4295"/>
              <a:ext cx="4093" cy="2393"/>
              <a:chOff x="13413" y="2798"/>
              <a:chExt cx="4595" cy="2885"/>
            </a:xfrm>
          </p:grpSpPr>
          <p:sp>
            <p:nvSpPr>
              <p:cNvPr id="127" name="圆角矩形 126"/>
              <p:cNvSpPr/>
              <p:nvPr/>
            </p:nvSpPr>
            <p:spPr>
              <a:xfrm>
                <a:off x="13413" y="2798"/>
                <a:ext cx="4595" cy="2214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7C9F64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14587" y="4733"/>
                <a:ext cx="618" cy="663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7C9F64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14081" y="5198"/>
                <a:ext cx="452" cy="485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7C9F64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0" name="文本框 129"/>
            <p:cNvSpPr txBox="1">
              <a:spLocks noChangeArrowheads="1"/>
            </p:cNvSpPr>
            <p:nvPr/>
          </p:nvSpPr>
          <p:spPr bwMode="auto">
            <a:xfrm>
              <a:off x="1050" y="4148"/>
              <a:ext cx="4135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latin typeface="Times New Roman" panose="02020603050405020304" pitchFamily="18" charset="0"/>
                </a:rPr>
                <a:t>两张桌</a:t>
              </a:r>
              <a:r>
                <a:rPr lang="zh-CN" sz="2400" spc="500" dirty="0">
                  <a:solidFill>
                    <a:schemeClr val="tx1"/>
                  </a:solidFill>
                  <a:uFillTx/>
                  <a:latin typeface="Times New Roman" panose="02020603050405020304" pitchFamily="18" charset="0"/>
                </a:rPr>
                <a:t>子</a:t>
              </a:r>
              <a:r>
                <a:rPr lang="en-US" altLang="zh-CN" sz="2400" b="1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8</a:t>
              </a:r>
              <a:r>
                <a:rPr lang="zh-CN" altLang="en-US" sz="2400" dirty="0">
                  <a:latin typeface="Times New Roman" panose="02020603050405020304" pitchFamily="18" charset="0"/>
                </a:rPr>
                <a:t>条腿，</a:t>
              </a:r>
              <a:r>
                <a:rPr lang="en-US" altLang="zh-CN" sz="2400" b="1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cs typeface="Segoe UI Semibold" panose="020B0702040204020203" charset="0"/>
                </a:rPr>
                <a:t>4</a:t>
              </a:r>
              <a:r>
                <a:rPr lang="zh-CN" altLang="en-US" sz="2400" dirty="0">
                  <a:latin typeface="Times New Roman" panose="02020603050405020304" pitchFamily="18" charset="0"/>
                </a:rPr>
                <a:t>双筷</a:t>
              </a:r>
              <a:r>
                <a:rPr lang="zh-CN" altLang="en-US" sz="2400" spc="500" dirty="0">
                  <a:solidFill>
                    <a:schemeClr val="tx1"/>
                  </a:solidFill>
                  <a:uFillTx/>
                  <a:latin typeface="Times New Roman" panose="02020603050405020304" pitchFamily="18" charset="0"/>
                </a:rPr>
                <a:t>子</a:t>
              </a:r>
              <a:r>
                <a:rPr lang="en-US" altLang="zh-CN" sz="2400" b="1" spc="500" dirty="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rPr>
                <a:t>8</a:t>
              </a:r>
              <a:r>
                <a:rPr lang="zh-CN" altLang="en-US" sz="2400" dirty="0">
                  <a:latin typeface="Times New Roman" panose="02020603050405020304" pitchFamily="18" charset="0"/>
                </a:rPr>
                <a:t>根。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4" y="4105629"/>
            <a:ext cx="2968621" cy="1999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7" grpId="0"/>
      <p:bldP spid="27" grpId="0"/>
      <p:bldP spid="8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188" y="733425"/>
            <a:ext cx="2379662" cy="552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808723" y="3111197"/>
            <a:ext cx="3289525" cy="1394198"/>
            <a:chOff x="1331" y="4685"/>
            <a:chExt cx="5180" cy="2196"/>
          </a:xfrm>
        </p:grpSpPr>
        <p:grpSp>
          <p:nvGrpSpPr>
            <p:cNvPr id="3" name="组合 2"/>
            <p:cNvGrpSpPr/>
            <p:nvPr/>
          </p:nvGrpSpPr>
          <p:grpSpPr>
            <a:xfrm>
              <a:off x="2769" y="4727"/>
              <a:ext cx="3742" cy="2154"/>
              <a:chOff x="4001" y="4653"/>
              <a:chExt cx="3742" cy="2153"/>
            </a:xfrm>
          </p:grpSpPr>
          <p:sp>
            <p:nvSpPr>
              <p:cNvPr id="10" name="圆角矩形标注 9"/>
              <p:cNvSpPr/>
              <p:nvPr/>
            </p:nvSpPr>
            <p:spPr bwMode="auto">
              <a:xfrm>
                <a:off x="4001" y="4653"/>
                <a:ext cx="3553" cy="1970"/>
              </a:xfrm>
              <a:prstGeom prst="wedgeRoundRectCallout">
                <a:avLst>
                  <a:gd name="adj1" fmla="val -49106"/>
                  <a:gd name="adj2" fmla="val -12549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759E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defRPr/>
                </a:pPr>
                <a:endParaRPr lang="zh-CN" altLang="en-US" strike="noStrike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93" name="文本框 26"/>
              <p:cNvSpPr txBox="1"/>
              <p:nvPr/>
            </p:nvSpPr>
            <p:spPr>
              <a:xfrm>
                <a:off x="4679" y="4670"/>
                <a:ext cx="3064" cy="21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乘号为什么这么写呢？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 descr="淘气圆形头像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331" y="4685"/>
              <a:ext cx="2058" cy="1971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2680298"/>
            <a:ext cx="7228676" cy="200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188" y="731838"/>
            <a:ext cx="2738437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99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613" y="1416050"/>
            <a:ext cx="374650" cy="39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81075" y="1216623"/>
            <a:ext cx="325183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画一画，说一说。</a:t>
            </a:r>
            <a:endParaRPr lang="zh-CN" altLang="en-US" sz="2800" dirty="0"/>
          </a:p>
        </p:txBody>
      </p:sp>
      <p:pic>
        <p:nvPicPr>
          <p:cNvPr id="4" name="图片 3" descr="青蛙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0" y="2320290"/>
            <a:ext cx="700405" cy="504825"/>
          </a:xfrm>
          <a:prstGeom prst="rect">
            <a:avLst/>
          </a:prstGeom>
        </p:spPr>
      </p:pic>
      <p:grpSp>
        <p:nvGrpSpPr>
          <p:cNvPr id="82" name="组合 81"/>
          <p:cNvGrpSpPr/>
          <p:nvPr/>
        </p:nvGrpSpPr>
        <p:grpSpPr>
          <a:xfrm>
            <a:off x="1187450" y="3391535"/>
            <a:ext cx="9818370" cy="765810"/>
            <a:chOff x="1870" y="5215"/>
            <a:chExt cx="15462" cy="1206"/>
          </a:xfrm>
        </p:grpSpPr>
        <p:sp>
          <p:nvSpPr>
            <p:cNvPr id="45" name="文本框 44"/>
            <p:cNvSpPr txBox="1"/>
            <p:nvPr>
              <p:custDataLst>
                <p:tags r:id="rId6"/>
              </p:custDataLst>
            </p:nvPr>
          </p:nvSpPr>
          <p:spPr>
            <a:xfrm>
              <a:off x="2123" y="5599"/>
              <a:ext cx="54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0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7"/>
              </p:custDataLst>
            </p:nvPr>
          </p:nvSpPr>
          <p:spPr>
            <a:xfrm>
              <a:off x="2906" y="5599"/>
              <a:ext cx="49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8"/>
              </p:custDataLst>
            </p:nvPr>
          </p:nvSpPr>
          <p:spPr>
            <a:xfrm>
              <a:off x="3716" y="5599"/>
              <a:ext cx="58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9"/>
              </p:custDataLst>
            </p:nvPr>
          </p:nvSpPr>
          <p:spPr>
            <a:xfrm>
              <a:off x="4499" y="5599"/>
              <a:ext cx="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3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10"/>
              </p:custDataLst>
            </p:nvPr>
          </p:nvSpPr>
          <p:spPr>
            <a:xfrm>
              <a:off x="5273" y="5599"/>
              <a:ext cx="60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4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6113" y="5599"/>
              <a:ext cx="56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5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12"/>
              </p:custDataLst>
            </p:nvPr>
          </p:nvSpPr>
          <p:spPr>
            <a:xfrm>
              <a:off x="6884" y="5599"/>
              <a:ext cx="53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6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3"/>
              </p:custDataLst>
            </p:nvPr>
          </p:nvSpPr>
          <p:spPr>
            <a:xfrm>
              <a:off x="7694" y="5599"/>
              <a:ext cx="55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7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52" name="文本框 51"/>
            <p:cNvSpPr txBox="1"/>
            <p:nvPr>
              <p:custDataLst>
                <p:tags r:id="rId14"/>
              </p:custDataLst>
            </p:nvPr>
          </p:nvSpPr>
          <p:spPr>
            <a:xfrm>
              <a:off x="8480" y="5599"/>
              <a:ext cx="56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8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5"/>
              </p:custDataLst>
            </p:nvPr>
          </p:nvSpPr>
          <p:spPr>
            <a:xfrm>
              <a:off x="9266" y="5599"/>
              <a:ext cx="9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9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54" name="文本框 53"/>
            <p:cNvSpPr txBox="1"/>
            <p:nvPr>
              <p:custDataLst>
                <p:tags r:id="rId16"/>
              </p:custDataLst>
            </p:nvPr>
          </p:nvSpPr>
          <p:spPr>
            <a:xfrm>
              <a:off x="9896" y="5599"/>
              <a:ext cx="9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10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17"/>
              </p:custDataLst>
            </p:nvPr>
          </p:nvSpPr>
          <p:spPr>
            <a:xfrm>
              <a:off x="10689" y="5599"/>
              <a:ext cx="9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11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1870" y="5215"/>
              <a:ext cx="15462" cy="316"/>
              <a:chOff x="1870" y="5215"/>
              <a:chExt cx="15462" cy="316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1870" y="5529"/>
                <a:ext cx="15462" cy="3"/>
              </a:xfrm>
              <a:prstGeom prst="line">
                <a:avLst/>
              </a:prstGeom>
              <a:ln w="28575">
                <a:solidFill>
                  <a:srgbClr val="BD6B18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2421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3214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4007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4800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5593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6386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179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7972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765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9558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0351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1144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3523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1937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2730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14316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15109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15902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16695" y="5215"/>
                <a:ext cx="0" cy="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75" name="文本框 74"/>
            <p:cNvSpPr txBox="1"/>
            <p:nvPr>
              <p:custDataLst>
                <p:tags r:id="rId18"/>
              </p:custDataLst>
            </p:nvPr>
          </p:nvSpPr>
          <p:spPr>
            <a:xfrm>
              <a:off x="11482" y="5599"/>
              <a:ext cx="9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12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76" name="文本框 75"/>
            <p:cNvSpPr txBox="1"/>
            <p:nvPr>
              <p:custDataLst>
                <p:tags r:id="rId19"/>
              </p:custDataLst>
            </p:nvPr>
          </p:nvSpPr>
          <p:spPr>
            <a:xfrm>
              <a:off x="12275" y="5599"/>
              <a:ext cx="9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13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77" name="文本框 76"/>
            <p:cNvSpPr txBox="1"/>
            <p:nvPr>
              <p:custDataLst>
                <p:tags r:id="rId20"/>
              </p:custDataLst>
            </p:nvPr>
          </p:nvSpPr>
          <p:spPr>
            <a:xfrm>
              <a:off x="13068" y="5599"/>
              <a:ext cx="9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14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78" name="文本框 77"/>
            <p:cNvSpPr txBox="1"/>
            <p:nvPr>
              <p:custDataLst>
                <p:tags r:id="rId21"/>
              </p:custDataLst>
            </p:nvPr>
          </p:nvSpPr>
          <p:spPr>
            <a:xfrm>
              <a:off x="13861" y="5599"/>
              <a:ext cx="9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15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79" name="文本框 78"/>
            <p:cNvSpPr txBox="1"/>
            <p:nvPr>
              <p:custDataLst>
                <p:tags r:id="rId22"/>
              </p:custDataLst>
            </p:nvPr>
          </p:nvSpPr>
          <p:spPr>
            <a:xfrm>
              <a:off x="14654" y="5599"/>
              <a:ext cx="9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16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80" name="文本框 79"/>
            <p:cNvSpPr txBox="1"/>
            <p:nvPr>
              <p:custDataLst>
                <p:tags r:id="rId23"/>
              </p:custDataLst>
            </p:nvPr>
          </p:nvSpPr>
          <p:spPr>
            <a:xfrm>
              <a:off x="15447" y="5599"/>
              <a:ext cx="9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17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81" name="文本框 80"/>
            <p:cNvSpPr txBox="1"/>
            <p:nvPr>
              <p:custDataLst>
                <p:tags r:id="rId24"/>
              </p:custDataLst>
            </p:nvPr>
          </p:nvSpPr>
          <p:spPr>
            <a:xfrm>
              <a:off x="16240" y="5599"/>
              <a:ext cx="9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18</a:t>
              </a:r>
              <a:endParaRPr lang="en-US" altLang="zh-CN" sz="2800" b="1">
                <a:solidFill>
                  <a:schemeClr val="tx1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</p:grpSp>
      <p:sp>
        <p:nvSpPr>
          <p:cNvPr id="83" name="弧形 82"/>
          <p:cNvSpPr/>
          <p:nvPr/>
        </p:nvSpPr>
        <p:spPr>
          <a:xfrm rot="10800000" flipH="1" flipV="1">
            <a:off x="1547495" y="2968625"/>
            <a:ext cx="1482090" cy="666750"/>
          </a:xfrm>
          <a:prstGeom prst="arc">
            <a:avLst>
              <a:gd name="adj1" fmla="val 10740477"/>
              <a:gd name="adj2" fmla="val 0"/>
            </a:avLst>
          </a:prstGeom>
          <a:ln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弧形 83"/>
          <p:cNvSpPr/>
          <p:nvPr/>
        </p:nvSpPr>
        <p:spPr>
          <a:xfrm rot="10800000" flipH="1" flipV="1">
            <a:off x="3056255" y="2968625"/>
            <a:ext cx="1482090" cy="666750"/>
          </a:xfrm>
          <a:prstGeom prst="arc">
            <a:avLst>
              <a:gd name="adj1" fmla="val 10740477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85" name="弧形 84"/>
          <p:cNvSpPr/>
          <p:nvPr/>
        </p:nvSpPr>
        <p:spPr>
          <a:xfrm rot="10800000" flipH="1" flipV="1">
            <a:off x="4565015" y="2968625"/>
            <a:ext cx="1482090" cy="666750"/>
          </a:xfrm>
          <a:prstGeom prst="arc">
            <a:avLst>
              <a:gd name="adj1" fmla="val 10740477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86" name="弧形 85"/>
          <p:cNvSpPr/>
          <p:nvPr/>
        </p:nvSpPr>
        <p:spPr>
          <a:xfrm rot="10800000" flipH="1" flipV="1">
            <a:off x="6073775" y="2968625"/>
            <a:ext cx="1482090" cy="666750"/>
          </a:xfrm>
          <a:prstGeom prst="arc">
            <a:avLst>
              <a:gd name="adj1" fmla="val 10740477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87" name="弧形 86"/>
          <p:cNvSpPr/>
          <p:nvPr/>
        </p:nvSpPr>
        <p:spPr>
          <a:xfrm rot="10800000" flipH="1" flipV="1">
            <a:off x="7582535" y="2968625"/>
            <a:ext cx="1482090" cy="666750"/>
          </a:xfrm>
          <a:prstGeom prst="arc">
            <a:avLst>
              <a:gd name="adj1" fmla="val 10740477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88" name="弧形 87"/>
          <p:cNvSpPr/>
          <p:nvPr/>
        </p:nvSpPr>
        <p:spPr>
          <a:xfrm rot="10800000" flipH="1" flipV="1">
            <a:off x="9091295" y="2968625"/>
            <a:ext cx="1482090" cy="666750"/>
          </a:xfrm>
          <a:prstGeom prst="arc">
            <a:avLst>
              <a:gd name="adj1" fmla="val 10740477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2318385" y="4606925"/>
            <a:ext cx="7978775" cy="1487170"/>
            <a:chOff x="3651" y="7255"/>
            <a:chExt cx="12565" cy="2342"/>
          </a:xfrm>
        </p:grpSpPr>
        <p:sp>
          <p:nvSpPr>
            <p:cNvPr id="90" name="文本框 89"/>
            <p:cNvSpPr txBox="1"/>
            <p:nvPr/>
          </p:nvSpPr>
          <p:spPr>
            <a:xfrm>
              <a:off x="3651" y="7255"/>
              <a:ext cx="12565" cy="234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小青</a:t>
              </a:r>
              <a:r>
                <a:rPr lang="zh-CN" altLang="en-US" sz="2800" spc="5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微软雅黑" panose="020B0503020204020204" pitchFamily="34" charset="-122"/>
                </a:rPr>
                <a:t>蛙</a:t>
              </a:r>
              <a:r>
                <a:rPr lang="zh-CN" altLang="en-US" sz="2800" b="1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cs typeface="微软雅黑" panose="020B0503020204020204" pitchFamily="34" charset="-122"/>
                </a:rPr>
                <a:t>1</a:t>
              </a:r>
              <a:r>
                <a:rPr lang="zh-CN" altLang="en-US" sz="28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步</a:t>
              </a:r>
              <a:r>
                <a:rPr lang="zh-CN" altLang="en-US" sz="2800" spc="5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微软雅黑" panose="020B0503020204020204" pitchFamily="34" charset="-122"/>
                </a:rPr>
                <a:t>跳</a:t>
              </a:r>
              <a:r>
                <a:rPr lang="zh-CN" altLang="en-US" sz="2800" b="1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cs typeface="微软雅黑" panose="020B0503020204020204" pitchFamily="34" charset="-122"/>
                </a:rPr>
                <a:t>3</a:t>
              </a:r>
              <a:r>
                <a:rPr lang="zh-CN" altLang="en-US" sz="28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格，</a:t>
              </a:r>
              <a:r>
                <a:rPr lang="zh-CN" altLang="en-US" sz="2800" b="1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cs typeface="微软雅黑" panose="020B0503020204020204" pitchFamily="34" charset="-122"/>
                </a:rPr>
                <a:t>2</a:t>
              </a:r>
              <a:r>
                <a:rPr lang="zh-CN" altLang="en-US" sz="28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步跳</a:t>
              </a:r>
              <a:r>
                <a:rPr lang="en-US" altLang="zh-CN" sz="28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       格，</a:t>
              </a:r>
              <a:r>
                <a:rPr lang="en-US" altLang="zh-CN" sz="2800" b="1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cs typeface="微软雅黑" panose="020B0503020204020204" pitchFamily="34" charset="-122"/>
                </a:rPr>
                <a:t>3</a:t>
              </a:r>
              <a:r>
                <a:rPr lang="en-US" altLang="zh-CN" sz="28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步跳       格， </a:t>
              </a:r>
              <a:r>
                <a:rPr lang="en-US" altLang="zh-CN" sz="2800" b="1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cs typeface="微软雅黑" panose="020B0503020204020204" pitchFamily="34" charset="-122"/>
                </a:rPr>
                <a:t>6</a:t>
              </a:r>
              <a:r>
                <a:rPr lang="en-US" altLang="zh-CN" sz="28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步跳       格。</a:t>
              </a:r>
              <a:endParaRPr lang="en-US" altLang="zh-CN" sz="2800" dirty="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8" name="矩形: 圆角 2"/>
            <p:cNvSpPr/>
            <p:nvPr/>
          </p:nvSpPr>
          <p:spPr>
            <a:xfrm>
              <a:off x="10336" y="7482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: 圆角 2"/>
            <p:cNvSpPr/>
            <p:nvPr/>
          </p:nvSpPr>
          <p:spPr>
            <a:xfrm>
              <a:off x="14109" y="7466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: 圆角 2"/>
            <p:cNvSpPr/>
            <p:nvPr/>
          </p:nvSpPr>
          <p:spPr>
            <a:xfrm>
              <a:off x="5458" y="8492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6659563" y="4761454"/>
            <a:ext cx="6731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6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9055418" y="4751406"/>
            <a:ext cx="6731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9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3450908" y="5394885"/>
            <a:ext cx="6731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18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7378 0.0184991 L 0.0298104 -0.0162879 C 0.0370787 -0.024115 0.0479812 -0.0284634 0.0594029 -0.0284634 C 0.0723821 -0.0284634 0.0827654 -0.024115 0.0900337 -0.0162879 L 0.124818 0.0184991 " pathEditMode="relative" rAng="0" ptsTypes="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165 0.0124426 L 0.155283 -0.0104105 C 0.161995 -0.0155526 0.172061 -0.0184092 0.182607 -0.0184092 C 0.194592 -0.0184092 0.204179 -0.0155526 0.21089 -0.0104105 L 0.243009 0.0124426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322 0.0124705 L 0.276841 -0.00510154 C 0.284054 -0.00905522 0.294873 -0.0112517 0.306208 -0.0112517 C 0.319088 -0.0112517 0.329392 -0.00905522 0.336605 -0.00510154 L 0.371124 0.0124705 " pathEditMode="relative" rAng="0" ptsTypes="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579 0.0176992 L 0.402697 -0.00261626 C 0.409408 -0.00718725 0.419475 -0.00972673 0.430021 -0.00972673 C 0.442006 -0.00972673 0.451593 -0.00718725 0.458305 -0.00261626 L 0.490423 0.0176992 " pathEditMode="relative" rAng="0" ptsTypes="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71 0.0195747 L 0.521698 -0.00588485 C 0.5288 -0.0116133 0.539455 -0.0147957 0.550614 -0.0147957 C 0.563297 -0.0147957 0.573443 -0.0116133 0.580545 -0.00588485 L 0.614534 0.0195747 " pathEditMode="relative" rAng="0" ptsTypes="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2967 0.0229332 L 0.647752 -0.00389798 C 0.65502 -0.00993502 0.665923 -0.0132889 0.677344 -0.0132889 C 0.690323 -0.0132889 0.700707 -0.00993502 0.707975 -0.00389798 L 0.742759 0.0229332 " pathEditMode="relative" rAng="0" ptsTypes="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1" animBg="1"/>
      <p:bldP spid="83" grpId="2" animBg="1"/>
      <p:bldP spid="84" grpId="1" animBg="1"/>
      <p:bldP spid="84" grpId="2" animBg="1"/>
      <p:bldP spid="85" grpId="1" animBg="1"/>
      <p:bldP spid="85" grpId="2" animBg="1"/>
      <p:bldP spid="86" grpId="1" animBg="1"/>
      <p:bldP spid="86" grpId="2" animBg="1"/>
      <p:bldP spid="87" grpId="1" animBg="1"/>
      <p:bldP spid="87" grpId="2" animBg="1"/>
      <p:bldP spid="88" grpId="1" animBg="1"/>
      <p:bldP spid="88" grpId="2" animBg="1"/>
      <p:bldP spid="104" grpId="0"/>
      <p:bldP spid="104" grpId="1"/>
      <p:bldP spid="105" grpId="0"/>
      <p:bldP spid="105" grpId="1"/>
      <p:bldP spid="106" grpId="0"/>
      <p:bldP spid="10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3136900" y="2022475"/>
            <a:ext cx="5926455" cy="1132840"/>
          </a:xfrm>
          <a:prstGeom prst="roundRect">
            <a:avLst/>
          </a:prstGeom>
          <a:noFill/>
          <a:ln w="28575">
            <a:solidFill>
              <a:srgbClr val="C3792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385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188" y="731838"/>
            <a:ext cx="2738437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" name="图片 7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1433513"/>
            <a:ext cx="436563" cy="379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81075" y="1220657"/>
            <a:ext cx="325691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摆一摆，填一填。</a:t>
            </a:r>
            <a:endParaRPr lang="zh-CN" altLang="en-US" sz="2800" dirty="0"/>
          </a:p>
        </p:txBody>
      </p:sp>
      <p:grpSp>
        <p:nvGrpSpPr>
          <p:cNvPr id="7" name="组合 6"/>
          <p:cNvGrpSpPr/>
          <p:nvPr/>
        </p:nvGrpSpPr>
        <p:grpSpPr>
          <a:xfrm>
            <a:off x="3706495" y="2289810"/>
            <a:ext cx="588645" cy="645160"/>
            <a:chOff x="10732" y="2550"/>
            <a:chExt cx="927" cy="1016"/>
          </a:xfrm>
        </p:grpSpPr>
        <p:pic>
          <p:nvPicPr>
            <p:cNvPr id="16" name="图片 15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732" y="2550"/>
              <a:ext cx="150" cy="1017"/>
            </a:xfrm>
            <a:prstGeom prst="rect">
              <a:avLst/>
            </a:prstGeom>
          </p:spPr>
        </p:pic>
        <p:pic>
          <p:nvPicPr>
            <p:cNvPr id="3" name="图片 2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991" y="2550"/>
              <a:ext cx="150" cy="1017"/>
            </a:xfrm>
            <a:prstGeom prst="rect">
              <a:avLst/>
            </a:prstGeom>
          </p:spPr>
        </p:pic>
        <p:pic>
          <p:nvPicPr>
            <p:cNvPr id="4" name="图片 3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250" y="2550"/>
              <a:ext cx="150" cy="1017"/>
            </a:xfrm>
            <a:prstGeom prst="rect">
              <a:avLst/>
            </a:prstGeom>
          </p:spPr>
        </p:pic>
        <p:pic>
          <p:nvPicPr>
            <p:cNvPr id="6" name="图片 5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509" y="2550"/>
              <a:ext cx="150" cy="1017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801870" y="2289810"/>
            <a:ext cx="588645" cy="645160"/>
            <a:chOff x="10732" y="2550"/>
            <a:chExt cx="927" cy="1016"/>
          </a:xfrm>
        </p:grpSpPr>
        <p:pic>
          <p:nvPicPr>
            <p:cNvPr id="9" name="图片 8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732" y="2550"/>
              <a:ext cx="150" cy="1017"/>
            </a:xfrm>
            <a:prstGeom prst="rect">
              <a:avLst/>
            </a:prstGeom>
          </p:spPr>
        </p:pic>
        <p:pic>
          <p:nvPicPr>
            <p:cNvPr id="10" name="图片 9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991" y="2550"/>
              <a:ext cx="150" cy="1017"/>
            </a:xfrm>
            <a:prstGeom prst="rect">
              <a:avLst/>
            </a:prstGeom>
          </p:spPr>
        </p:pic>
        <p:pic>
          <p:nvPicPr>
            <p:cNvPr id="11" name="图片 10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250" y="2550"/>
              <a:ext cx="150" cy="1017"/>
            </a:xfrm>
            <a:prstGeom prst="rect">
              <a:avLst/>
            </a:prstGeom>
          </p:spPr>
        </p:pic>
        <p:pic>
          <p:nvPicPr>
            <p:cNvPr id="12" name="图片 11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509" y="2550"/>
              <a:ext cx="150" cy="1017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97245" y="2289810"/>
            <a:ext cx="588645" cy="645160"/>
            <a:chOff x="10732" y="2550"/>
            <a:chExt cx="927" cy="1016"/>
          </a:xfrm>
        </p:grpSpPr>
        <p:pic>
          <p:nvPicPr>
            <p:cNvPr id="14" name="图片 13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732" y="2550"/>
              <a:ext cx="150" cy="1017"/>
            </a:xfrm>
            <a:prstGeom prst="rect">
              <a:avLst/>
            </a:prstGeom>
          </p:spPr>
        </p:pic>
        <p:pic>
          <p:nvPicPr>
            <p:cNvPr id="15" name="图片 14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991" y="2550"/>
              <a:ext cx="150" cy="1017"/>
            </a:xfrm>
            <a:prstGeom prst="rect">
              <a:avLst/>
            </a:prstGeom>
          </p:spPr>
        </p:pic>
        <p:pic>
          <p:nvPicPr>
            <p:cNvPr id="17" name="图片 16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250" y="2550"/>
              <a:ext cx="150" cy="1017"/>
            </a:xfrm>
            <a:prstGeom prst="rect">
              <a:avLst/>
            </a:prstGeom>
          </p:spPr>
        </p:pic>
        <p:pic>
          <p:nvPicPr>
            <p:cNvPr id="18" name="图片 17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509" y="2550"/>
              <a:ext cx="150" cy="1017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6992620" y="2289810"/>
            <a:ext cx="588645" cy="645160"/>
            <a:chOff x="10732" y="2550"/>
            <a:chExt cx="927" cy="1016"/>
          </a:xfrm>
        </p:grpSpPr>
        <p:pic>
          <p:nvPicPr>
            <p:cNvPr id="20" name="图片 19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732" y="2550"/>
              <a:ext cx="150" cy="1017"/>
            </a:xfrm>
            <a:prstGeom prst="rect">
              <a:avLst/>
            </a:prstGeom>
          </p:spPr>
        </p:pic>
        <p:pic>
          <p:nvPicPr>
            <p:cNvPr id="21" name="图片 20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991" y="2550"/>
              <a:ext cx="150" cy="1017"/>
            </a:xfrm>
            <a:prstGeom prst="rect">
              <a:avLst/>
            </a:prstGeom>
          </p:spPr>
        </p:pic>
        <p:pic>
          <p:nvPicPr>
            <p:cNvPr id="22" name="图片 21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250" y="2550"/>
              <a:ext cx="150" cy="1017"/>
            </a:xfrm>
            <a:prstGeom prst="rect">
              <a:avLst/>
            </a:prstGeom>
          </p:spPr>
        </p:pic>
        <p:pic>
          <p:nvPicPr>
            <p:cNvPr id="23" name="图片 22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509" y="2550"/>
              <a:ext cx="150" cy="1017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8087995" y="2289810"/>
            <a:ext cx="588645" cy="645160"/>
            <a:chOff x="10732" y="2550"/>
            <a:chExt cx="927" cy="1016"/>
          </a:xfrm>
        </p:grpSpPr>
        <p:pic>
          <p:nvPicPr>
            <p:cNvPr id="25" name="图片 24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732" y="2550"/>
              <a:ext cx="150" cy="1017"/>
            </a:xfrm>
            <a:prstGeom prst="rect">
              <a:avLst/>
            </a:prstGeom>
          </p:spPr>
        </p:pic>
        <p:pic>
          <p:nvPicPr>
            <p:cNvPr id="26" name="图片 25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991" y="2550"/>
              <a:ext cx="150" cy="1017"/>
            </a:xfrm>
            <a:prstGeom prst="rect">
              <a:avLst/>
            </a:prstGeom>
          </p:spPr>
        </p:pic>
        <p:pic>
          <p:nvPicPr>
            <p:cNvPr id="27" name="图片 26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250" y="2550"/>
              <a:ext cx="150" cy="1017"/>
            </a:xfrm>
            <a:prstGeom prst="rect">
              <a:avLst/>
            </a:prstGeom>
          </p:spPr>
        </p:pic>
        <p:pic>
          <p:nvPicPr>
            <p:cNvPr id="28" name="图片 27" descr="2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509" y="2550"/>
              <a:ext cx="150" cy="1017"/>
            </a:xfrm>
            <a:prstGeom prst="rect">
              <a:avLst/>
            </a:prstGeom>
          </p:spPr>
        </p:pic>
      </p:grpSp>
      <p:grpSp>
        <p:nvGrpSpPr>
          <p:cNvPr id="68" name="组合 67"/>
          <p:cNvGrpSpPr/>
          <p:nvPr/>
        </p:nvGrpSpPr>
        <p:grpSpPr>
          <a:xfrm>
            <a:off x="1358900" y="3775710"/>
            <a:ext cx="9588500" cy="583565"/>
            <a:chOff x="1943" y="5686"/>
            <a:chExt cx="15100" cy="919"/>
          </a:xfrm>
        </p:grpSpPr>
        <p:grpSp>
          <p:nvGrpSpPr>
            <p:cNvPr id="53" name="组合 52"/>
            <p:cNvGrpSpPr/>
            <p:nvPr/>
          </p:nvGrpSpPr>
          <p:grpSpPr>
            <a:xfrm>
              <a:off x="1943" y="5726"/>
              <a:ext cx="9303" cy="879"/>
              <a:chOff x="1943" y="5726"/>
              <a:chExt cx="9303" cy="879"/>
            </a:xfrm>
          </p:grpSpPr>
          <p:sp>
            <p:nvSpPr>
              <p:cNvPr id="30" name="矩形: 圆角 2"/>
              <p:cNvSpPr/>
              <p:nvPr/>
            </p:nvSpPr>
            <p:spPr>
              <a:xfrm>
                <a:off x="1943" y="5726"/>
                <a:ext cx="880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: 圆角 2"/>
              <p:cNvSpPr/>
              <p:nvPr/>
            </p:nvSpPr>
            <p:spPr>
              <a:xfrm>
                <a:off x="3444" y="5726"/>
                <a:ext cx="879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: 圆角 2"/>
              <p:cNvSpPr/>
              <p:nvPr/>
            </p:nvSpPr>
            <p:spPr>
              <a:xfrm>
                <a:off x="4944" y="5726"/>
                <a:ext cx="879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: 圆角 2"/>
              <p:cNvSpPr/>
              <p:nvPr/>
            </p:nvSpPr>
            <p:spPr>
              <a:xfrm>
                <a:off x="6444" y="5726"/>
                <a:ext cx="879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: 圆角 2"/>
              <p:cNvSpPr/>
              <p:nvPr/>
            </p:nvSpPr>
            <p:spPr>
              <a:xfrm>
                <a:off x="7944" y="5726"/>
                <a:ext cx="878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: 圆角 2"/>
              <p:cNvSpPr/>
              <p:nvPr/>
            </p:nvSpPr>
            <p:spPr>
              <a:xfrm>
                <a:off x="9443" y="5726"/>
                <a:ext cx="879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711" y="5742"/>
                <a:ext cx="734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方正科技符号" panose="02000502000000000000" pitchFamily="2" charset="-122"/>
                    <a:ea typeface="方正科技符号" panose="02000502000000000000" pitchFamily="2" charset="-122"/>
                    <a:sym typeface="+mn-ea"/>
                  </a:rPr>
                  <a:t>＋</a:t>
                </a:r>
                <a:r>
                  <a:rPr lang="en-US" altLang="zh-CN" sz="2800" dirty="0">
                    <a:latin typeface="方正科技符号" panose="02000502000000000000" pitchFamily="2" charset="-122"/>
                    <a:ea typeface="方正科技符号" panose="02000502000000000000" pitchFamily="2" charset="-122"/>
                    <a:sym typeface="+mn-ea"/>
                  </a:rPr>
                  <a:t>   </a:t>
                </a:r>
                <a:endParaRPr lang="en-US" altLang="zh-CN" sz="2800" dirty="0"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4210" y="5742"/>
                <a:ext cx="734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方正科技符号" panose="02000502000000000000" pitchFamily="2" charset="-122"/>
                    <a:ea typeface="方正科技符号" panose="02000502000000000000" pitchFamily="2" charset="-122"/>
                    <a:sym typeface="+mn-ea"/>
                  </a:rPr>
                  <a:t>＋</a:t>
                </a:r>
                <a:r>
                  <a:rPr lang="en-US" altLang="zh-CN" sz="2800" dirty="0">
                    <a:latin typeface="方正科技符号" panose="02000502000000000000" pitchFamily="2" charset="-122"/>
                    <a:ea typeface="方正科技符号" panose="02000502000000000000" pitchFamily="2" charset="-122"/>
                    <a:sym typeface="+mn-ea"/>
                  </a:rPr>
                  <a:t>   </a:t>
                </a:r>
                <a:endParaRPr lang="en-US" altLang="zh-CN" sz="2800" dirty="0"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709" y="5742"/>
                <a:ext cx="734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方正科技符号" panose="02000502000000000000" pitchFamily="2" charset="-122"/>
                    <a:ea typeface="方正科技符号" panose="02000502000000000000" pitchFamily="2" charset="-122"/>
                    <a:sym typeface="+mn-ea"/>
                  </a:rPr>
                  <a:t>＋</a:t>
                </a:r>
                <a:r>
                  <a:rPr lang="en-US" altLang="zh-CN" sz="2800" dirty="0">
                    <a:latin typeface="方正科技符号" panose="02000502000000000000" pitchFamily="2" charset="-122"/>
                    <a:ea typeface="方正科技符号" panose="02000502000000000000" pitchFamily="2" charset="-122"/>
                    <a:sym typeface="+mn-ea"/>
                  </a:rPr>
                  <a:t>   </a:t>
                </a:r>
                <a:endParaRPr lang="en-US" altLang="zh-CN" sz="2800" dirty="0"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7208" y="5742"/>
                <a:ext cx="734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方正科技符号" panose="02000502000000000000" pitchFamily="2" charset="-122"/>
                    <a:ea typeface="方正科技符号" panose="02000502000000000000" pitchFamily="2" charset="-122"/>
                    <a:sym typeface="+mn-ea"/>
                  </a:rPr>
                  <a:t>＋</a:t>
                </a:r>
                <a:r>
                  <a:rPr lang="en-US" altLang="zh-CN" sz="2800" dirty="0">
                    <a:latin typeface="方正科技符号" panose="02000502000000000000" pitchFamily="2" charset="-122"/>
                    <a:ea typeface="方正科技符号" panose="02000502000000000000" pitchFamily="2" charset="-122"/>
                    <a:sym typeface="+mn-ea"/>
                  </a:rPr>
                  <a:t>   </a:t>
                </a:r>
                <a:endParaRPr lang="en-US" altLang="zh-CN" sz="2800" dirty="0"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8713" y="5742"/>
                <a:ext cx="2533" cy="8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2800" dirty="0">
                    <a:latin typeface="方正科技符号" panose="02000502000000000000" pitchFamily="2" charset="-122"/>
                    <a:ea typeface="方正科技符号" panose="02000502000000000000" pitchFamily="2" charset="-122"/>
                    <a:sym typeface="+mn-ea"/>
                  </a:rPr>
                  <a:t>＝</a:t>
                </a:r>
                <a:r>
                  <a:rPr lang="en-US" altLang="zh-CN" sz="2800" dirty="0">
                    <a:latin typeface="方正科技符号" panose="02000502000000000000" pitchFamily="2" charset="-122"/>
                    <a:ea typeface="方正科技符号" panose="02000502000000000000" pitchFamily="2" charset="-122"/>
                    <a:sym typeface="+mn-ea"/>
                  </a:rPr>
                  <a:t>    </a:t>
                </a:r>
                <a:r>
                  <a:rPr lang="en-US" altLang="zh-CN" sz="2800" dirty="0">
                    <a:latin typeface="微软雅黑" panose="020B0503020204020204" pitchFamily="34" charset="-122"/>
                    <a:sym typeface="+mn-ea"/>
                  </a:rPr>
                  <a:t>, </a:t>
                </a:r>
                <a:r>
                  <a:rPr lang="en-US" altLang="zh-CN" sz="2800" dirty="0">
                    <a:latin typeface="方正科技符号" panose="02000502000000000000" pitchFamily="2" charset="-122"/>
                    <a:ea typeface="方正科技符号" panose="02000502000000000000" pitchFamily="2" charset="-122"/>
                    <a:sym typeface="+mn-ea"/>
                  </a:rPr>
                  <a:t>  </a:t>
                </a:r>
                <a:endParaRPr lang="en-US" altLang="zh-CN" sz="2800" dirty="0"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10877" y="5686"/>
              <a:ext cx="6166" cy="879"/>
              <a:chOff x="10468" y="6839"/>
              <a:chExt cx="6166" cy="879"/>
            </a:xfrm>
          </p:grpSpPr>
          <p:sp>
            <p:nvSpPr>
              <p:cNvPr id="55" name="矩形: 圆角 2"/>
              <p:cNvSpPr/>
              <p:nvPr/>
            </p:nvSpPr>
            <p:spPr>
              <a:xfrm>
                <a:off x="10468" y="6839"/>
                <a:ext cx="880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: 圆角 2"/>
              <p:cNvSpPr/>
              <p:nvPr/>
            </p:nvSpPr>
            <p:spPr>
              <a:xfrm>
                <a:off x="12093" y="6839"/>
                <a:ext cx="879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7" name="矩形: 圆角 2"/>
              <p:cNvSpPr/>
              <p:nvPr/>
            </p:nvSpPr>
            <p:spPr>
              <a:xfrm>
                <a:off x="14947" y="6839"/>
                <a:ext cx="879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1274" y="6855"/>
                <a:ext cx="734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微软雅黑" panose="020B0503020204020204" pitchFamily="34" charset="-122"/>
                    <a:sym typeface="+mn-ea"/>
                  </a:rPr>
                  <a:t>个</a:t>
                </a:r>
                <a:r>
                  <a:rPr lang="en-US" altLang="zh-CN" sz="2800" dirty="0">
                    <a:latin typeface="方正科技符号" panose="02000502000000000000" pitchFamily="2" charset="-122"/>
                    <a:ea typeface="方正科技符号" panose="02000502000000000000" pitchFamily="2" charset="-122"/>
                    <a:sym typeface="+mn-ea"/>
                  </a:rPr>
                  <a:t>   </a:t>
                </a:r>
                <a:endParaRPr lang="en-US" altLang="zh-CN" sz="2800" dirty="0"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13006" y="6855"/>
                <a:ext cx="362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微软雅黑" panose="020B0503020204020204" pitchFamily="34" charset="-122"/>
                    <a:sym typeface="+mn-ea"/>
                  </a:rPr>
                  <a:t>相加得</a:t>
                </a:r>
                <a:r>
                  <a:rPr lang="en-US" altLang="zh-CN" sz="2800" dirty="0">
                    <a:latin typeface="微软雅黑" panose="020B0503020204020204" pitchFamily="34" charset="-122"/>
                    <a:sym typeface="+mn-ea"/>
                  </a:rPr>
                  <a:t>       </a:t>
                </a:r>
                <a:r>
                  <a:rPr lang="zh-CN" altLang="en-US" sz="2800" dirty="0">
                    <a:latin typeface="微软雅黑" panose="020B0503020204020204" pitchFamily="34" charset="-122"/>
                    <a:sym typeface="+mn-ea"/>
                  </a:rPr>
                  <a:t>。</a:t>
                </a:r>
                <a:r>
                  <a:rPr lang="en-US" altLang="zh-CN" sz="2800" dirty="0">
                    <a:latin typeface="方正科技符号" panose="02000502000000000000" pitchFamily="2" charset="-122"/>
                    <a:ea typeface="方正科技符号" panose="02000502000000000000" pitchFamily="2" charset="-122"/>
                    <a:sym typeface="+mn-ea"/>
                  </a:rPr>
                  <a:t>   </a:t>
                </a:r>
                <a:endParaRPr lang="en-US" altLang="zh-CN" sz="2800" dirty="0"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endParaRP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4761230" y="4832985"/>
            <a:ext cx="2646680" cy="572770"/>
            <a:chOff x="4048" y="8185"/>
            <a:chExt cx="4168" cy="902"/>
          </a:xfrm>
        </p:grpSpPr>
        <p:sp>
          <p:nvSpPr>
            <p:cNvPr id="70" name="矩形: 圆角 2"/>
            <p:cNvSpPr/>
            <p:nvPr/>
          </p:nvSpPr>
          <p:spPr>
            <a:xfrm>
              <a:off x="4048" y="8208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: 圆角 2"/>
            <p:cNvSpPr/>
            <p:nvPr/>
          </p:nvSpPr>
          <p:spPr>
            <a:xfrm>
              <a:off x="5653" y="8208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: 圆角 2"/>
            <p:cNvSpPr/>
            <p:nvPr/>
          </p:nvSpPr>
          <p:spPr>
            <a:xfrm>
              <a:off x="7336" y="8208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4867" y="8185"/>
              <a:ext cx="8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×</a:t>
              </a:r>
              <a:endParaRPr lang="zh-CN" altLang="en-US" sz="2800"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6486" y="8230"/>
              <a:ext cx="8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latin typeface="方正科技符号" panose="02000502000000000000" pitchFamily="2" charset="-122"/>
                  <a:ea typeface="方正科技符号" panose="02000502000000000000" pitchFamily="2" charset="-122"/>
                  <a:sym typeface="等线" panose="02010600030101010101" pitchFamily="2" charset="-122"/>
                </a:rPr>
                <a:t>＝</a:t>
              </a:r>
              <a:endParaRPr lang="zh-CN" altLang="en-US" sz="2800"/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1458595" y="3801110"/>
            <a:ext cx="42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413000" y="3801110"/>
            <a:ext cx="42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367405" y="3801110"/>
            <a:ext cx="42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321810" y="3801110"/>
            <a:ext cx="42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5276215" y="3801110"/>
            <a:ext cx="42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126480" y="3799078"/>
            <a:ext cx="8750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20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8164830" y="3785870"/>
            <a:ext cx="42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133590" y="3785870"/>
            <a:ext cx="42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9888076" y="3785870"/>
            <a:ext cx="6851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20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5882005" y="4853305"/>
            <a:ext cx="42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4861560" y="4843145"/>
            <a:ext cx="42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868033" y="4852381"/>
            <a:ext cx="6851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20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4770120" y="5532755"/>
            <a:ext cx="2780030" cy="572770"/>
            <a:chOff x="7648" y="8713"/>
            <a:chExt cx="4378" cy="902"/>
          </a:xfrm>
        </p:grpSpPr>
        <p:grpSp>
          <p:nvGrpSpPr>
            <p:cNvPr id="87" name="组合 86"/>
            <p:cNvGrpSpPr/>
            <p:nvPr/>
          </p:nvGrpSpPr>
          <p:grpSpPr>
            <a:xfrm>
              <a:off x="7648" y="8713"/>
              <a:ext cx="4168" cy="902"/>
              <a:chOff x="4048" y="8185"/>
              <a:chExt cx="4168" cy="902"/>
            </a:xfrm>
          </p:grpSpPr>
          <p:sp>
            <p:nvSpPr>
              <p:cNvPr id="88" name="矩形: 圆角 2"/>
              <p:cNvSpPr/>
              <p:nvPr/>
            </p:nvSpPr>
            <p:spPr>
              <a:xfrm>
                <a:off x="4048" y="8208"/>
                <a:ext cx="880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矩形: 圆角 2"/>
              <p:cNvSpPr/>
              <p:nvPr/>
            </p:nvSpPr>
            <p:spPr>
              <a:xfrm>
                <a:off x="5653" y="8208"/>
                <a:ext cx="880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矩形: 圆角 2"/>
              <p:cNvSpPr/>
              <p:nvPr/>
            </p:nvSpPr>
            <p:spPr>
              <a:xfrm>
                <a:off x="7336" y="8208"/>
                <a:ext cx="880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文本框 90"/>
              <p:cNvSpPr txBox="1"/>
              <p:nvPr/>
            </p:nvSpPr>
            <p:spPr>
              <a:xfrm>
                <a:off x="4867" y="8185"/>
                <a:ext cx="85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>
                    <a:latin typeface="方正科技符号" panose="02000502000000000000" pitchFamily="2" charset="-122"/>
                    <a:ea typeface="方正科技符号" panose="02000502000000000000" pitchFamily="2" charset="-122"/>
                  </a:rPr>
                  <a:t>×</a:t>
                </a:r>
                <a:endParaRPr lang="zh-CN" altLang="en-US" sz="2800">
                  <a:latin typeface="方正科技符号" panose="02000502000000000000" pitchFamily="2" charset="-122"/>
                  <a:ea typeface="方正科技符号" panose="02000502000000000000" pitchFamily="2" charset="-122"/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6486" y="8230"/>
                <a:ext cx="85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latin typeface="方正科技符号" panose="02000502000000000000" pitchFamily="2" charset="-122"/>
                    <a:ea typeface="方正科技符号" panose="02000502000000000000" pitchFamily="2" charset="-122"/>
                    <a:sym typeface="等线" panose="02010600030101010101" pitchFamily="2" charset="-122"/>
                  </a:rPr>
                  <a:t>＝</a:t>
                </a:r>
                <a:endParaRPr lang="zh-CN" altLang="en-US" sz="2800"/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9413" y="8745"/>
              <a:ext cx="67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4</a:t>
              </a:r>
              <a:endPara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7806" y="8729"/>
              <a:ext cx="67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5</a:t>
              </a:r>
              <a:endPara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0947" y="8749"/>
              <a:ext cx="107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20</a:t>
              </a:r>
              <a:endPara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104" grpId="0"/>
      <p:bldP spid="104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650" y="731838"/>
            <a:ext cx="2738438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3" y="1412875"/>
            <a:ext cx="474662" cy="41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81075" y="1211655"/>
            <a:ext cx="191897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/>
              <a:t>看图列式。</a:t>
            </a:r>
            <a:endParaRPr lang="zh-CN" altLang="en-US" sz="2800"/>
          </a:p>
        </p:txBody>
      </p:sp>
      <p:pic>
        <p:nvPicPr>
          <p:cNvPr id="4" name="图片 3" descr="框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30" y="2198370"/>
            <a:ext cx="5249545" cy="2219325"/>
          </a:xfrm>
          <a:prstGeom prst="rect">
            <a:avLst/>
          </a:prstGeom>
        </p:spPr>
      </p:pic>
      <p:pic>
        <p:nvPicPr>
          <p:cNvPr id="7" name="图片 6" descr="蛋糕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665" y="2755265"/>
            <a:ext cx="1482090" cy="1105535"/>
          </a:xfrm>
          <a:prstGeom prst="rect">
            <a:avLst/>
          </a:prstGeom>
        </p:spPr>
      </p:pic>
      <p:pic>
        <p:nvPicPr>
          <p:cNvPr id="8" name="图片 7" descr="蛋糕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145" y="2755265"/>
            <a:ext cx="1482090" cy="1105535"/>
          </a:xfrm>
          <a:prstGeom prst="rect">
            <a:avLst/>
          </a:prstGeom>
        </p:spPr>
      </p:pic>
      <p:pic>
        <p:nvPicPr>
          <p:cNvPr id="9" name="图片 8" descr="蛋糕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625" y="2755265"/>
            <a:ext cx="1482090" cy="1105535"/>
          </a:xfrm>
          <a:prstGeom prst="rect">
            <a:avLst/>
          </a:prstGeom>
        </p:spPr>
      </p:pic>
      <p:grpSp>
        <p:nvGrpSpPr>
          <p:cNvPr id="86" name="组合 85"/>
          <p:cNvGrpSpPr/>
          <p:nvPr/>
        </p:nvGrpSpPr>
        <p:grpSpPr>
          <a:xfrm>
            <a:off x="1456055" y="4862830"/>
            <a:ext cx="4335145" cy="559435"/>
            <a:chOff x="5643" y="5523"/>
            <a:chExt cx="6827" cy="881"/>
          </a:xfrm>
        </p:grpSpPr>
        <p:sp>
          <p:nvSpPr>
            <p:cNvPr id="87" name="矩形: 圆角 2"/>
            <p:cNvSpPr/>
            <p:nvPr/>
          </p:nvSpPr>
          <p:spPr>
            <a:xfrm>
              <a:off x="5643" y="5525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: 圆角 2"/>
            <p:cNvSpPr/>
            <p:nvPr/>
          </p:nvSpPr>
          <p:spPr>
            <a:xfrm>
              <a:off x="7656" y="5525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: 圆角 2"/>
            <p:cNvSpPr/>
            <p:nvPr/>
          </p:nvSpPr>
          <p:spPr>
            <a:xfrm>
              <a:off x="9339" y="5525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8489" y="5564"/>
              <a:ext cx="8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latin typeface="方正科技符号" panose="02000502000000000000" pitchFamily="2" charset="-122"/>
                  <a:ea typeface="方正科技符号" panose="02000502000000000000" pitchFamily="2" charset="-122"/>
                  <a:sym typeface="等线" panose="02010600030101010101" pitchFamily="2" charset="-122"/>
                </a:rPr>
                <a:t>＝</a:t>
              </a:r>
              <a:endParaRPr lang="zh-CN" altLang="en-US" sz="2800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9717" y="5523"/>
              <a:ext cx="27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/>
                <a:t>（</a:t>
              </a:r>
              <a:r>
                <a:rPr lang="en-US" altLang="zh-CN" sz="2800"/>
                <a:t>     </a:t>
              </a:r>
              <a:r>
                <a:rPr lang="zh-CN" altLang="en-US" sz="2800"/>
                <a:t>）</a:t>
              </a:r>
              <a:endParaRPr lang="zh-CN" altLang="en-US" sz="2800"/>
            </a:p>
          </p:txBody>
        </p:sp>
        <p:sp>
          <p:nvSpPr>
            <p:cNvPr id="92" name="椭圆 91"/>
            <p:cNvSpPr/>
            <p:nvPr/>
          </p:nvSpPr>
          <p:spPr>
            <a:xfrm>
              <a:off x="6643" y="5525"/>
              <a:ext cx="881" cy="8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534160" y="4847590"/>
            <a:ext cx="3580130" cy="559435"/>
            <a:chOff x="2416" y="7634"/>
            <a:chExt cx="5638" cy="881"/>
          </a:xfrm>
        </p:grpSpPr>
        <p:sp>
          <p:nvSpPr>
            <p:cNvPr id="93" name="文本框 92"/>
            <p:cNvSpPr txBox="1"/>
            <p:nvPr>
              <p:custDataLst>
                <p:tags r:id="rId6"/>
              </p:custDataLst>
            </p:nvPr>
          </p:nvSpPr>
          <p:spPr>
            <a:xfrm>
              <a:off x="2416" y="7670"/>
              <a:ext cx="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4</a:t>
              </a:r>
              <a:endParaRPr lang="en-US" altLang="zh-CN" sz="2800" b="1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3314" y="7634"/>
              <a:ext cx="8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×</a:t>
              </a:r>
              <a:endParaRPr lang="zh-CN" altLang="en-US" sz="280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95" name="文本框 94"/>
            <p:cNvSpPr txBox="1"/>
            <p:nvPr>
              <p:custDataLst>
                <p:tags r:id="rId7"/>
              </p:custDataLst>
            </p:nvPr>
          </p:nvSpPr>
          <p:spPr>
            <a:xfrm>
              <a:off x="4426" y="7672"/>
              <a:ext cx="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3</a:t>
              </a:r>
              <a:endParaRPr lang="en-US" altLang="zh-CN" sz="2800" b="1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96" name="文本框 95"/>
            <p:cNvSpPr txBox="1"/>
            <p:nvPr>
              <p:custDataLst>
                <p:tags r:id="rId8"/>
              </p:custDataLst>
            </p:nvPr>
          </p:nvSpPr>
          <p:spPr>
            <a:xfrm>
              <a:off x="5890" y="7682"/>
              <a:ext cx="101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12</a:t>
              </a:r>
              <a:endParaRPr lang="en-US" altLang="zh-CN" sz="2800" b="1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97" name="文本框 96"/>
            <p:cNvSpPr txBox="1"/>
            <p:nvPr>
              <p:custDataLst>
                <p:tags r:id="rId9"/>
              </p:custDataLst>
            </p:nvPr>
          </p:nvSpPr>
          <p:spPr>
            <a:xfrm>
              <a:off x="7429" y="7693"/>
              <a:ext cx="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块</a:t>
              </a:r>
              <a:endParaRPr lang="zh-CN" altLang="en-US"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428990" y="1859915"/>
            <a:ext cx="2834640" cy="1788795"/>
            <a:chOff x="11721" y="5361"/>
            <a:chExt cx="4464" cy="2817"/>
          </a:xfrm>
        </p:grpSpPr>
        <p:grpSp>
          <p:nvGrpSpPr>
            <p:cNvPr id="20" name="组合 19"/>
            <p:cNvGrpSpPr/>
            <p:nvPr/>
          </p:nvGrpSpPr>
          <p:grpSpPr>
            <a:xfrm>
              <a:off x="11721" y="5361"/>
              <a:ext cx="3550" cy="1918"/>
              <a:chOff x="11572" y="4910"/>
              <a:chExt cx="3550" cy="1918"/>
            </a:xfrm>
          </p:grpSpPr>
          <p:sp>
            <p:nvSpPr>
              <p:cNvPr id="18" name="圆角矩形标注 17"/>
              <p:cNvSpPr/>
              <p:nvPr/>
            </p:nvSpPr>
            <p:spPr bwMode="auto">
              <a:xfrm>
                <a:off x="11572" y="4930"/>
                <a:ext cx="3550" cy="1898"/>
              </a:xfrm>
              <a:prstGeom prst="wedgeRoundRectCallout">
                <a:avLst>
                  <a:gd name="adj1" fmla="val -49077"/>
                  <a:gd name="adj2" fmla="val -7733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7C9F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文本框 26"/>
              <p:cNvSpPr txBox="1">
                <a:spLocks noChangeArrowheads="1"/>
              </p:cNvSpPr>
              <p:nvPr/>
            </p:nvSpPr>
            <p:spPr bwMode="auto">
              <a:xfrm>
                <a:off x="11737" y="4910"/>
                <a:ext cx="3186" cy="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sz="2400" dirty="0">
                    <a:latin typeface="Times New Roman" panose="02020603050405020304" pitchFamily="18" charset="0"/>
                  </a:rPr>
                  <a:t>我们的只数是你们</a:t>
                </a:r>
                <a:r>
                  <a:rPr lang="zh-CN" sz="2400" spc="500" dirty="0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</a:rPr>
                  <a:t>的</a:t>
                </a:r>
                <a:r>
                  <a:rPr lang="en-US" altLang="zh-CN" sz="2400" b="1" spc="500" dirty="0">
                    <a:solidFill>
                      <a:schemeClr val="tx1"/>
                    </a:solidFill>
                    <a:uFillTx/>
                    <a:latin typeface="方正科技符号" panose="02000502000000000000" pitchFamily="2" charset="-122"/>
                    <a:ea typeface="方正科技符号" panose="02000502000000000000" pitchFamily="2" charset="-122"/>
                  </a:rPr>
                  <a:t>5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倍。</a:t>
                </a:r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14" name="图片 13" descr="斑马_副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880" y="6475"/>
              <a:ext cx="1305" cy="1703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6224905" y="1598930"/>
            <a:ext cx="1913255" cy="1478915"/>
            <a:chOff x="10762" y="2058"/>
            <a:chExt cx="3013" cy="2329"/>
          </a:xfrm>
        </p:grpSpPr>
        <p:grpSp>
          <p:nvGrpSpPr>
            <p:cNvPr id="23" name="组合 22"/>
            <p:cNvGrpSpPr/>
            <p:nvPr/>
          </p:nvGrpSpPr>
          <p:grpSpPr>
            <a:xfrm>
              <a:off x="11451" y="2482"/>
              <a:ext cx="2324" cy="1905"/>
              <a:chOff x="11634" y="4923"/>
              <a:chExt cx="2324" cy="1905"/>
            </a:xfrm>
          </p:grpSpPr>
          <p:sp>
            <p:nvSpPr>
              <p:cNvPr id="26" name="圆角矩形标注 25"/>
              <p:cNvSpPr/>
              <p:nvPr/>
            </p:nvSpPr>
            <p:spPr bwMode="auto">
              <a:xfrm>
                <a:off x="11634" y="4930"/>
                <a:ext cx="2116" cy="1898"/>
              </a:xfrm>
              <a:prstGeom prst="wedgeRoundRectCallout">
                <a:avLst>
                  <a:gd name="adj1" fmla="val -49077"/>
                  <a:gd name="adj2" fmla="val -7733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7C9F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26"/>
              <p:cNvSpPr txBox="1">
                <a:spLocks noChangeArrowheads="1"/>
              </p:cNvSpPr>
              <p:nvPr/>
            </p:nvSpPr>
            <p:spPr bwMode="auto">
              <a:xfrm>
                <a:off x="11904" y="4923"/>
                <a:ext cx="2054" cy="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sz="2400" dirty="0">
                    <a:latin typeface="Times New Roman" panose="02020603050405020304" pitchFamily="18" charset="0"/>
                  </a:rPr>
                  <a:t>我们有</a:t>
                </a:r>
                <a:r>
                  <a:rPr lang="en-US" altLang="zh-CN" sz="2400" b="1" spc="500" dirty="0">
                    <a:solidFill>
                      <a:schemeClr val="tx1"/>
                    </a:solidFill>
                    <a:uFillTx/>
                    <a:latin typeface="方正科技符号" panose="02000502000000000000" pitchFamily="2" charset="-122"/>
                    <a:ea typeface="方正科技符号" panose="02000502000000000000" pitchFamily="2" charset="-122"/>
                  </a:rPr>
                  <a:t>4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只。</a:t>
                </a:r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16" name="图片 15" descr="鹿_副本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62" y="2058"/>
              <a:ext cx="1394" cy="1635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7014845" y="3780155"/>
            <a:ext cx="2312035" cy="744220"/>
            <a:chOff x="11940" y="5768"/>
            <a:chExt cx="3641" cy="1172"/>
          </a:xfrm>
        </p:grpSpPr>
        <p:sp>
          <p:nvSpPr>
            <p:cNvPr id="30" name="文本框 29"/>
            <p:cNvSpPr txBox="1"/>
            <p:nvPr>
              <p:custDataLst>
                <p:tags r:id="rId12"/>
              </p:custDataLst>
            </p:nvPr>
          </p:nvSpPr>
          <p:spPr>
            <a:xfrm>
              <a:off x="12816" y="5779"/>
              <a:ext cx="2765" cy="11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/>
                <a:t>有</a:t>
              </a:r>
              <a:r>
                <a:rPr lang="en-US" altLang="zh-CN" sz="2800"/>
                <a:t>      </a:t>
              </a:r>
              <a:r>
                <a:rPr lang="zh-CN" altLang="en-US" sz="2800"/>
                <a:t>只。</a:t>
              </a:r>
              <a:endParaRPr lang="zh-CN" altLang="en-US" sz="2800"/>
            </a:p>
          </p:txBody>
        </p:sp>
        <p:sp>
          <p:nvSpPr>
            <p:cNvPr id="31" name="矩形: 圆角 2"/>
            <p:cNvSpPr/>
            <p:nvPr/>
          </p:nvSpPr>
          <p:spPr>
            <a:xfrm>
              <a:off x="13654" y="5997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35" descr="斑马_副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940" y="5768"/>
              <a:ext cx="898" cy="1172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1465580" y="5586730"/>
            <a:ext cx="4335145" cy="574675"/>
            <a:chOff x="1857" y="6525"/>
            <a:chExt cx="6827" cy="905"/>
          </a:xfrm>
        </p:grpSpPr>
        <p:grpSp>
          <p:nvGrpSpPr>
            <p:cNvPr id="39" name="组合 38"/>
            <p:cNvGrpSpPr/>
            <p:nvPr/>
          </p:nvGrpSpPr>
          <p:grpSpPr>
            <a:xfrm>
              <a:off x="1857" y="6549"/>
              <a:ext cx="6827" cy="881"/>
              <a:chOff x="5643" y="5523"/>
              <a:chExt cx="6827" cy="881"/>
            </a:xfrm>
          </p:grpSpPr>
          <p:sp>
            <p:nvSpPr>
              <p:cNvPr id="40" name="矩形: 圆角 2"/>
              <p:cNvSpPr/>
              <p:nvPr/>
            </p:nvSpPr>
            <p:spPr>
              <a:xfrm>
                <a:off x="5643" y="5525"/>
                <a:ext cx="880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: 圆角 2"/>
              <p:cNvSpPr/>
              <p:nvPr/>
            </p:nvSpPr>
            <p:spPr>
              <a:xfrm>
                <a:off x="7656" y="5525"/>
                <a:ext cx="880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: 圆角 2"/>
              <p:cNvSpPr/>
              <p:nvPr/>
            </p:nvSpPr>
            <p:spPr>
              <a:xfrm>
                <a:off x="9339" y="5525"/>
                <a:ext cx="880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8489" y="5564"/>
                <a:ext cx="85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latin typeface="方正科技符号" panose="02000502000000000000" pitchFamily="2" charset="-122"/>
                    <a:ea typeface="方正科技符号" panose="02000502000000000000" pitchFamily="2" charset="-122"/>
                    <a:sym typeface="等线" panose="02010600030101010101" pitchFamily="2" charset="-122"/>
                  </a:rPr>
                  <a:t>＝</a:t>
                </a:r>
                <a:endParaRPr lang="zh-CN" altLang="en-US" sz="2800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9717" y="5523"/>
                <a:ext cx="2753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/>
                  <a:t>（</a:t>
                </a:r>
                <a:r>
                  <a:rPr lang="en-US" altLang="zh-CN" sz="2800"/>
                  <a:t>     </a:t>
                </a:r>
                <a:r>
                  <a:rPr lang="zh-CN" altLang="en-US" sz="2800"/>
                  <a:t>）</a:t>
                </a:r>
                <a:endParaRPr lang="zh-CN" altLang="en-US" sz="2800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6643" y="5525"/>
                <a:ext cx="881" cy="8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文本框 45"/>
            <p:cNvSpPr txBox="1"/>
            <p:nvPr>
              <p:custDataLst>
                <p:tags r:id="rId13"/>
              </p:custDataLst>
            </p:nvPr>
          </p:nvSpPr>
          <p:spPr>
            <a:xfrm>
              <a:off x="1980" y="6561"/>
              <a:ext cx="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3</a:t>
              </a:r>
              <a:endParaRPr lang="en-US" altLang="zh-CN" sz="2800" b="1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878" y="6525"/>
              <a:ext cx="8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×</a:t>
              </a:r>
              <a:endParaRPr lang="zh-CN" altLang="en-US" sz="280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48" name="文本框 47"/>
            <p:cNvSpPr txBox="1"/>
            <p:nvPr>
              <p:custDataLst>
                <p:tags r:id="rId14"/>
              </p:custDataLst>
            </p:nvPr>
          </p:nvSpPr>
          <p:spPr>
            <a:xfrm>
              <a:off x="3990" y="6563"/>
              <a:ext cx="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4</a:t>
              </a:r>
              <a:endParaRPr lang="en-US" altLang="zh-CN" sz="2800" b="1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15"/>
              </p:custDataLst>
            </p:nvPr>
          </p:nvSpPr>
          <p:spPr>
            <a:xfrm>
              <a:off x="5454" y="6573"/>
              <a:ext cx="101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12</a:t>
              </a:r>
              <a:endParaRPr lang="en-US" altLang="zh-CN" sz="2800" b="1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16"/>
              </p:custDataLst>
            </p:nvPr>
          </p:nvSpPr>
          <p:spPr>
            <a:xfrm>
              <a:off x="6993" y="6584"/>
              <a:ext cx="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块</a:t>
              </a:r>
              <a:endParaRPr lang="zh-CN" altLang="en-US"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183755" y="5586730"/>
            <a:ext cx="4335145" cy="574675"/>
            <a:chOff x="1857" y="6525"/>
            <a:chExt cx="6827" cy="905"/>
          </a:xfrm>
        </p:grpSpPr>
        <p:grpSp>
          <p:nvGrpSpPr>
            <p:cNvPr id="52" name="组合 51"/>
            <p:cNvGrpSpPr/>
            <p:nvPr/>
          </p:nvGrpSpPr>
          <p:grpSpPr>
            <a:xfrm>
              <a:off x="1857" y="6549"/>
              <a:ext cx="6827" cy="881"/>
              <a:chOff x="5643" y="5523"/>
              <a:chExt cx="6827" cy="881"/>
            </a:xfrm>
          </p:grpSpPr>
          <p:sp>
            <p:nvSpPr>
              <p:cNvPr id="53" name="矩形: 圆角 2"/>
              <p:cNvSpPr/>
              <p:nvPr/>
            </p:nvSpPr>
            <p:spPr>
              <a:xfrm>
                <a:off x="5643" y="5525"/>
                <a:ext cx="880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矩形: 圆角 2"/>
              <p:cNvSpPr/>
              <p:nvPr/>
            </p:nvSpPr>
            <p:spPr>
              <a:xfrm>
                <a:off x="7656" y="5525"/>
                <a:ext cx="880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矩形: 圆角 2"/>
              <p:cNvSpPr/>
              <p:nvPr/>
            </p:nvSpPr>
            <p:spPr>
              <a:xfrm>
                <a:off x="9339" y="5525"/>
                <a:ext cx="880" cy="879"/>
              </a:xfrm>
              <a:prstGeom prst="roundRect">
                <a:avLst>
                  <a:gd name="adj" fmla="val 21077"/>
                </a:avLst>
              </a:prstGeom>
              <a:solidFill>
                <a:schemeClr val="bg1"/>
              </a:solidFill>
              <a:ln w="19050">
                <a:solidFill>
                  <a:srgbClr val="709B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8489" y="5564"/>
                <a:ext cx="85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latin typeface="方正科技符号" panose="02000502000000000000" pitchFamily="2" charset="-122"/>
                    <a:ea typeface="方正科技符号" panose="02000502000000000000" pitchFamily="2" charset="-122"/>
                    <a:sym typeface="等线" panose="02010600030101010101" pitchFamily="2" charset="-122"/>
                  </a:rPr>
                  <a:t>＝</a:t>
                </a:r>
                <a:endParaRPr lang="zh-CN" altLang="en-US" sz="2800"/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9717" y="5523"/>
                <a:ext cx="2753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/>
                  <a:t>（</a:t>
                </a:r>
                <a:r>
                  <a:rPr lang="en-US" altLang="zh-CN" sz="2800"/>
                  <a:t>     </a:t>
                </a:r>
                <a:r>
                  <a:rPr lang="zh-CN" altLang="en-US" sz="2800"/>
                  <a:t>）</a:t>
                </a:r>
                <a:endParaRPr lang="zh-CN" altLang="en-US" sz="2800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6643" y="5525"/>
                <a:ext cx="881" cy="8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9" name="文本框 58"/>
            <p:cNvSpPr txBox="1"/>
            <p:nvPr>
              <p:custDataLst>
                <p:tags r:id="rId17"/>
              </p:custDataLst>
            </p:nvPr>
          </p:nvSpPr>
          <p:spPr>
            <a:xfrm>
              <a:off x="1980" y="6561"/>
              <a:ext cx="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5</a:t>
              </a:r>
              <a:endParaRPr lang="en-US" altLang="zh-CN" sz="2800" b="1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878" y="6525"/>
              <a:ext cx="8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×</a:t>
              </a:r>
              <a:endParaRPr lang="zh-CN" altLang="en-US" sz="280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61" name="文本框 60"/>
            <p:cNvSpPr txBox="1"/>
            <p:nvPr>
              <p:custDataLst>
                <p:tags r:id="rId18"/>
              </p:custDataLst>
            </p:nvPr>
          </p:nvSpPr>
          <p:spPr>
            <a:xfrm>
              <a:off x="3990" y="6563"/>
              <a:ext cx="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4</a:t>
              </a:r>
              <a:endParaRPr lang="en-US" altLang="zh-CN" sz="2800" b="1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62" name="文本框 61"/>
            <p:cNvSpPr txBox="1"/>
            <p:nvPr>
              <p:custDataLst>
                <p:tags r:id="rId19"/>
              </p:custDataLst>
            </p:nvPr>
          </p:nvSpPr>
          <p:spPr>
            <a:xfrm>
              <a:off x="5488" y="6573"/>
              <a:ext cx="101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20</a:t>
              </a:r>
              <a:endParaRPr lang="en-US" altLang="zh-CN" sz="2800" b="1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63" name="文本框 62"/>
            <p:cNvSpPr txBox="1"/>
            <p:nvPr>
              <p:custDataLst>
                <p:tags r:id="rId20"/>
              </p:custDataLst>
            </p:nvPr>
          </p:nvSpPr>
          <p:spPr>
            <a:xfrm>
              <a:off x="7010" y="6584"/>
              <a:ext cx="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只</a:t>
              </a:r>
              <a:endParaRPr lang="zh-CN" altLang="en-US"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180580" y="4862830"/>
            <a:ext cx="4335145" cy="559435"/>
            <a:chOff x="5643" y="5523"/>
            <a:chExt cx="6827" cy="881"/>
          </a:xfrm>
        </p:grpSpPr>
        <p:sp>
          <p:nvSpPr>
            <p:cNvPr id="66" name="矩形: 圆角 2"/>
            <p:cNvSpPr/>
            <p:nvPr/>
          </p:nvSpPr>
          <p:spPr>
            <a:xfrm>
              <a:off x="5643" y="5525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: 圆角 2"/>
            <p:cNvSpPr/>
            <p:nvPr/>
          </p:nvSpPr>
          <p:spPr>
            <a:xfrm>
              <a:off x="7656" y="5525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: 圆角 2"/>
            <p:cNvSpPr/>
            <p:nvPr/>
          </p:nvSpPr>
          <p:spPr>
            <a:xfrm>
              <a:off x="9339" y="5525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489" y="5564"/>
              <a:ext cx="8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latin typeface="方正科技符号" panose="02000502000000000000" pitchFamily="2" charset="-122"/>
                  <a:ea typeface="方正科技符号" panose="02000502000000000000" pitchFamily="2" charset="-122"/>
                  <a:sym typeface="等线" panose="02010600030101010101" pitchFamily="2" charset="-122"/>
                </a:rPr>
                <a:t>＝</a:t>
              </a:r>
              <a:endParaRPr lang="zh-CN" altLang="en-US" sz="280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9717" y="5523"/>
              <a:ext cx="27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/>
                <a:t>（</a:t>
              </a:r>
              <a:r>
                <a:rPr lang="en-US" altLang="zh-CN" sz="2800"/>
                <a:t>     </a:t>
              </a:r>
              <a:r>
                <a:rPr lang="zh-CN" altLang="en-US" sz="2800"/>
                <a:t>）</a:t>
              </a:r>
              <a:endParaRPr lang="zh-CN" altLang="en-US" sz="2800"/>
            </a:p>
          </p:txBody>
        </p:sp>
        <p:sp>
          <p:nvSpPr>
            <p:cNvPr id="71" name="椭圆 70"/>
            <p:cNvSpPr/>
            <p:nvPr/>
          </p:nvSpPr>
          <p:spPr>
            <a:xfrm>
              <a:off x="6643" y="5525"/>
              <a:ext cx="881" cy="8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258685" y="4847590"/>
            <a:ext cx="3590925" cy="570865"/>
            <a:chOff x="11431" y="7634"/>
            <a:chExt cx="5655" cy="899"/>
          </a:xfrm>
        </p:grpSpPr>
        <p:sp>
          <p:nvSpPr>
            <p:cNvPr id="72" name="文本框 71"/>
            <p:cNvSpPr txBox="1"/>
            <p:nvPr>
              <p:custDataLst>
                <p:tags r:id="rId21"/>
              </p:custDataLst>
            </p:nvPr>
          </p:nvSpPr>
          <p:spPr>
            <a:xfrm>
              <a:off x="11431" y="7709"/>
              <a:ext cx="64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4</a:t>
              </a:r>
              <a:endPara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2329" y="7634"/>
              <a:ext cx="8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×</a:t>
              </a:r>
              <a:endParaRPr lang="zh-CN" altLang="en-US" sz="280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74" name="文本框 73"/>
            <p:cNvSpPr txBox="1"/>
            <p:nvPr>
              <p:custDataLst>
                <p:tags r:id="rId22"/>
              </p:custDataLst>
            </p:nvPr>
          </p:nvSpPr>
          <p:spPr>
            <a:xfrm>
              <a:off x="13441" y="7672"/>
              <a:ext cx="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5</a:t>
              </a:r>
              <a:endParaRPr lang="en-US" altLang="zh-CN" sz="2800" b="1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75" name="文本框 74"/>
            <p:cNvSpPr txBox="1"/>
            <p:nvPr>
              <p:custDataLst>
                <p:tags r:id="rId23"/>
              </p:custDataLst>
            </p:nvPr>
          </p:nvSpPr>
          <p:spPr>
            <a:xfrm>
              <a:off x="14939" y="7682"/>
              <a:ext cx="101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7030A0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20</a:t>
              </a:r>
              <a:endPara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endParaRPr>
            </a:p>
          </p:txBody>
        </p:sp>
        <p:sp>
          <p:nvSpPr>
            <p:cNvPr id="76" name="文本框 75"/>
            <p:cNvSpPr txBox="1"/>
            <p:nvPr>
              <p:custDataLst>
                <p:tags r:id="rId24"/>
              </p:custDataLst>
            </p:nvPr>
          </p:nvSpPr>
          <p:spPr>
            <a:xfrm>
              <a:off x="16461" y="7693"/>
              <a:ext cx="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只</a:t>
              </a:r>
              <a:endParaRPr lang="zh-CN" altLang="en-US"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6100445" y="1541145"/>
            <a:ext cx="0" cy="46659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>
            <p:custDataLst>
              <p:tags r:id="rId25"/>
            </p:custDataLst>
          </p:nvPr>
        </p:nvSpPr>
        <p:spPr>
          <a:xfrm>
            <a:off x="8050009" y="3940579"/>
            <a:ext cx="641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20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650" y="731838"/>
            <a:ext cx="2738438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3" y="1417638"/>
            <a:ext cx="481012" cy="38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81075" y="1202877"/>
            <a:ext cx="3004185" cy="699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sz="2800"/>
              <a:t>想一想，连一连。</a:t>
            </a:r>
            <a:endParaRPr lang="zh-CN" sz="2800"/>
          </a:p>
        </p:txBody>
      </p:sp>
      <p:grpSp>
        <p:nvGrpSpPr>
          <p:cNvPr id="8" name="组合 7"/>
          <p:cNvGrpSpPr/>
          <p:nvPr/>
        </p:nvGrpSpPr>
        <p:grpSpPr>
          <a:xfrm>
            <a:off x="8185785" y="1851025"/>
            <a:ext cx="3534410" cy="3191510"/>
            <a:chOff x="9724" y="1359"/>
            <a:chExt cx="5566" cy="5026"/>
          </a:xfrm>
        </p:grpSpPr>
        <p:sp>
          <p:nvSpPr>
            <p:cNvPr id="7" name="圆角矩形 6"/>
            <p:cNvSpPr/>
            <p:nvPr/>
          </p:nvSpPr>
          <p:spPr>
            <a:xfrm>
              <a:off x="9724" y="1359"/>
              <a:ext cx="5566" cy="5026"/>
            </a:xfrm>
            <a:prstGeom prst="roundRect">
              <a:avLst>
                <a:gd name="adj" fmla="val 9860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p42-1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10" y="1620"/>
              <a:ext cx="5235" cy="4418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501650" y="2416175"/>
            <a:ext cx="3458210" cy="2100580"/>
            <a:chOff x="790" y="3845"/>
            <a:chExt cx="5446" cy="3308"/>
          </a:xfrm>
        </p:grpSpPr>
        <p:pic>
          <p:nvPicPr>
            <p:cNvPr id="33" name="图片 32" descr="p42-3_副本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" y="3845"/>
              <a:ext cx="5446" cy="3308"/>
            </a:xfrm>
            <a:prstGeom prst="rect">
              <a:avLst/>
            </a:prstGeom>
          </p:spPr>
        </p:pic>
        <p:pic>
          <p:nvPicPr>
            <p:cNvPr id="21" name="图片 20" descr="p42-2_副本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08" y="4376"/>
              <a:ext cx="4513" cy="2525"/>
            </a:xfrm>
            <a:prstGeom prst="rect">
              <a:avLst/>
            </a:prstGeom>
          </p:spPr>
        </p:pic>
      </p:grpSp>
      <p:sp>
        <p:nvSpPr>
          <p:cNvPr id="44" name="文本框 43"/>
          <p:cNvSpPr txBox="1"/>
          <p:nvPr/>
        </p:nvSpPr>
        <p:spPr>
          <a:xfrm rot="780000">
            <a:off x="4887595" y="2366645"/>
            <a:ext cx="948690" cy="521970"/>
          </a:xfrm>
          <a:prstGeom prst="rect">
            <a:avLst/>
          </a:prstGeom>
          <a:solidFill>
            <a:srgbClr val="E0D7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r>
              <a:rPr lang="zh-CN" altLang="en-US" sz="2800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×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4</a:t>
            </a:r>
            <a:endParaRPr lang="en-US" altLang="zh-CN" sz="2800" b="1" spc="500">
              <a:solidFill>
                <a:schemeClr val="tx1"/>
              </a:solidFill>
              <a:uFillTx/>
              <a:latin typeface="方正科技符号" panose="02000502000000000000" pitchFamily="2" charset="-122"/>
              <a:ea typeface="方正科技符号" panose="02000502000000000000" pitchFamily="2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 rot="20580000">
            <a:off x="6858000" y="4068445"/>
            <a:ext cx="1059815" cy="521970"/>
          </a:xfrm>
          <a:prstGeom prst="rect">
            <a:avLst/>
          </a:prstGeom>
          <a:solidFill>
            <a:srgbClr val="FAEE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r>
              <a:rPr lang="zh-CN" altLang="en-US" sz="28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＋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4</a:t>
            </a:r>
            <a:endParaRPr lang="en-US" altLang="zh-CN" sz="2800" b="1" spc="500">
              <a:solidFill>
                <a:schemeClr val="tx1"/>
              </a:solidFill>
              <a:uFillTx/>
              <a:latin typeface="方正科技符号" panose="02000502000000000000" pitchFamily="2" charset="-122"/>
              <a:ea typeface="方正科技符号" panose="02000502000000000000" pitchFamily="2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 rot="720000">
            <a:off x="5885815" y="4536440"/>
            <a:ext cx="959485" cy="521970"/>
          </a:xfrm>
          <a:prstGeom prst="rect">
            <a:avLst/>
          </a:prstGeom>
          <a:solidFill>
            <a:srgbClr val="E0D7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r>
              <a:rPr lang="zh-CN" altLang="en-US" sz="2800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×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5</a:t>
            </a:r>
            <a:endParaRPr lang="en-US" altLang="zh-CN" sz="2800" b="1" spc="500">
              <a:solidFill>
                <a:schemeClr val="tx1"/>
              </a:solidFill>
              <a:uFillTx/>
              <a:latin typeface="方正科技符号" panose="02000502000000000000" pitchFamily="2" charset="-122"/>
              <a:ea typeface="方正科技符号" panose="02000502000000000000" pitchFamily="2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 rot="20640000">
            <a:off x="4685030" y="3258820"/>
            <a:ext cx="1116965" cy="521970"/>
          </a:xfrm>
          <a:prstGeom prst="rect">
            <a:avLst/>
          </a:prstGeom>
          <a:solidFill>
            <a:srgbClr val="FAEE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r>
              <a:rPr lang="zh-CN" altLang="en-US"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sym typeface="+mn-ea"/>
              </a:rPr>
              <a:t>个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5</a:t>
            </a:r>
            <a:endParaRPr lang="en-US" altLang="zh-CN" sz="2800" b="1" spc="500">
              <a:solidFill>
                <a:schemeClr val="tx1"/>
              </a:solidFill>
              <a:uFillTx/>
              <a:latin typeface="方正科技符号" panose="02000502000000000000" pitchFamily="2" charset="-122"/>
              <a:ea typeface="方正科技符号" panose="02000502000000000000" pitchFamily="2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 rot="20940000">
            <a:off x="6598920" y="2429510"/>
            <a:ext cx="1087755" cy="521970"/>
          </a:xfrm>
          <a:prstGeom prst="rect">
            <a:avLst/>
          </a:prstGeom>
          <a:solidFill>
            <a:srgbClr val="B9E5F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r>
              <a:rPr lang="zh-CN" altLang="en-US" sz="2800" spc="500">
                <a:solidFill>
                  <a:schemeClr val="tx1"/>
                </a:solidFill>
                <a:uFillTx/>
                <a:latin typeface="微软雅黑" panose="020B0503020204020204" pitchFamily="34" charset="-122"/>
              </a:rPr>
              <a:t>个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4</a:t>
            </a:r>
            <a:endParaRPr lang="en-US" altLang="zh-CN" sz="2800" b="1" spc="500">
              <a:solidFill>
                <a:schemeClr val="tx1"/>
              </a:solidFill>
              <a:uFillTx/>
              <a:latin typeface="方正科技符号" panose="02000502000000000000" pitchFamily="2" charset="-122"/>
              <a:ea typeface="方正科技符号" panose="02000502000000000000" pitchFamily="2" charset="-122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 rot="600000">
            <a:off x="5596267" y="3158338"/>
            <a:ext cx="2527341" cy="523220"/>
          </a:xfrm>
          <a:prstGeom prst="rect">
            <a:avLst/>
          </a:prstGeom>
          <a:solidFill>
            <a:srgbClr val="E0D7E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spc="500" dirty="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r>
              <a:rPr lang="zh-CN" altLang="en-US" sz="2800" spc="5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＋</a:t>
            </a:r>
            <a:r>
              <a:rPr lang="en-US" altLang="zh-CN" sz="2800" b="1" spc="500" dirty="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5</a:t>
            </a:r>
            <a:r>
              <a:rPr lang="zh-CN" altLang="en-US" sz="2800" spc="5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＋</a:t>
            </a:r>
            <a:r>
              <a:rPr lang="en-US" altLang="zh-CN" sz="2800" b="1" spc="500" dirty="0"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5</a:t>
            </a:r>
            <a:r>
              <a:rPr lang="zh-CN" altLang="en-US" sz="2800" spc="5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＋</a:t>
            </a:r>
            <a:r>
              <a:rPr lang="en-US" altLang="zh-CN" sz="2800" b="1" spc="500" dirty="0"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5</a:t>
            </a:r>
            <a:endParaRPr lang="en-US" altLang="zh-CN" sz="2800" b="1" spc="500" dirty="0">
              <a:solidFill>
                <a:schemeClr val="tx1"/>
              </a:solidFill>
              <a:uFillTx/>
              <a:latin typeface="方正科技符号" panose="02000502000000000000" pitchFamily="2" charset="-122"/>
              <a:ea typeface="方正科技符号" panose="02000502000000000000" pitchFamily="2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890635" y="5779135"/>
            <a:ext cx="2447926" cy="523220"/>
          </a:xfrm>
          <a:prstGeom prst="rect">
            <a:avLst/>
          </a:prstGeom>
          <a:solidFill>
            <a:srgbClr val="E0D7E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500" dirty="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r>
              <a:rPr lang="zh-CN" altLang="en-US" sz="2800" spc="5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＋</a:t>
            </a:r>
            <a:r>
              <a:rPr lang="en-US" altLang="zh-CN" sz="2800" b="1" spc="500" dirty="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5</a:t>
            </a:r>
            <a:r>
              <a:rPr lang="zh-CN" altLang="en-US" sz="2800" spc="5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＋</a:t>
            </a:r>
            <a:r>
              <a:rPr lang="en-US" altLang="zh-CN" sz="2800" b="1" spc="500" dirty="0"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5</a:t>
            </a:r>
            <a:r>
              <a:rPr lang="zh-CN" altLang="en-US" sz="2800" spc="5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＋</a:t>
            </a:r>
            <a:r>
              <a:rPr lang="en-US" altLang="zh-CN" sz="2800" b="1" spc="500" dirty="0"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5</a:t>
            </a:r>
            <a:endParaRPr lang="en-US" altLang="zh-CN" sz="2800" b="1" spc="500" dirty="0">
              <a:solidFill>
                <a:schemeClr val="tx1"/>
              </a:solidFill>
              <a:uFillTx/>
              <a:latin typeface="方正科技符号" panose="02000502000000000000" pitchFamily="2" charset="-122"/>
              <a:ea typeface="方正科技符号" panose="02000502000000000000" pitchFamily="2" charset="-122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31520" y="5781040"/>
            <a:ext cx="3119120" cy="523220"/>
          </a:xfrm>
          <a:prstGeom prst="rect">
            <a:avLst/>
          </a:prstGeom>
          <a:solidFill>
            <a:srgbClr val="B9E5F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500" dirty="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r>
              <a:rPr lang="zh-CN" altLang="en-US" sz="2800" spc="5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＋</a:t>
            </a:r>
            <a:r>
              <a:rPr lang="en-US" altLang="zh-CN" sz="2800" b="1" spc="500" dirty="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4</a:t>
            </a:r>
            <a:r>
              <a:rPr lang="zh-CN" altLang="en-US" sz="2800" spc="5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＋</a:t>
            </a:r>
            <a:r>
              <a:rPr lang="en-US" altLang="zh-CN" sz="2800" b="1" spc="500" dirty="0"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4</a:t>
            </a:r>
            <a:r>
              <a:rPr lang="zh-CN" altLang="en-US" sz="2800" spc="5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＋</a:t>
            </a:r>
            <a:r>
              <a:rPr lang="en-US" altLang="zh-CN" sz="2800" b="1" spc="500" dirty="0"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4</a:t>
            </a:r>
            <a:r>
              <a:rPr lang="zh-CN" altLang="en-US" sz="2800" spc="5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＋</a:t>
            </a:r>
            <a:r>
              <a:rPr lang="en-US" altLang="zh-CN" sz="2800" b="1" spc="500" dirty="0"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4</a:t>
            </a:r>
            <a:endParaRPr lang="en-US" altLang="zh-CN" sz="2800" b="1" spc="500" dirty="0">
              <a:solidFill>
                <a:schemeClr val="tx1"/>
              </a:solidFill>
              <a:uFillTx/>
              <a:latin typeface="方正科技符号" panose="02000502000000000000" pitchFamily="2" charset="-122"/>
              <a:ea typeface="方正科技符号" panose="02000502000000000000" pitchFamily="2" charset="-122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 rot="21360000">
            <a:off x="3910549" y="3937185"/>
            <a:ext cx="3173679" cy="523220"/>
          </a:xfrm>
          <a:prstGeom prst="rect">
            <a:avLst/>
          </a:prstGeom>
          <a:solidFill>
            <a:srgbClr val="B9E5F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500" dirty="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r>
              <a:rPr lang="zh-CN" altLang="en-US" sz="2800" spc="5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＋</a:t>
            </a:r>
            <a:r>
              <a:rPr lang="en-US" altLang="zh-CN" sz="2800" b="1" spc="500" dirty="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4</a:t>
            </a:r>
            <a:r>
              <a:rPr lang="zh-CN" altLang="en-US" sz="2800" spc="5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＋</a:t>
            </a:r>
            <a:r>
              <a:rPr lang="en-US" altLang="zh-CN" sz="2800" b="1" spc="500" dirty="0"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4</a:t>
            </a:r>
            <a:r>
              <a:rPr lang="zh-CN" altLang="en-US" sz="2800" spc="5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＋</a:t>
            </a:r>
            <a:r>
              <a:rPr lang="en-US" altLang="zh-CN" sz="2800" b="1" spc="500" dirty="0"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4</a:t>
            </a:r>
            <a:r>
              <a:rPr lang="zh-CN" altLang="en-US" sz="2800" spc="500" dirty="0"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＋</a:t>
            </a:r>
            <a:r>
              <a:rPr lang="en-US" altLang="zh-CN" sz="2800" b="1" spc="500" dirty="0"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4</a:t>
            </a:r>
            <a:endParaRPr lang="en-US" altLang="zh-CN" sz="2800" b="1" spc="500" dirty="0">
              <a:solidFill>
                <a:schemeClr val="tx1"/>
              </a:solidFill>
              <a:uFillTx/>
              <a:latin typeface="方正科技符号" panose="02000502000000000000" pitchFamily="2" charset="-122"/>
              <a:ea typeface="方正科技符号" panose="02000502000000000000" pitchFamily="2" charset="-122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394190" y="5149850"/>
            <a:ext cx="1116965" cy="521970"/>
          </a:xfrm>
          <a:prstGeom prst="rect">
            <a:avLst/>
          </a:prstGeom>
          <a:solidFill>
            <a:srgbClr val="FAEE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r>
              <a:rPr lang="zh-CN" altLang="en-US"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sym typeface="+mn-ea"/>
              </a:rPr>
              <a:t>个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5</a:t>
            </a:r>
            <a:endParaRPr lang="en-US" altLang="zh-CN" sz="2800" b="1" spc="500">
              <a:solidFill>
                <a:schemeClr val="tx1"/>
              </a:solidFill>
              <a:uFillTx/>
              <a:latin typeface="方正科技符号" panose="02000502000000000000" pitchFamily="2" charset="-122"/>
              <a:ea typeface="方正科技符号" panose="02000502000000000000" pitchFamily="2" charset="-122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529715" y="5149850"/>
            <a:ext cx="1087755" cy="521970"/>
          </a:xfrm>
          <a:prstGeom prst="rect">
            <a:avLst/>
          </a:prstGeom>
          <a:solidFill>
            <a:srgbClr val="B9E5F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r>
              <a:rPr lang="zh-CN" altLang="en-US" sz="2800" spc="500">
                <a:solidFill>
                  <a:schemeClr val="tx1"/>
                </a:solidFill>
                <a:uFillTx/>
                <a:latin typeface="微软雅黑" panose="020B0503020204020204" pitchFamily="34" charset="-122"/>
              </a:rPr>
              <a:t>个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4</a:t>
            </a:r>
            <a:endParaRPr lang="en-US" altLang="zh-CN" sz="2800" b="1" spc="500">
              <a:solidFill>
                <a:schemeClr val="tx1"/>
              </a:solidFill>
              <a:uFillTx/>
              <a:latin typeface="方正科技符号" panose="02000502000000000000" pitchFamily="2" charset="-122"/>
              <a:ea typeface="方正科技符号" panose="02000502000000000000" pitchFamily="2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534660" y="2888615"/>
            <a:ext cx="948690" cy="521970"/>
          </a:xfrm>
          <a:prstGeom prst="rect">
            <a:avLst/>
          </a:prstGeom>
          <a:solidFill>
            <a:srgbClr val="E0D7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500" dirty="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r>
              <a:rPr lang="zh-CN" altLang="en-US" sz="2800" spc="500" dirty="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×</a:t>
            </a:r>
            <a:r>
              <a:rPr lang="en-US" altLang="zh-CN" sz="2800" b="1" spc="500" dirty="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4</a:t>
            </a:r>
            <a:endParaRPr lang="en-US" altLang="zh-CN" sz="2800" b="1" spc="500" dirty="0">
              <a:solidFill>
                <a:schemeClr val="tx1"/>
              </a:solidFill>
              <a:uFillTx/>
              <a:latin typeface="方正科技符号" panose="02000502000000000000" pitchFamily="2" charset="-122"/>
              <a:ea typeface="方正科技符号" panose="02000502000000000000" pitchFamily="2" charset="-122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536565" y="3706495"/>
            <a:ext cx="959485" cy="521970"/>
          </a:xfrm>
          <a:prstGeom prst="rect">
            <a:avLst/>
          </a:prstGeom>
          <a:solidFill>
            <a:srgbClr val="E0D7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r>
              <a:rPr lang="zh-CN" altLang="en-US" sz="2800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×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5</a:t>
            </a:r>
            <a:endParaRPr lang="en-US" altLang="zh-CN" sz="2800" b="1" spc="500">
              <a:solidFill>
                <a:schemeClr val="tx1"/>
              </a:solidFill>
              <a:uFillTx/>
              <a:latin typeface="方正科技符号" panose="02000502000000000000" pitchFamily="2" charset="-122"/>
              <a:ea typeface="方正科技符号" panose="02000502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7917 0.38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85677 0.269352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0156 0.278981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18333 0.399907 " pathEditMode="relative" rAng="0" ptsTypes="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91667 0.0835185 " pathEditMode="relative" rAng="0" ptsTypes="">
                                      <p:cBhvr>
                                        <p:cTn id="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22917 -0.12 " pathEditMode="relative" rAng="0" ptsTypes="">
                                      <p:cBhvr>
                                        <p:cTn id="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6" grpId="0" bldLvl="0" animBg="1"/>
      <p:bldP spid="46" grpId="1" bldLvl="0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bldLvl="0" animBg="1"/>
      <p:bldP spid="52" grpId="0" bldLvl="0" animBg="1"/>
      <p:bldP spid="53" grpId="0" animBg="1"/>
      <p:bldP spid="53" grpId="1" animBg="1"/>
      <p:bldP spid="54" grpId="0" animBg="1"/>
      <p:bldP spid="55" grpId="0" animBg="1"/>
      <p:bldP spid="56" grpId="0" bldLvl="0" animBg="1"/>
      <p:bldP spid="5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矩形 95"/>
          <p:cNvSpPr/>
          <p:nvPr/>
        </p:nvSpPr>
        <p:spPr>
          <a:xfrm>
            <a:off x="3546000" y="4833620"/>
            <a:ext cx="1287145" cy="42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8808720" y="3983355"/>
            <a:ext cx="859790" cy="4375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8808720" y="4419473"/>
            <a:ext cx="859790" cy="42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8808720" y="4849114"/>
            <a:ext cx="859790" cy="42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8808720" y="5275961"/>
            <a:ext cx="859790" cy="42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8808720" y="3562985"/>
            <a:ext cx="859790" cy="4203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6386400" y="3978910"/>
            <a:ext cx="2152800" cy="42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6386400" y="3543300"/>
            <a:ext cx="2152800" cy="43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3546000" y="4405630"/>
            <a:ext cx="1287145" cy="42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3546000" y="3977640"/>
            <a:ext cx="1287145" cy="42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3546000" y="3543300"/>
            <a:ext cx="1287145" cy="42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1126800" y="4397375"/>
            <a:ext cx="1719580" cy="42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1126800" y="3964940"/>
            <a:ext cx="1718945" cy="42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1126800" y="3536315"/>
            <a:ext cx="1722120" cy="42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529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650" y="731838"/>
            <a:ext cx="2738438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8" name="图片 5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113" y="1385888"/>
            <a:ext cx="573087" cy="471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28700" y="1201495"/>
            <a:ext cx="6280150" cy="738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sz="2800"/>
              <a:t>用两种方法在方格中涂一涂，数一数。</a:t>
            </a:r>
            <a:endParaRPr sz="2800"/>
          </a:p>
        </p:txBody>
      </p: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2715895" y="2469515"/>
            <a:ext cx="1812925" cy="557530"/>
            <a:chOff x="4550" y="3889"/>
            <a:chExt cx="2855" cy="878"/>
          </a:xfrm>
        </p:grpSpPr>
        <p:sp>
          <p:nvSpPr>
            <p:cNvPr id="46" name="文本框 45"/>
            <p:cNvSpPr txBox="1"/>
            <p:nvPr>
              <p:custDataLst>
                <p:tags r:id="rId5"/>
              </p:custDataLst>
            </p:nvPr>
          </p:nvSpPr>
          <p:spPr>
            <a:xfrm>
              <a:off x="4550" y="3889"/>
              <a:ext cx="2855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0D7E9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50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4</a:t>
              </a:r>
              <a:r>
                <a:rPr lang="zh-CN" altLang="en-US" sz="2800" spc="50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rPr>
                <a:t>×</a:t>
              </a:r>
              <a:r>
                <a:rPr lang="en-US" altLang="zh-CN" sz="2800" b="1" spc="50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rPr>
                <a:t>3</a:t>
              </a:r>
              <a:r>
                <a:rPr lang="zh-CN" altLang="en-US" sz="2800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rPr>
                <a:t>＝</a:t>
              </a:r>
              <a:endParaRPr lang="zh-CN" altLang="en-US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endParaRPr>
            </a:p>
          </p:txBody>
        </p:sp>
        <p:sp>
          <p:nvSpPr>
            <p:cNvPr id="4" name="矩形: 圆角 2"/>
            <p:cNvSpPr/>
            <p:nvPr>
              <p:custDataLst>
                <p:tags r:id="rId6"/>
              </p:custDataLst>
            </p:nvPr>
          </p:nvSpPr>
          <p:spPr>
            <a:xfrm>
              <a:off x="6525" y="3889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7830185" y="2470150"/>
            <a:ext cx="1812925" cy="558165"/>
            <a:chOff x="4550" y="3889"/>
            <a:chExt cx="2855" cy="879"/>
          </a:xfrm>
        </p:grpSpPr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4550" y="3889"/>
              <a:ext cx="2855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0D7E9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50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</a:rPr>
                <a:t>5</a:t>
              </a:r>
              <a:r>
                <a:rPr lang="zh-CN" altLang="en-US" sz="2800" spc="50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rPr>
                <a:t>×</a:t>
              </a:r>
              <a:r>
                <a:rPr lang="en-US" altLang="zh-CN" sz="2800" b="1" spc="50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rPr>
                <a:t>2</a:t>
              </a:r>
              <a:r>
                <a:rPr lang="zh-CN" altLang="en-US" sz="2800">
                  <a:solidFill>
                    <a:schemeClr val="tx1"/>
                  </a:solidFill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rPr>
                <a:t>＝</a:t>
              </a:r>
              <a:endParaRPr lang="zh-CN" altLang="en-US" sz="2800" b="1" spc="500">
                <a:solidFill>
                  <a:schemeClr val="tx1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endParaRPr>
            </a:p>
          </p:txBody>
        </p:sp>
        <p:sp>
          <p:nvSpPr>
            <p:cNvPr id="10" name="矩形: 圆角 2"/>
            <p:cNvSpPr/>
            <p:nvPr>
              <p:custDataLst>
                <p:tags r:id="rId9"/>
              </p:custDataLst>
            </p:nvPr>
          </p:nvSpPr>
          <p:spPr>
            <a:xfrm>
              <a:off x="6525" y="3889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117600" y="3519805"/>
            <a:ext cx="2165985" cy="2160270"/>
            <a:chOff x="2011" y="5543"/>
            <a:chExt cx="3411" cy="340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2020" y="5556"/>
              <a:ext cx="3402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2011" y="5543"/>
              <a:ext cx="7" cy="340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019" y="8936"/>
              <a:ext cx="3402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2020" y="6234"/>
              <a:ext cx="3402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2020" y="6912"/>
              <a:ext cx="3402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020" y="7590"/>
              <a:ext cx="3402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020" y="8268"/>
              <a:ext cx="3402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flipV="1">
              <a:off x="2693" y="5543"/>
              <a:ext cx="7" cy="340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 flipV="1">
              <a:off x="3375" y="5543"/>
              <a:ext cx="7" cy="340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 flipV="1">
              <a:off x="4057" y="5543"/>
              <a:ext cx="7" cy="340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4739" y="5543"/>
              <a:ext cx="7" cy="340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3282950" y="3519805"/>
            <a:ext cx="2423160" cy="2168525"/>
            <a:chOff x="5421" y="5543"/>
            <a:chExt cx="3816" cy="3415"/>
          </a:xfrm>
        </p:grpSpPr>
        <p:cxnSp>
          <p:nvCxnSpPr>
            <p:cNvPr id="12" name="直接连接符 11"/>
            <p:cNvCxnSpPr/>
            <p:nvPr/>
          </p:nvCxnSpPr>
          <p:spPr>
            <a:xfrm flipH="1" flipV="1">
              <a:off x="5421" y="5543"/>
              <a:ext cx="7" cy="340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10"/>
              </p:custDataLst>
            </p:nvPr>
          </p:nvCxnSpPr>
          <p:spPr>
            <a:xfrm>
              <a:off x="5830" y="5569"/>
              <a:ext cx="3402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 flipV="1">
              <a:off x="9231" y="5556"/>
              <a:ext cx="7" cy="340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5821" y="5556"/>
              <a:ext cx="7" cy="340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5829" y="8949"/>
              <a:ext cx="3402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>
              <p:custDataLst>
                <p:tags r:id="rId11"/>
              </p:custDataLst>
            </p:nvPr>
          </p:nvCxnSpPr>
          <p:spPr>
            <a:xfrm>
              <a:off x="5830" y="6247"/>
              <a:ext cx="3402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830" y="6925"/>
              <a:ext cx="3402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830" y="7603"/>
              <a:ext cx="3402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5830" y="8281"/>
              <a:ext cx="3402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flipV="1">
              <a:off x="6503" y="5556"/>
              <a:ext cx="7" cy="340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 flipV="1">
              <a:off x="7185" y="5556"/>
              <a:ext cx="7" cy="340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 flipV="1">
              <a:off x="7867" y="5556"/>
              <a:ext cx="7" cy="340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 flipV="1">
              <a:off x="8549" y="5556"/>
              <a:ext cx="7" cy="340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6378575" y="3536315"/>
            <a:ext cx="2165985" cy="2160270"/>
            <a:chOff x="2011" y="5543"/>
            <a:chExt cx="3411" cy="3402"/>
          </a:xfrm>
        </p:grpSpPr>
        <p:cxnSp>
          <p:nvCxnSpPr>
            <p:cNvPr id="55" name="直接连接符 54"/>
            <p:cNvCxnSpPr/>
            <p:nvPr>
              <p:custDataLst>
                <p:tags r:id="rId12"/>
              </p:custDataLst>
            </p:nvPr>
          </p:nvCxnSpPr>
          <p:spPr>
            <a:xfrm>
              <a:off x="2020" y="5556"/>
              <a:ext cx="3402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 flipV="1">
              <a:off x="2011" y="5543"/>
              <a:ext cx="7" cy="340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2019" y="8936"/>
              <a:ext cx="3402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2020" y="6234"/>
              <a:ext cx="3402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2020" y="6912"/>
              <a:ext cx="3402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2020" y="7590"/>
              <a:ext cx="3402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2020" y="8268"/>
              <a:ext cx="3402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 flipV="1">
              <a:off x="2693" y="5543"/>
              <a:ext cx="7" cy="340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 flipV="1">
              <a:off x="3375" y="5543"/>
              <a:ext cx="7" cy="340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 flipV="1">
              <a:off x="4057" y="5543"/>
              <a:ext cx="7" cy="340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 flipV="1">
              <a:off x="4739" y="5543"/>
              <a:ext cx="7" cy="340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>
            <a:off x="8543925" y="3536315"/>
            <a:ext cx="2423160" cy="2168525"/>
            <a:chOff x="5421" y="5543"/>
            <a:chExt cx="3816" cy="3415"/>
          </a:xfrm>
        </p:grpSpPr>
        <p:cxnSp>
          <p:nvCxnSpPr>
            <p:cNvPr id="67" name="直接连接符 66"/>
            <p:cNvCxnSpPr/>
            <p:nvPr/>
          </p:nvCxnSpPr>
          <p:spPr>
            <a:xfrm flipH="1" flipV="1">
              <a:off x="5421" y="5543"/>
              <a:ext cx="7" cy="340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5830" y="5569"/>
              <a:ext cx="3402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 flipV="1">
              <a:off x="9231" y="5556"/>
              <a:ext cx="7" cy="340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 flipV="1">
              <a:off x="5821" y="5556"/>
              <a:ext cx="7" cy="340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5829" y="8949"/>
              <a:ext cx="3402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5830" y="6247"/>
              <a:ext cx="3402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5830" y="6925"/>
              <a:ext cx="3402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5830" y="7603"/>
              <a:ext cx="3402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5830" y="8281"/>
              <a:ext cx="3402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 flipV="1">
              <a:off x="6503" y="5556"/>
              <a:ext cx="7" cy="340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 flipV="1">
              <a:off x="7185" y="5556"/>
              <a:ext cx="7" cy="340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 flipV="1">
              <a:off x="7867" y="5556"/>
              <a:ext cx="7" cy="340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 flipV="1">
              <a:off x="8549" y="5556"/>
              <a:ext cx="7" cy="340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94" name="文本框 93"/>
          <p:cNvSpPr txBox="1"/>
          <p:nvPr/>
        </p:nvSpPr>
        <p:spPr>
          <a:xfrm>
            <a:off x="9080211" y="2470150"/>
            <a:ext cx="6851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961476" y="2470150"/>
            <a:ext cx="6851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12</a:t>
            </a:r>
            <a:endParaRPr lang="en-US" altLang="zh-CN" sz="2800" b="1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ldLvl="0" animBg="1"/>
      <p:bldP spid="90" grpId="0" animBg="1"/>
      <p:bldP spid="91" grpId="0" animBg="1"/>
      <p:bldP spid="92" grpId="0" animBg="1"/>
      <p:bldP spid="93" grpId="0" animBg="1"/>
      <p:bldP spid="89" grpId="0" animBg="1"/>
      <p:bldP spid="88" grpId="0" animBg="1"/>
      <p:bldP spid="87" grpId="0" animBg="1"/>
      <p:bldP spid="86" grpId="0" bldLvl="0" animBg="1"/>
      <p:bldP spid="85" grpId="0" bldLvl="0" animBg="1"/>
      <p:bldP spid="84" grpId="0" bldLvl="0" animBg="1"/>
      <p:bldP spid="82" grpId="0" bldLvl="0" animBg="1"/>
      <p:bldP spid="81" grpId="0" bldLvl="0" animBg="1"/>
      <p:bldP spid="80" grpId="0" bldLvl="0" animBg="1"/>
      <p:bldP spid="94" grpId="0"/>
      <p:bldP spid="94" grpId="1"/>
      <p:bldP spid="95" grpId="0"/>
      <p:bldP spid="9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650" y="731838"/>
            <a:ext cx="2738438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213" y="1366838"/>
            <a:ext cx="544512" cy="455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704788" y="1191447"/>
            <a:ext cx="3500260" cy="738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sz="2800" dirty="0"/>
              <a:t>想一想，填一填</a:t>
            </a:r>
            <a:r>
              <a:rPr sz="2800" dirty="0"/>
              <a:t>。</a:t>
            </a:r>
            <a:endParaRPr sz="2800" dirty="0"/>
          </a:p>
        </p:txBody>
      </p:sp>
      <p:pic>
        <p:nvPicPr>
          <p:cNvPr id="24580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318" y="1285875"/>
            <a:ext cx="655637" cy="869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>
            <p:custDataLst>
              <p:tags r:id="rId5"/>
            </p:custDataLst>
          </p:nvPr>
        </p:nvGrpSpPr>
        <p:grpSpPr>
          <a:xfrm>
            <a:off x="1708785" y="2693035"/>
            <a:ext cx="2799715" cy="612140"/>
            <a:chOff x="3551" y="3809"/>
            <a:chExt cx="4409" cy="964"/>
          </a:xfrm>
        </p:grpSpPr>
        <p:sp>
          <p:nvSpPr>
            <p:cNvPr id="4" name="五角星 3"/>
            <p:cNvSpPr/>
            <p:nvPr>
              <p:custDataLst>
                <p:tags r:id="rId6"/>
              </p:custDataLst>
            </p:nvPr>
          </p:nvSpPr>
          <p:spPr>
            <a:xfrm>
              <a:off x="3551" y="3809"/>
              <a:ext cx="964" cy="964"/>
            </a:xfrm>
            <a:prstGeom prst="star5">
              <a:avLst/>
            </a:prstGeom>
            <a:solidFill>
              <a:srgbClr val="F36F5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4500" y="3869"/>
              <a:ext cx="346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spc="50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微软雅黑" panose="020B0503020204020204" pitchFamily="34" charset="-122"/>
                </a:rPr>
                <a:t>＋   </a:t>
              </a:r>
              <a:r>
                <a:rPr lang="zh-CN" altLang="en-US" sz="2800" spc="50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rPr>
                <a:t>＝</a:t>
              </a:r>
              <a:r>
                <a:rPr lang="en-US" altLang="zh-CN" sz="2800" b="1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rPr>
                <a:t>12</a:t>
              </a:r>
              <a:r>
                <a:rPr lang="en-US" altLang="zh-CN" sz="2800" spc="50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微软雅黑" panose="020B0503020204020204" pitchFamily="34" charset="-122"/>
                </a:rPr>
                <a:t>   </a:t>
              </a:r>
              <a:endParaRPr lang="en-US" altLang="zh-CN" sz="2800" spc="500"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五角星 6"/>
            <p:cNvSpPr/>
            <p:nvPr>
              <p:custDataLst>
                <p:tags r:id="rId8"/>
              </p:custDataLst>
            </p:nvPr>
          </p:nvSpPr>
          <p:spPr>
            <a:xfrm>
              <a:off x="5344" y="3809"/>
              <a:ext cx="964" cy="964"/>
            </a:xfrm>
            <a:prstGeom prst="star5">
              <a:avLst/>
            </a:prstGeom>
            <a:solidFill>
              <a:srgbClr val="F36F5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>
            <p:custDataLst>
              <p:tags r:id="rId9"/>
            </p:custDataLst>
          </p:nvPr>
        </p:nvGrpSpPr>
        <p:grpSpPr>
          <a:xfrm>
            <a:off x="1746885" y="3733165"/>
            <a:ext cx="3066415" cy="612140"/>
            <a:chOff x="3271" y="5319"/>
            <a:chExt cx="4829" cy="964"/>
          </a:xfrm>
        </p:grpSpPr>
        <p:sp>
          <p:nvSpPr>
            <p:cNvPr id="9" name="五角星 8"/>
            <p:cNvSpPr/>
            <p:nvPr>
              <p:custDataLst>
                <p:tags r:id="rId10"/>
              </p:custDataLst>
            </p:nvPr>
          </p:nvSpPr>
          <p:spPr>
            <a:xfrm>
              <a:off x="3271" y="5319"/>
              <a:ext cx="964" cy="964"/>
            </a:xfrm>
            <a:prstGeom prst="star5">
              <a:avLst/>
            </a:prstGeom>
            <a:solidFill>
              <a:srgbClr val="F36F5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11"/>
              </p:custDataLst>
            </p:nvPr>
          </p:nvSpPr>
          <p:spPr>
            <a:xfrm>
              <a:off x="4420" y="5397"/>
              <a:ext cx="368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spc="500" dirty="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rPr>
                <a:t>＝</a:t>
              </a:r>
              <a:r>
                <a:rPr lang="en-US" altLang="zh-CN" sz="2800" spc="500" dirty="0">
                  <a:uFillTx/>
                  <a:latin typeface="+mn-ea"/>
                  <a:ea typeface="+mn-ea"/>
                  <a:sym typeface="+mn-ea"/>
                </a:rPr>
                <a:t>(   )</a:t>
              </a:r>
              <a:endParaRPr lang="en-US" altLang="zh-CN" sz="2800" spc="500" dirty="0">
                <a:uFillTx/>
                <a:latin typeface="+mn-ea"/>
                <a:ea typeface="+mn-ea"/>
                <a:sym typeface="+mn-ea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3216871" y="3782695"/>
            <a:ext cx="8007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7030A0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6</a:t>
            </a:r>
            <a:endParaRPr lang="en-US" altLang="zh-CN" sz="2800" b="1">
              <a:solidFill>
                <a:srgbClr val="7030A0"/>
              </a:solidFill>
              <a:uFillTx/>
              <a:latin typeface="方正科技符号" panose="02000502000000000000" pitchFamily="2" charset="-122"/>
              <a:ea typeface="方正科技符号" panose="02000502000000000000" pitchFamily="2" charset="-122"/>
              <a:sym typeface="+mn-ea"/>
            </a:endParaRPr>
          </a:p>
        </p:txBody>
      </p:sp>
      <p:grpSp>
        <p:nvGrpSpPr>
          <p:cNvPr id="19" name="组合 18"/>
          <p:cNvGrpSpPr/>
          <p:nvPr>
            <p:custDataLst>
              <p:tags r:id="rId13"/>
            </p:custDataLst>
          </p:nvPr>
        </p:nvGrpSpPr>
        <p:grpSpPr>
          <a:xfrm>
            <a:off x="5798185" y="2693035"/>
            <a:ext cx="4318000" cy="579120"/>
            <a:chOff x="9651" y="3740"/>
            <a:chExt cx="6800" cy="912"/>
          </a:xfrm>
        </p:grpSpPr>
        <p:sp>
          <p:nvSpPr>
            <p:cNvPr id="18" name="文本框 17"/>
            <p:cNvSpPr txBox="1"/>
            <p:nvPr>
              <p:custDataLst>
                <p:tags r:id="rId14"/>
              </p:custDataLst>
            </p:nvPr>
          </p:nvSpPr>
          <p:spPr>
            <a:xfrm>
              <a:off x="10451" y="3830"/>
              <a:ext cx="6001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spc="50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微软雅黑" panose="020B0503020204020204" pitchFamily="34" charset="-122"/>
                </a:rPr>
                <a:t>＋  ＋  ＋  </a:t>
              </a:r>
              <a:r>
                <a:rPr lang="zh-CN" altLang="en-US" sz="2800" spc="50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rPr>
                <a:t>＝</a:t>
              </a:r>
              <a:r>
                <a:rPr lang="en-US" altLang="zh-CN" sz="2800" b="1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rPr>
                <a:t>12</a:t>
              </a:r>
              <a:r>
                <a:rPr lang="en-US" altLang="zh-CN" sz="2800" spc="50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微软雅黑" panose="020B0503020204020204" pitchFamily="34" charset="-122"/>
                </a:rPr>
                <a:t>   </a:t>
              </a:r>
              <a:endParaRPr lang="en-US" altLang="zh-CN" sz="2800" spc="500"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15"/>
              </p:custDataLst>
            </p:nvPr>
          </p:nvSpPr>
          <p:spPr>
            <a:xfrm>
              <a:off x="9651" y="3740"/>
              <a:ext cx="940" cy="88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>
              <p:custDataLst>
                <p:tags r:id="rId16"/>
              </p:custDataLst>
            </p:nvPr>
          </p:nvSpPr>
          <p:spPr>
            <a:xfrm>
              <a:off x="11078" y="3740"/>
              <a:ext cx="940" cy="88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>
              <p:custDataLst>
                <p:tags r:id="rId17"/>
              </p:custDataLst>
            </p:nvPr>
          </p:nvSpPr>
          <p:spPr>
            <a:xfrm>
              <a:off x="12505" y="3740"/>
              <a:ext cx="940" cy="88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>
              <p:custDataLst>
                <p:tags r:id="rId18"/>
              </p:custDataLst>
            </p:nvPr>
          </p:nvSpPr>
          <p:spPr>
            <a:xfrm>
              <a:off x="13932" y="3740"/>
              <a:ext cx="940" cy="88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>
            <p:custDataLst>
              <p:tags r:id="rId19"/>
            </p:custDataLst>
          </p:nvPr>
        </p:nvGrpSpPr>
        <p:grpSpPr>
          <a:xfrm>
            <a:off x="5842000" y="3763645"/>
            <a:ext cx="2933700" cy="560705"/>
            <a:chOff x="10451" y="5367"/>
            <a:chExt cx="4620" cy="883"/>
          </a:xfrm>
        </p:grpSpPr>
        <p:sp>
          <p:nvSpPr>
            <p:cNvPr id="20" name="等腰三角形 19"/>
            <p:cNvSpPr/>
            <p:nvPr>
              <p:custDataLst>
                <p:tags r:id="rId20"/>
              </p:custDataLst>
            </p:nvPr>
          </p:nvSpPr>
          <p:spPr>
            <a:xfrm>
              <a:off x="10451" y="5370"/>
              <a:ext cx="940" cy="88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>
              <p:custDataLst>
                <p:tags r:id="rId21"/>
              </p:custDataLst>
            </p:nvPr>
          </p:nvSpPr>
          <p:spPr>
            <a:xfrm>
              <a:off x="11391" y="5367"/>
              <a:ext cx="368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spc="500" dirty="0">
                  <a:uFillTx/>
                  <a:latin typeface="方正科技符号" panose="02000502000000000000" pitchFamily="2" charset="-122"/>
                  <a:ea typeface="方正科技符号" panose="02000502000000000000" pitchFamily="2" charset="-122"/>
                  <a:sym typeface="+mn-ea"/>
                </a:rPr>
                <a:t>＝</a:t>
              </a:r>
              <a:r>
                <a:rPr lang="en-US" altLang="zh-CN" sz="2800" spc="500" dirty="0">
                  <a:uFillTx/>
                  <a:latin typeface="+mn-ea"/>
                  <a:ea typeface="+mn-ea"/>
                  <a:sym typeface="+mn-ea"/>
                </a:rPr>
                <a:t>(   )</a:t>
              </a:r>
              <a:endParaRPr lang="en-US" altLang="zh-CN" sz="2800" spc="500" dirty="0">
                <a:uFillTx/>
                <a:latin typeface="+mn-ea"/>
                <a:ea typeface="+mn-ea"/>
                <a:sym typeface="+mn-ea"/>
              </a:endParaRPr>
            </a:p>
          </p:txBody>
        </p:sp>
      </p:grpSp>
      <p:sp>
        <p:nvSpPr>
          <p:cNvPr id="23" name="文本框 22"/>
          <p:cNvSpPr txBox="1"/>
          <p:nvPr>
            <p:custDataLst>
              <p:tags r:id="rId22"/>
            </p:custDataLst>
          </p:nvPr>
        </p:nvSpPr>
        <p:spPr>
          <a:xfrm>
            <a:off x="7155366" y="3782695"/>
            <a:ext cx="8007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uFillTx/>
                <a:latin typeface="方正科技符号" panose="02000502000000000000" pitchFamily="2" charset="-122"/>
                <a:ea typeface="方正科技符号" panose="02000502000000000000" pitchFamily="2" charset="-122"/>
                <a:sym typeface="+mn-ea"/>
              </a:rPr>
              <a:t>3</a:t>
            </a:r>
            <a:endParaRPr lang="en-US" altLang="zh-CN" sz="2800" b="1" dirty="0">
              <a:solidFill>
                <a:srgbClr val="7030A0"/>
              </a:solidFill>
              <a:uFillTx/>
              <a:latin typeface="方正科技符号" panose="02000502000000000000" pitchFamily="2" charset="-122"/>
              <a:ea typeface="方正科技符号" panose="02000502000000000000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215.37503937007878,&quot;left&quot;:106.5,&quot;top&quot;:196,&quot;width&quot;:686.6250393700788}"/>
</p:tagLst>
</file>

<file path=ppt/tags/tag11.xml><?xml version="1.0" encoding="utf-8"?>
<p:tagLst xmlns:p="http://schemas.openxmlformats.org/presentationml/2006/main">
  <p:tag name="KSO_WM_DIAGRAM_VIRTUALLY_FRAME" val="{&quot;height&quot;:352.19732283464566,&quot;left&quot;:70.35,&quot;top&quot;:83.5471653543307,&quot;width&quot;:489.36685039370076}"/>
</p:tagLst>
</file>

<file path=ppt/tags/tag12.xml><?xml version="1.0" encoding="utf-8"?>
<p:tagLst xmlns:p="http://schemas.openxmlformats.org/presentationml/2006/main">
  <p:tag name="KSO_WM_DIAGRAM_VIRTUALLY_FRAME" val="{&quot;height&quot;:259.6662204724409,&quot;left&quot;:125.50393700787401,&quot;top&quot;:84.62322834645668,&quot;width&quot;:377.6181102362205}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15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16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17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18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19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21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22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23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24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25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26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27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28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29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31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32.xml><?xml version="1.0" encoding="utf-8"?>
<p:tagLst xmlns:p="http://schemas.openxmlformats.org/presentationml/2006/main">
  <p:tag name="KSO_WM_DIAGRAM_VIRTUALLY_FRAME" val="{&quot;height&quot;:255.4,&quot;left&quot;:72.65,&quot;top&quot;:202.65,&quot;width&quot;:852.75}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DIAGRAM_VIRTUALLY_FRAME" val="{&quot;height&quot;:91.2,&quot;left&quot;:80,&quot;top&quot;:407.3,&quot;width&quot;:661.55}"/>
</p:tagLst>
</file>

<file path=ppt/tags/tag36.xml><?xml version="1.0" encoding="utf-8"?>
<p:tagLst xmlns:p="http://schemas.openxmlformats.org/presentationml/2006/main">
  <p:tag name="KSO_WM_DIAGRAM_VIRTUALLY_FRAME" val="{&quot;height&quot;:91.2,&quot;left&quot;:80,&quot;top&quot;:407.3,&quot;width&quot;:661.55}"/>
</p:tagLst>
</file>

<file path=ppt/tags/tag37.xml><?xml version="1.0" encoding="utf-8"?>
<p:tagLst xmlns:p="http://schemas.openxmlformats.org/presentationml/2006/main">
  <p:tag name="KSO_WM_DIAGRAM_VIRTUALLY_FRAME" val="{&quot;height&quot;:91.2,&quot;left&quot;:80,&quot;top&quot;:407.3,&quot;width&quot;:661.55}"/>
</p:tagLst>
</file>

<file path=ppt/tags/tag38.xml><?xml version="1.0" encoding="utf-8"?>
<p:tagLst xmlns:p="http://schemas.openxmlformats.org/presentationml/2006/main">
  <p:tag name="KSO_WM_DIAGRAM_VIRTUALLY_FRAME" val="{&quot;height&quot;:91.2,&quot;left&quot;:80,&quot;top&quot;:407.3,&quot;width&quot;:661.55}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91.2,&quot;left&quot;:80,&quot;top&quot;:407.3,&quot;width&quot;:661.55}"/>
</p:tagLst>
</file>

<file path=ppt/tags/tag41.xml><?xml version="1.0" encoding="utf-8"?>
<p:tagLst xmlns:p="http://schemas.openxmlformats.org/presentationml/2006/main">
  <p:tag name="KSO_WM_DIAGRAM_VIRTUALLY_FRAME" val="{&quot;height&quot;:91.2,&quot;left&quot;:80,&quot;top&quot;:407.3,&quot;width&quot;:661.55}"/>
</p:tagLst>
</file>

<file path=ppt/tags/tag42.xml><?xml version="1.0" encoding="utf-8"?>
<p:tagLst xmlns:p="http://schemas.openxmlformats.org/presentationml/2006/main">
  <p:tag name="KSO_WM_DIAGRAM_VIRTUALLY_FRAME" val="{&quot;height&quot;:91.2,&quot;left&quot;:80,&quot;top&quot;:407.3,&quot;width&quot;:661.55}"/>
</p:tagLst>
</file>

<file path=ppt/tags/tag43.xml><?xml version="1.0" encoding="utf-8"?>
<p:tagLst xmlns:p="http://schemas.openxmlformats.org/presentationml/2006/main">
  <p:tag name="KSO_WM_DIAGRAM_VIRTUALLY_FRAME" val="{&quot;height&quot;:91.2,&quot;left&quot;:80,&quot;top&quot;:407.3,&quot;width&quot;:661.55}"/>
</p:tagLst>
</file>

<file path=ppt/tags/tag44.xml><?xml version="1.0" encoding="utf-8"?>
<p:tagLst xmlns:p="http://schemas.openxmlformats.org/presentationml/2006/main">
  <p:tag name="KSO_WM_DIAGRAM_VIRTUALLY_FRAME" val="{&quot;height&quot;:91.2,&quot;left&quot;:80,&quot;top&quot;:407.3,&quot;width&quot;:661.55}"/>
</p:tagLst>
</file>

<file path=ppt/tags/tag45.xml><?xml version="1.0" encoding="utf-8"?>
<p:tagLst xmlns:p="http://schemas.openxmlformats.org/presentationml/2006/main">
  <p:tag name="KSO_WM_DIAGRAM_VIRTUALLY_FRAME" val="{&quot;height&quot;:91.2,&quot;left&quot;:80,&quot;top&quot;:407.3,&quot;width&quot;:661.55}"/>
</p:tagLst>
</file>

<file path=ppt/tags/tag46.xml><?xml version="1.0" encoding="utf-8"?>
<p:tagLst xmlns:p="http://schemas.openxmlformats.org/presentationml/2006/main">
  <p:tag name="KSO_WM_DIAGRAM_VIRTUALLY_FRAME" val="{&quot;height&quot;:91.2,&quot;left&quot;:80,&quot;top&quot;:407.3,&quot;width&quot;:661.55}"/>
</p:tagLst>
</file>

<file path=ppt/tags/tag47.xml><?xml version="1.0" encoding="utf-8"?>
<p:tagLst xmlns:p="http://schemas.openxmlformats.org/presentationml/2006/main">
  <p:tag name="KSO_WM_DIAGRAM_VIRTUALLY_FRAME" val="{&quot;height&quot;:91.2,&quot;left&quot;:80,&quot;top&quot;:407.3,&quot;width&quot;:661.55}"/>
</p:tagLst>
</file>

<file path=ppt/tags/tag48.xml><?xml version="1.0" encoding="utf-8"?>
<p:tagLst xmlns:p="http://schemas.openxmlformats.org/presentationml/2006/main">
  <p:tag name="KSO_WM_DIAGRAM_VIRTUALLY_FRAME" val="{&quot;height&quot;:91.2,&quot;left&quot;:80,&quot;top&quot;:407.3,&quot;width&quot;:661.55}"/>
</p:tagLst>
</file>

<file path=ppt/tags/tag49.xml><?xml version="1.0" encoding="utf-8"?>
<p:tagLst xmlns:p="http://schemas.openxmlformats.org/presentationml/2006/main">
  <p:tag name="KSO_WM_DIAGRAM_VIRTUALLY_FRAME" val="{&quot;height&quot;:91.2,&quot;left&quot;:80,&quot;top&quot;:407.3,&quot;width&quot;:661.55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DIAGRAM_VIRTUALLY_FRAME" val="{&quot;height&quot;:91.2,&quot;left&quot;:80,&quot;top&quot;:407.3,&quot;width&quot;:661.55}"/>
</p:tagLst>
</file>

<file path=ppt/tags/tag51.xml><?xml version="1.0" encoding="utf-8"?>
<p:tagLst xmlns:p="http://schemas.openxmlformats.org/presentationml/2006/main">
  <p:tag name="KSO_WM_DIAGRAM_VIRTUALLY_FRAME" val="{&quot;height&quot;:91.2,&quot;left&quot;:80,&quot;top&quot;:407.3,&quot;width&quot;:661.55}"/>
</p:tagLst>
</file>

<file path=ppt/tags/tag52.xml><?xml version="1.0" encoding="utf-8"?>
<p:tagLst xmlns:p="http://schemas.openxmlformats.org/presentationml/2006/main">
  <p:tag name="KSO_WM_DIAGRAM_VIRTUALLY_FRAME" val="{&quot;height&quot;:91.2,&quot;left&quot;:80,&quot;top&quot;:407.3,&quot;width&quot;:661.55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DIAGRAM_VIRTUALLY_FRAME" val="{&quot;height&quot;:44,&quot;left&quot;:213.85,&quot;top&quot;:194.45,&quot;width&quot;:550.7}"/>
</p:tagLst>
</file>

<file path=ppt/tags/tag56.xml><?xml version="1.0" encoding="utf-8"?>
<p:tagLst xmlns:p="http://schemas.openxmlformats.org/presentationml/2006/main">
  <p:tag name="KSO_WM_DIAGRAM_VIRTUALLY_FRAME" val="{&quot;height&quot;:44,&quot;left&quot;:213.85,&quot;top&quot;:194.45,&quot;width&quot;:550.7}"/>
</p:tagLst>
</file>

<file path=ppt/tags/tag57.xml><?xml version="1.0" encoding="utf-8"?>
<p:tagLst xmlns:p="http://schemas.openxmlformats.org/presentationml/2006/main">
  <p:tag name="KSO_WM_DIAGRAM_VIRTUALLY_FRAME" val="{&quot;height&quot;:44,&quot;left&quot;:213.85,&quot;top&quot;:194.45,&quot;width&quot;:550.7}"/>
</p:tagLst>
</file>

<file path=ppt/tags/tag58.xml><?xml version="1.0" encoding="utf-8"?>
<p:tagLst xmlns:p="http://schemas.openxmlformats.org/presentationml/2006/main">
  <p:tag name="KSO_WM_DIAGRAM_VIRTUALLY_FRAME" val="{&quot;height&quot;:44,&quot;left&quot;:213.85,&quot;top&quot;:194.45,&quot;width&quot;:550.7}"/>
</p:tagLst>
</file>

<file path=ppt/tags/tag59.xml><?xml version="1.0" encoding="utf-8"?>
<p:tagLst xmlns:p="http://schemas.openxmlformats.org/presentationml/2006/main">
  <p:tag name="KSO_WM_DIAGRAM_VIRTUALLY_FRAME" val="{&quot;height&quot;:44,&quot;left&quot;:213.85,&quot;top&quot;:194.45,&quot;width&quot;:550.7}"/>
</p:tagLst>
</file>

<file path=ppt/tags/tag6.xml><?xml version="1.0" encoding="utf-8"?>
<p:tagLst xmlns:p="http://schemas.openxmlformats.org/presentationml/2006/main">
  <p:tag name="KSO_WM_DIAGRAM_VIRTUALLY_FRAME" val="{&quot;height&quot;:352.19732283464566,&quot;left&quot;:70.35,&quot;top&quot;:83.5471653543307,&quot;width&quot;:489.36685039370076}"/>
</p:tagLst>
</file>

<file path=ppt/tags/tag60.xml><?xml version="1.0" encoding="utf-8"?>
<p:tagLst xmlns:p="http://schemas.openxmlformats.org/presentationml/2006/main">
  <p:tag name="KSO_WM_DIAGRAM_VIRTUALLY_FRAME" val="{&quot;height&quot;:44,&quot;left&quot;:213.85,&quot;top&quot;:194.45,&quot;width&quot;:550.7}"/>
</p:tagLst>
</file>

<file path=ppt/tags/tag61.xml><?xml version="1.0" encoding="utf-8"?>
<p:tagLst xmlns:p="http://schemas.openxmlformats.org/presentationml/2006/main">
  <p:tag name="KSO_WM_DIAGRAM_VIRTUALLY_FRAME" val="{&quot;height&quot;:254.1,&quot;left&quot;:88,&quot;top&quot;:194.45,&quot;width&quot;:680.2}"/>
</p:tagLst>
</file>

<file path=ppt/tags/tag62.xml><?xml version="1.0" encoding="utf-8"?>
<p:tagLst xmlns:p="http://schemas.openxmlformats.org/presentationml/2006/main">
  <p:tag name="KSO_WM_DIAGRAM_VIRTUALLY_FRAME" val="{&quot;height&quot;:254.1,&quot;left&quot;:88,&quot;top&quot;:194.45,&quot;width&quot;:680.2}"/>
</p:tagLst>
</file>

<file path=ppt/tags/tag63.xml><?xml version="1.0" encoding="utf-8"?>
<p:tagLst xmlns:p="http://schemas.openxmlformats.org/presentationml/2006/main">
  <p:tag name="KSO_WM_DIAGRAM_VIRTUALLY_FRAME" val="{&quot;height&quot;:254.1,&quot;left&quot;:88,&quot;top&quot;:194.45,&quot;width&quot;:680.2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66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67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68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69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7.xml><?xml version="1.0" encoding="utf-8"?>
<p:tagLst xmlns:p="http://schemas.openxmlformats.org/presentationml/2006/main">
  <p:tag name="KSO_WM_DIAGRAM_VIRTUALLY_FRAME" val="{&quot;height&quot;:259.6662204724409,&quot;left&quot;:125.50393700787401,&quot;top&quot;:84.62322834645668,&quot;width&quot;:377.6181102362205}"/>
</p:tagLst>
</file>

<file path=ppt/tags/tag70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71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72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73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74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75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76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77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78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79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81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82.xml><?xml version="1.0" encoding="utf-8"?>
<p:tagLst xmlns:p="http://schemas.openxmlformats.org/presentationml/2006/main">
  <p:tag name="KSO_WM_DIAGRAM_VIRTUALLY_FRAME" val="{&quot;height&quot;:134.8,&quot;left&quot;:134.55,&quot;top&quot;:212.05,&quot;width&quot;:662}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COMMONDATA" val="eyJoZGlkIjoiYjJjOTQxYzhjODMyMDAzZmE0MDJkMWFkNmJlNDkwYTUifQ=="/>
  <p:tag name="ISPRING_SCORM_RATE_SLIDES" val="1"/>
  <p:tag name="ISPRING_SCORM_PASSING_SCORE" val="100.000000"/>
  <p:tag name="ISPRING_ULTRA_SCORM_COURSE_ID" val="31DA6034-F31B-4578-97DE-82C57DD0A01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最新工作文件\2024年7月\一上教学课件\一上课件转h5\一上课件第一批上传22个"/>
  <p:tag name="ISPRING_PRESENTATION_TITLE" val="北师数学一上第二单元《整理与复习》课件"/>
  <p:tag name="ISPRING_SCORM_RATE_QUIZZES" val="0"/>
</p:tagLst>
</file>

<file path=ppt/tags/tag9.xml><?xml version="1.0" encoding="utf-8"?>
<p:tagLst xmlns:p="http://schemas.openxmlformats.org/presentationml/2006/main">
  <p:tag name="KSO_WM_DIAGRAM_VIRTUALLY_FRAME" val="{&quot;height&quot;:215.37503937007878,&quot;left&quot;:106.5,&quot;top&quot;:196,&quot;width&quot;:686.6250393700788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WPS 演示</Application>
  <PresentationFormat>宽屏</PresentationFormat>
  <Paragraphs>247</Paragraphs>
  <Slides>11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Verdana</vt:lpstr>
      <vt:lpstr>微软雅黑</vt:lpstr>
      <vt:lpstr>等线 Light</vt:lpstr>
      <vt:lpstr>方正科技符号</vt:lpstr>
      <vt:lpstr>Times New Roman</vt:lpstr>
      <vt:lpstr>Segoe UI Semibold</vt:lpstr>
      <vt:lpstr>等线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北师数学一上第二单元《整理与复习》课件</dc:title>
  <dc:creator>Yuxi Wang</dc:creator>
  <cp:lastModifiedBy>郑雪</cp:lastModifiedBy>
  <cp:revision>702</cp:revision>
  <dcterms:created xsi:type="dcterms:W3CDTF">2019-06-19T02:08:00Z</dcterms:created>
  <dcterms:modified xsi:type="dcterms:W3CDTF">2025-08-13T06:51:09Z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941CC01444284DD18C6D438552D5DAB6_13</vt:lpwstr>
  </property>
</Properties>
</file>