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94" r:id="rId3"/>
    <p:sldId id="366" r:id="rId5"/>
    <p:sldId id="367" r:id="rId6"/>
    <p:sldId id="368" r:id="rId7"/>
    <p:sldId id="289" r:id="rId8"/>
  </p:sldIdLst>
  <p:sldSz cx="12192000" cy="6858000"/>
  <p:notesSz cx="6858000" cy="9144000"/>
  <p:embeddedFontLst>
    <p:embeddedFont>
      <p:font typeface="微软雅黑" panose="020B0503020204020204" charset="-122"/>
      <p:regular r:id="rId13"/>
    </p:embeddedFont>
    <p:embeddedFont>
      <p:font typeface="方正科技符号" panose="02000502000000000000" charset="-122"/>
      <p:regular r:id="rId14"/>
    </p:embeddedFont>
    <p:embeddedFont>
      <p:font typeface="Calibri" panose="020F0502020204030204" charset="0"/>
      <p:regular r:id="rId15"/>
      <p:bold r:id="rId16"/>
      <p:italic r:id="rId17"/>
      <p:boldItalic r:id="rId18"/>
    </p:embeddedFont>
    <p:embeddedFont>
      <p:font typeface="方正大标宋简体" panose="02000000000000000000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7" userDrawn="1">
          <p15:clr>
            <a:srgbClr val="A4A3A4"/>
          </p15:clr>
        </p15:guide>
        <p15:guide id="2" pos="3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D5B"/>
    <a:srgbClr val="F2DD9C"/>
    <a:srgbClr val="E25B42"/>
    <a:srgbClr val="A8A9AD"/>
    <a:srgbClr val="F1C06F"/>
    <a:srgbClr val="F0C374"/>
    <a:srgbClr val="FEF9E9"/>
    <a:srgbClr val="FFFFFF"/>
    <a:srgbClr val="F0BC66"/>
    <a:srgbClr val="FA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95" y="72"/>
      </p:cViewPr>
      <p:guideLst>
        <p:guide orient="horz" pos="2477"/>
        <p:guide pos="38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69.xml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有logo图片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7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7953375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" name="TextBox 22"/>
          <p:cNvSpPr txBox="1"/>
          <p:nvPr/>
        </p:nvSpPr>
        <p:spPr>
          <a:xfrm>
            <a:off x="1464945" y="748030"/>
            <a:ext cx="9261475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三年级上册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记录我们的校园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1231265" y="2367915"/>
            <a:ext cx="672211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介绍美丽的校园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4"/>
          <p:cNvSpPr txBox="1"/>
          <p:nvPr/>
        </p:nvSpPr>
        <p:spPr>
          <a:xfrm>
            <a:off x="822325" y="781050"/>
            <a:ext cx="10596880" cy="208661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l"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</a:rPr>
              <a:t> 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八个方向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几点钟方向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都能用来描述实际场景中物体的方向和位置。用你喜欢的方法，介绍美丽的校园吧！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68350" y="2522855"/>
            <a:ext cx="10725150" cy="2696210"/>
            <a:chOff x="1210" y="3973"/>
            <a:chExt cx="16890" cy="4246"/>
          </a:xfrm>
        </p:grpSpPr>
        <p:sp>
          <p:nvSpPr>
            <p:cNvPr id="2" name="矩形 1"/>
            <p:cNvSpPr/>
            <p:nvPr/>
          </p:nvSpPr>
          <p:spPr>
            <a:xfrm>
              <a:off x="1210" y="3973"/>
              <a:ext cx="16891" cy="4246"/>
            </a:xfrm>
            <a:prstGeom prst="rect">
              <a:avLst/>
            </a:prstGeom>
            <a:solidFill>
              <a:srgbClr val="F2DD9C"/>
            </a:solidFill>
            <a:ln>
              <a:solidFill>
                <a:srgbClr val="F2DD9C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806" y="4516"/>
              <a:ext cx="510" cy="510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565" y="4360"/>
              <a:ext cx="15417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80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</a:rPr>
                <a:t>你介绍的建筑物位置准确清楚吗？大家能确定它们的位置吗？</a:t>
              </a:r>
              <a:endParaRPr lang="zh-CN" altLang="en-US" sz="280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806" y="5782"/>
              <a:ext cx="510" cy="510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65" y="5626"/>
              <a:ext cx="15417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80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</a:rPr>
                <a:t>通过大家的介绍，你有什么收获，想怎样改进？</a:t>
              </a:r>
              <a:endParaRPr lang="zh-CN" altLang="en-US" sz="280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806" y="7048"/>
              <a:ext cx="510" cy="510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65" y="6892"/>
              <a:ext cx="15417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80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</a:rPr>
                <a:t>你还想研究什么问题？与同伴说一说。</a:t>
              </a:r>
              <a:endParaRPr lang="zh-CN" altLang="en-US" sz="280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学生交流照片"/>
          <p:cNvPicPr>
            <a:picLocks noChangeAspect="1"/>
          </p:cNvPicPr>
          <p:nvPr/>
        </p:nvPicPr>
        <p:blipFill>
          <a:blip r:embed="rId1"/>
          <a:srcRect t="9213" b="15093"/>
          <a:stretch>
            <a:fillRect/>
          </a:stretch>
        </p:blipFill>
        <p:spPr>
          <a:xfrm>
            <a:off x="3061970" y="2468880"/>
            <a:ext cx="6136640" cy="3483610"/>
          </a:xfrm>
          <a:prstGeom prst="roundRect">
            <a:avLst>
              <a:gd name="adj" fmla="val 9522"/>
            </a:avLst>
          </a:prstGeom>
        </p:spPr>
      </p:pic>
      <p:sp>
        <p:nvSpPr>
          <p:cNvPr id="26" name="圆角矩形标注 25"/>
          <p:cNvSpPr/>
          <p:nvPr/>
        </p:nvSpPr>
        <p:spPr>
          <a:xfrm>
            <a:off x="639445" y="2337435"/>
            <a:ext cx="2691765" cy="1873885"/>
          </a:xfrm>
          <a:prstGeom prst="wedgeRoundRectCallout">
            <a:avLst>
              <a:gd name="adj1" fmla="val 65152"/>
              <a:gd name="adj2" fmla="val 32951"/>
              <a:gd name="adj3" fmla="val 16667"/>
            </a:avLst>
          </a:prstGeom>
          <a:solidFill>
            <a:srgbClr val="FEF9E9"/>
          </a:solidFill>
          <a:ln w="19050" cmpd="sng">
            <a:solidFill>
              <a:srgbClr val="F1C06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0" rIns="0" bIns="107950" rtlCol="0" anchor="ctr"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八个方向是固定不变的，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</a:rPr>
              <a:t>几点钟方向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”……</a:t>
            </a:r>
            <a:endParaRPr lang="en-US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 flipH="1">
            <a:off x="8579485" y="2337435"/>
            <a:ext cx="3056890" cy="1875790"/>
          </a:xfrm>
          <a:prstGeom prst="wedgeRoundRectCallout">
            <a:avLst>
              <a:gd name="adj1" fmla="val 58542"/>
              <a:gd name="adj2" fmla="val 34122"/>
              <a:gd name="adj3" fmla="val 16667"/>
            </a:avLst>
          </a:prstGeom>
          <a:solidFill>
            <a:srgbClr val="FEF9E9"/>
          </a:solidFill>
          <a:ln w="19050" cmpd="sng">
            <a:solidFill>
              <a:srgbClr val="F1C06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0" rIns="0" bIns="107950" rtlCol="0" anchor="ctr"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如果</a:t>
            </a:r>
            <a:r>
              <a:rPr lang="zh-CN" altLang="en-US" sz="2400" spc="500">
                <a:solidFill>
                  <a:schemeClr val="tx1"/>
                </a:solidFill>
                <a:uFillTx/>
              </a:rPr>
              <a:t>在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</a:rPr>
              <a:t>点钟方向到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</a:rPr>
              <a:t>点钟方向之间要怎么介绍呢？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" name="表格 20"/>
          <p:cNvGraphicFramePr/>
          <p:nvPr/>
        </p:nvGraphicFramePr>
        <p:xfrm>
          <a:off x="1014730" y="3015615"/>
          <a:ext cx="10116000" cy="3168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/>
                <a:gridCol w="3996000"/>
              </a:tblGrid>
              <a:tr h="720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 cmpd="sng">
                      <a:solidFill>
                        <a:srgbClr val="F1C06F"/>
                      </a:solidFill>
                      <a:prstDash val="solid"/>
                    </a:lnL>
                    <a:lnR w="19050" cmpd="sng">
                      <a:solidFill>
                        <a:srgbClr val="F1C06F"/>
                      </a:solidFill>
                      <a:prstDash val="solid"/>
                    </a:lnR>
                    <a:lnT w="19050" cmpd="sng">
                      <a:solidFill>
                        <a:srgbClr val="F1C06F"/>
                      </a:solidFill>
                      <a:prstDash val="solid"/>
                    </a:lnT>
                    <a:lnB w="19050" cmpd="sng">
                      <a:solidFill>
                        <a:srgbClr val="F1C06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 cmpd="sng">
                      <a:solidFill>
                        <a:srgbClr val="F1C06F"/>
                      </a:solidFill>
                      <a:prstDash val="solid"/>
                    </a:lnL>
                    <a:lnR w="19050" cmpd="sng">
                      <a:solidFill>
                        <a:srgbClr val="F1C06F"/>
                      </a:solidFill>
                      <a:prstDash val="solid"/>
                    </a:lnR>
                    <a:lnT w="19050" cmpd="sng">
                      <a:solidFill>
                        <a:srgbClr val="F1C06F"/>
                      </a:solidFill>
                      <a:prstDash val="solid"/>
                    </a:lnT>
                    <a:lnB w="19050" cmpd="sng">
                      <a:solidFill>
                        <a:srgbClr val="F1C06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 cmpd="sng">
                      <a:solidFill>
                        <a:srgbClr val="F1C06F"/>
                      </a:solidFill>
                      <a:prstDash val="solid"/>
                    </a:lnL>
                    <a:lnR w="19050" cmpd="sng">
                      <a:solidFill>
                        <a:srgbClr val="F1C06F"/>
                      </a:solidFill>
                      <a:prstDash val="solid"/>
                    </a:lnR>
                    <a:lnT w="19050" cmpd="sng">
                      <a:solidFill>
                        <a:srgbClr val="F1C06F"/>
                      </a:solidFill>
                      <a:prstDash val="solid"/>
                    </a:lnT>
                    <a:lnB w="19050" cmpd="sng">
                      <a:solidFill>
                        <a:srgbClr val="F1C06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 cmpd="sng">
                      <a:solidFill>
                        <a:srgbClr val="F1C06F"/>
                      </a:solidFill>
                      <a:prstDash val="solid"/>
                    </a:lnL>
                    <a:lnR w="19050" cmpd="sng">
                      <a:solidFill>
                        <a:srgbClr val="F1C06F"/>
                      </a:solidFill>
                      <a:prstDash val="solid"/>
                    </a:lnR>
                    <a:lnT w="19050" cmpd="sng">
                      <a:solidFill>
                        <a:srgbClr val="F1C06F"/>
                      </a:solidFill>
                      <a:prstDash val="solid"/>
                    </a:lnT>
                    <a:lnB w="19050" cmpd="sng">
                      <a:solidFill>
                        <a:srgbClr val="F1C06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 cmpd="sng">
                      <a:solidFill>
                        <a:srgbClr val="F1C06F"/>
                      </a:solidFill>
                      <a:prstDash val="solid"/>
                    </a:lnL>
                    <a:lnR w="19050" cmpd="sng">
                      <a:solidFill>
                        <a:srgbClr val="F1C06F"/>
                      </a:solidFill>
                      <a:prstDash val="solid"/>
                    </a:lnR>
                    <a:lnT w="19050" cmpd="sng">
                      <a:solidFill>
                        <a:srgbClr val="F1C06F"/>
                      </a:solidFill>
                      <a:prstDash val="solid"/>
                    </a:lnT>
                    <a:lnB w="19050" cmpd="sng">
                      <a:solidFill>
                        <a:srgbClr val="F1C06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 cmpd="sng">
                      <a:solidFill>
                        <a:srgbClr val="F1C06F"/>
                      </a:solidFill>
                      <a:prstDash val="solid"/>
                    </a:lnL>
                    <a:lnR w="19050" cmpd="sng">
                      <a:solidFill>
                        <a:srgbClr val="F1C06F"/>
                      </a:solidFill>
                      <a:prstDash val="solid"/>
                    </a:lnR>
                    <a:lnT w="19050" cmpd="sng">
                      <a:solidFill>
                        <a:srgbClr val="F1C06F"/>
                      </a:solidFill>
                      <a:prstDash val="solid"/>
                    </a:lnT>
                    <a:lnB w="19050" cmpd="sng">
                      <a:solidFill>
                        <a:srgbClr val="F1C06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 cmpd="sng">
                      <a:solidFill>
                        <a:srgbClr val="F1C06F"/>
                      </a:solidFill>
                      <a:prstDash val="solid"/>
                    </a:lnL>
                    <a:lnR w="19050" cmpd="sng">
                      <a:solidFill>
                        <a:srgbClr val="F1C06F"/>
                      </a:solidFill>
                      <a:prstDash val="solid"/>
                    </a:lnR>
                    <a:lnT w="19050" cmpd="sng">
                      <a:solidFill>
                        <a:srgbClr val="F1C06F"/>
                      </a:solidFill>
                      <a:prstDash val="solid"/>
                    </a:lnT>
                    <a:lnB w="19050" cmpd="sng">
                      <a:solidFill>
                        <a:srgbClr val="F1C06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 cmpd="sng">
                      <a:solidFill>
                        <a:srgbClr val="F1C06F"/>
                      </a:solidFill>
                      <a:prstDash val="solid"/>
                    </a:lnL>
                    <a:lnR w="19050" cmpd="sng">
                      <a:solidFill>
                        <a:srgbClr val="F1C06F"/>
                      </a:solidFill>
                      <a:prstDash val="solid"/>
                    </a:lnR>
                    <a:lnT w="19050" cmpd="sng">
                      <a:solidFill>
                        <a:srgbClr val="F1C06F"/>
                      </a:solidFill>
                      <a:prstDash val="solid"/>
                    </a:lnT>
                    <a:lnB w="19050" cmpd="sng">
                      <a:solidFill>
                        <a:srgbClr val="F1C06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67" name="文本框 1"/>
          <p:cNvSpPr txBox="1"/>
          <p:nvPr/>
        </p:nvSpPr>
        <p:spPr>
          <a:xfrm>
            <a:off x="1962150" y="1778000"/>
            <a:ext cx="6804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在活动中，你的表现怎么样？评一评。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8" name="图片 3" descr="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1363663"/>
            <a:ext cx="1181100" cy="113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矩形 4"/>
          <p:cNvSpPr/>
          <p:nvPr/>
        </p:nvSpPr>
        <p:spPr>
          <a:xfrm>
            <a:off x="1056005" y="3165158"/>
            <a:ext cx="4754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能辨别八个方向和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几点钟方向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”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270" name="矩形 5"/>
          <p:cNvSpPr/>
          <p:nvPr/>
        </p:nvSpPr>
        <p:spPr>
          <a:xfrm>
            <a:off x="1056005" y="3879533"/>
            <a:ext cx="4450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能准确记录并介绍校园中的方向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1" name="矩形 6"/>
          <p:cNvSpPr/>
          <p:nvPr/>
        </p:nvSpPr>
        <p:spPr>
          <a:xfrm>
            <a:off x="1056005" y="4601210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能发现问题并尝试解决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20660" y="313436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68360" y="312547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16060" y="313436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4870" y="313436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20660" y="384873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68360" y="384873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16060" y="384873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54870" y="384873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0660" y="4570413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68360" y="4570413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16060" y="4570413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54870" y="4570413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" name="矩形 6"/>
          <p:cNvSpPr/>
          <p:nvPr/>
        </p:nvSpPr>
        <p:spPr>
          <a:xfrm>
            <a:off x="1056005" y="5304791"/>
            <a:ext cx="5059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能与同伴合作，积极分享，反思改进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20660" y="5273993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68360" y="5273993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16060" y="5273993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754870" y="5273993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02628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COMMONDATA" val="eyJoZGlkIjoiMjE4MjhlOWRhZGFiNWRkNmM2MTZjNTIzOTdlYzUyN2IifQ=="/>
  <p:tag name="KSO_WPP_MARK_KEY" val="cc7686d4-157e-44d2-9f5f-c6aa59f06f5f"/>
  <p:tag name="RESOURCE_RECORD_KEY" val="{&quot;13&quot;:[4364942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演示</Application>
  <PresentationFormat>宽屏</PresentationFormat>
  <Paragraphs>60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Times New Roman</vt:lpstr>
      <vt:lpstr>方正科技符号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240</cp:revision>
  <dcterms:created xsi:type="dcterms:W3CDTF">2019-06-19T02:08:00Z</dcterms:created>
  <dcterms:modified xsi:type="dcterms:W3CDTF">2025-07-14T07:17:11Z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7A7C38670353459C942786ABBAAEA979_13</vt:lpwstr>
  </property>
</Properties>
</file>