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94" r:id="rId3"/>
    <p:sldId id="366" r:id="rId5"/>
    <p:sldId id="368" r:id="rId6"/>
    <p:sldId id="372" r:id="rId7"/>
    <p:sldId id="369" r:id="rId8"/>
    <p:sldId id="289" r:id="rId9"/>
  </p:sldIdLst>
  <p:sldSz cx="12192000" cy="6858000"/>
  <p:notesSz cx="6858000" cy="9144000"/>
  <p:embeddedFontLst>
    <p:embeddedFont>
      <p:font typeface="微软雅黑" panose="020B0503020204020204" charset="-122"/>
      <p:regular r:id="rId14"/>
    </p:embeddedFont>
    <p:embeddedFont>
      <p:font typeface="方正科技符号" panose="02000502000000000000" charset="-122"/>
      <p:regular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  <p:embeddedFont>
      <p:font typeface="方正大标宋简体" panose="02000000000000000000" charset="-122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1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B42"/>
    <a:srgbClr val="A8A9AD"/>
    <a:srgbClr val="F1C06F"/>
    <a:srgbClr val="F0C374"/>
    <a:srgbClr val="FEF9E9"/>
    <a:srgbClr val="FFFFFF"/>
    <a:srgbClr val="F0BC66"/>
    <a:srgbClr val="FAEACC"/>
    <a:srgbClr val="FF0000"/>
    <a:srgbClr val="1F5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595" y="72"/>
      </p:cViewPr>
      <p:guideLst>
        <p:guide orient="horz" pos="250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79.xml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有logo图片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tags" Target="../tags/tag66.xml"/><Relationship Id="rId6" Type="http://schemas.openxmlformats.org/officeDocument/2006/relationships/image" Target="../media/image4.png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7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8.png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900420" y="460756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Freeform 3"/>
          <p:cNvSpPr/>
          <p:nvPr/>
        </p:nvSpPr>
        <p:spPr>
          <a:xfrm flipH="1">
            <a:off x="7953375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" name="TextBox 22"/>
          <p:cNvSpPr txBox="1"/>
          <p:nvPr/>
        </p:nvSpPr>
        <p:spPr>
          <a:xfrm>
            <a:off x="1464945" y="748030"/>
            <a:ext cx="9261475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三年级上册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记录我们的校园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1231265" y="2368550"/>
            <a:ext cx="825373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有趣的</a:t>
            </a:r>
            <a:r>
              <a:rPr lang="en-US" altLang="zh-CN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“</a:t>
            </a:r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几点钟方向</a:t>
            </a:r>
            <a:r>
              <a:rPr lang="en-US" altLang="zh-CN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”</a:t>
            </a:r>
            <a:endParaRPr lang="en-US" altLang="zh-CN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4"/>
          <p:cNvSpPr txBox="1"/>
          <p:nvPr/>
        </p:nvSpPr>
        <p:spPr>
          <a:xfrm>
            <a:off x="685165" y="781050"/>
            <a:ext cx="10596880" cy="208661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dist" eaLnBrk="1" hangingPunct="1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charset="0"/>
                <a:ea typeface="微软雅黑" panose="020B0503020204020204" charset="-122"/>
              </a:rPr>
              <a:t>        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除了用八个方向描述物体位置，还可以用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几点钟方向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表示物体位置。以自身为参照物，正前方</a:t>
            </a:r>
            <a:r>
              <a:rPr lang="zh-CN" altLang="en-US" sz="2800" spc="500" dirty="0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是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en-US" altLang="zh-CN" sz="2800" b="1" spc="5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方正科技符号" panose="02000502000000000000" charset="-122"/>
                <a:ea typeface="方正科技符号" panose="02000502000000000000" charset="-122"/>
                <a:cs typeface="+mn-ea"/>
              </a:rPr>
              <a:t>2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点钟方向，正后方就</a:t>
            </a:r>
            <a:r>
              <a:rPr lang="zh-CN" altLang="en-US" sz="2800" spc="500" dirty="0">
                <a:uFillTx/>
                <a:latin typeface="Times New Roman" panose="02020603050405020304" charset="0"/>
                <a:ea typeface="微软雅黑" panose="020B0503020204020204" charset="-122"/>
              </a:rPr>
              <a:t>是</a:t>
            </a:r>
            <a:endParaRPr lang="zh-CN" altLang="en-US" sz="2800" spc="500" dirty="0">
              <a:uFillTx/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spc="5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方正科技符号" panose="02000502000000000000" charset="-122"/>
                <a:ea typeface="方正科技符号" panose="02000502000000000000" charset="-122"/>
                <a:cs typeface="+mn-ea"/>
              </a:rPr>
              <a:t>6</a:t>
            </a:r>
            <a:r>
              <a:rPr lang="zh-CN" altLang="en-US" sz="2800" dirty="0">
                <a:latin typeface="Times New Roman" panose="02020603050405020304" charset="0"/>
                <a:ea typeface="微软雅黑" panose="020B0503020204020204" charset="-122"/>
              </a:rPr>
              <a:t>点钟方向。</a:t>
            </a:r>
            <a:endParaRPr lang="zh-CN" altLang="en-US" sz="2800" dirty="0"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1325" y="3388995"/>
            <a:ext cx="789940" cy="1716405"/>
          </a:xfrm>
          <a:prstGeom prst="rect">
            <a:avLst/>
          </a:prstGeom>
        </p:spPr>
      </p:pic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6864350" y="3039110"/>
            <a:ext cx="3787140" cy="1454150"/>
            <a:chOff x="1575" y="6899"/>
            <a:chExt cx="5964" cy="2290"/>
          </a:xfrm>
        </p:grpSpPr>
        <p:grpSp>
          <p:nvGrpSpPr>
            <p:cNvPr id="5" name="组合 4"/>
            <p:cNvGrpSpPr/>
            <p:nvPr/>
          </p:nvGrpSpPr>
          <p:grpSpPr>
            <a:xfrm>
              <a:off x="1575" y="6899"/>
              <a:ext cx="5964" cy="2290"/>
              <a:chOff x="1204" y="7587"/>
              <a:chExt cx="5964" cy="2290"/>
            </a:xfrm>
          </p:grpSpPr>
          <p:sp>
            <p:nvSpPr>
              <p:cNvPr id="17" name="流程图: 可选过程 16"/>
              <p:cNvSpPr/>
              <p:nvPr>
                <p:custDataLst>
                  <p:tags r:id="rId3"/>
                </p:custDataLst>
              </p:nvPr>
            </p:nvSpPr>
            <p:spPr>
              <a:xfrm flipH="1">
                <a:off x="1204" y="7587"/>
                <a:ext cx="5386" cy="2156"/>
              </a:xfrm>
              <a:prstGeom prst="flowChartAlternateProcess">
                <a:avLst/>
              </a:prstGeom>
              <a:solidFill>
                <a:srgbClr val="FEF9E9"/>
              </a:solidFill>
              <a:ln w="19050" cmpd="sng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215900" tIns="0" rIns="396240" bIns="107950" numCol="1" spcCol="0" rtlCol="0" fromWordArt="0" anchor="ctr" anchorCtr="0" forceAA="0" compatLnSpc="1">
                <a:noAutofit/>
              </a:bodyPr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" name="椭圆 5"/>
              <p:cNvSpPr/>
              <p:nvPr>
                <p:custDataLst>
                  <p:tags r:id="rId4"/>
                </p:custDataLst>
              </p:nvPr>
            </p:nvSpPr>
            <p:spPr>
              <a:xfrm>
                <a:off x="6215" y="8925"/>
                <a:ext cx="550" cy="550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" name="椭圆 8"/>
              <p:cNvSpPr/>
              <p:nvPr>
                <p:custDataLst>
                  <p:tags r:id="rId5"/>
                </p:custDataLst>
              </p:nvPr>
            </p:nvSpPr>
            <p:spPr>
              <a:xfrm>
                <a:off x="6765" y="9475"/>
                <a:ext cx="403" cy="402"/>
              </a:xfrm>
              <a:prstGeom prst="ellipse">
                <a:avLst/>
              </a:prstGeom>
              <a:solidFill>
                <a:srgbClr val="FEF9E9"/>
              </a:solidFill>
              <a:ln w="19050">
                <a:solidFill>
                  <a:srgbClr val="F1C06F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6"/>
              </p:custDataLst>
            </p:nvPr>
          </p:nvSpPr>
          <p:spPr>
            <a:xfrm>
              <a:off x="1713" y="6899"/>
              <a:ext cx="5039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方正科技符号" panose="02000502000000000000" charset="-122"/>
                  <a:ea typeface="方正科技符号" panose="02000502000000000000" charset="-122"/>
                  <a:cs typeface="+mn-ea"/>
                  <a:sym typeface="+mn-ea"/>
                </a:rPr>
                <a:t>1</a:t>
              </a:r>
              <a:r>
                <a:rPr lang="en-US" altLang="zh-CN" sz="2400" b="1" spc="5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方正科技符号" panose="02000502000000000000" charset="-122"/>
                  <a:ea typeface="方正科技符号" panose="02000502000000000000" charset="-122"/>
                  <a:cs typeface="+mn-ea"/>
                  <a:sym typeface="+mn-ea"/>
                </a:rPr>
                <a:t>2</a:t>
              </a:r>
              <a:r>
                <a: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rPr>
                <a:t>点钟方向</a:t>
              </a:r>
              <a:r>
                <a:rPr lang="zh-CN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rPr>
                <a:t>在哪里？</a:t>
              </a:r>
              <a:endParaRPr lang="en-US" altLang="zh-CN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微软雅黑" panose="020B0503020204020204" charset="-122"/>
                <a:cs typeface="+mn-ea"/>
                <a:sym typeface="+mn-ea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spc="5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方正科技符号" panose="02000502000000000000" charset="-122"/>
                  <a:ea typeface="方正科技符号" panose="02000502000000000000" charset="-122"/>
                  <a:cs typeface="+mn-ea"/>
                  <a:sym typeface="+mn-ea"/>
                </a:rPr>
                <a:t>6</a:t>
              </a:r>
              <a:r>
                <a:rPr lang="zh-CN" altLang="en-US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rPr>
                <a:t>点钟方向</a:t>
              </a:r>
              <a:r>
                <a:rPr lang="zh-CN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ea"/>
                  <a:ea typeface="微软雅黑" panose="020B0503020204020204" charset="-122"/>
                  <a:cs typeface="+mn-ea"/>
                  <a:sym typeface="+mn-ea"/>
                </a:rPr>
                <a:t>呢？</a:t>
              </a:r>
              <a:endParaRPr lang="zh-CN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ea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69925" y="453390"/>
            <a:ext cx="10476865" cy="1383665"/>
            <a:chOff x="1121" y="1221"/>
            <a:chExt cx="16499" cy="2179"/>
          </a:xfrm>
        </p:grpSpPr>
        <p:sp>
          <p:nvSpPr>
            <p:cNvPr id="4" name="椭圆 3"/>
            <p:cNvSpPr/>
            <p:nvPr/>
          </p:nvSpPr>
          <p:spPr>
            <a:xfrm>
              <a:off x="1121" y="1677"/>
              <a:ext cx="454" cy="454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7" y="1221"/>
              <a:ext cx="15873" cy="217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rgbClr val="00000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r>
                <a:rPr lang="en-US" altLang="zh-CN" sz="2800" b="1" spc="500">
                  <a:solidFill>
                    <a:srgbClr val="000000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2</a:t>
              </a: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点钟方向在哪里？</a:t>
              </a:r>
              <a:r>
                <a:rPr lang="en-US" altLang="zh-CN" sz="2800" b="1" spc="500">
                  <a:solidFill>
                    <a:srgbClr val="000000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点钟方向、</a:t>
              </a:r>
              <a:r>
                <a:rPr lang="en-US" altLang="zh-CN" sz="2800" b="1" spc="500">
                  <a:solidFill>
                    <a:srgbClr val="000000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2</a:t>
              </a: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点钟方向</a:t>
              </a:r>
              <a:r>
                <a:rPr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都在哪里？</a:t>
              </a:r>
              <a:endPara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请你按照一定顺序指出这些方向。</a:t>
              </a:r>
              <a:endPara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" name="图片 6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07180" y="2280285"/>
            <a:ext cx="3434080" cy="350266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274310" y="1819910"/>
            <a:ext cx="1099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</a:rPr>
              <a:t>我前面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274310" y="5692140"/>
            <a:ext cx="1099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</a:rPr>
              <a:t>我后面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7541260" y="3743325"/>
            <a:ext cx="588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</a:rPr>
              <a:t>右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3562985" y="3747770"/>
            <a:ext cx="588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C00000"/>
                </a:solidFill>
              </a:rPr>
              <a:t>左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5" name="上箭头 14"/>
          <p:cNvSpPr/>
          <p:nvPr/>
        </p:nvSpPr>
        <p:spPr>
          <a:xfrm>
            <a:off x="5749925" y="3044825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上箭头 16"/>
          <p:cNvSpPr/>
          <p:nvPr/>
        </p:nvSpPr>
        <p:spPr>
          <a:xfrm rot="1980000">
            <a:off x="6031230" y="3129915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上箭头 18"/>
          <p:cNvSpPr/>
          <p:nvPr/>
        </p:nvSpPr>
        <p:spPr>
          <a:xfrm rot="3540000">
            <a:off x="6209030" y="3305810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上箭头 19"/>
          <p:cNvSpPr/>
          <p:nvPr/>
        </p:nvSpPr>
        <p:spPr>
          <a:xfrm rot="5400000">
            <a:off x="6285230" y="3572510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上箭头 20"/>
          <p:cNvSpPr/>
          <p:nvPr/>
        </p:nvSpPr>
        <p:spPr>
          <a:xfrm rot="18060000" flipV="1">
            <a:off x="6209665" y="3841750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上箭头 21"/>
          <p:cNvSpPr/>
          <p:nvPr/>
        </p:nvSpPr>
        <p:spPr>
          <a:xfrm rot="19800000" flipV="1">
            <a:off x="6019165" y="4030345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上箭头 28"/>
          <p:cNvSpPr/>
          <p:nvPr/>
        </p:nvSpPr>
        <p:spPr>
          <a:xfrm flipV="1">
            <a:off x="5749925" y="4102735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上箭头 29"/>
          <p:cNvSpPr/>
          <p:nvPr/>
        </p:nvSpPr>
        <p:spPr>
          <a:xfrm rot="19740000" flipH="1">
            <a:off x="5473065" y="3122295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上箭头 30"/>
          <p:cNvSpPr/>
          <p:nvPr/>
        </p:nvSpPr>
        <p:spPr>
          <a:xfrm rot="18060000" flipH="1">
            <a:off x="5291455" y="3314700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上箭头 34"/>
          <p:cNvSpPr/>
          <p:nvPr/>
        </p:nvSpPr>
        <p:spPr>
          <a:xfrm rot="16200000" flipH="1">
            <a:off x="5227955" y="3577590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上箭头 35"/>
          <p:cNvSpPr/>
          <p:nvPr/>
        </p:nvSpPr>
        <p:spPr>
          <a:xfrm rot="3540000" flipH="1" flipV="1">
            <a:off x="5298440" y="3849370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上箭头 36"/>
          <p:cNvSpPr/>
          <p:nvPr/>
        </p:nvSpPr>
        <p:spPr>
          <a:xfrm rot="1800000" flipH="1" flipV="1">
            <a:off x="5484495" y="4030345"/>
            <a:ext cx="108000" cy="828000"/>
          </a:xfrm>
          <a:prstGeom prst="upArrow">
            <a:avLst>
              <a:gd name="adj1" fmla="val 50000"/>
              <a:gd name="adj2" fmla="val 7109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3" grpId="0"/>
      <p:bldP spid="13" grpId="1"/>
      <p:bldP spid="14" grpId="0"/>
      <p:bldP spid="14" grpId="1"/>
      <p:bldP spid="15" grpId="0" bldLvl="0" animBg="1"/>
      <p:bldP spid="15" grpId="1" animBg="1"/>
      <p:bldP spid="15" grpId="2" bldLvl="0" animBg="1"/>
      <p:bldP spid="17" grpId="0" bldLvl="0" animBg="1"/>
      <p:bldP spid="17" grpId="1" animBg="1"/>
      <p:bldP spid="17" grpId="2" bldLvl="0" animBg="1"/>
      <p:bldP spid="19" grpId="0" bldLvl="0" animBg="1"/>
      <p:bldP spid="19" grpId="1" animBg="1"/>
      <p:bldP spid="19" grpId="2" bldLvl="0" animBg="1"/>
      <p:bldP spid="20" grpId="0" bldLvl="0" animBg="1"/>
      <p:bldP spid="20" grpId="1" animBg="1"/>
      <p:bldP spid="20" grpId="2" bldLvl="0" animBg="1"/>
      <p:bldP spid="21" grpId="0" bldLvl="0" animBg="1"/>
      <p:bldP spid="21" grpId="1" animBg="1"/>
      <p:bldP spid="21" grpId="2" bldLvl="0" animBg="1"/>
      <p:bldP spid="22" grpId="0" bldLvl="0" animBg="1"/>
      <p:bldP spid="22" grpId="1" animBg="1"/>
      <p:bldP spid="22" grpId="2" bldLvl="0" animBg="1"/>
      <p:bldP spid="29" grpId="0" bldLvl="0" animBg="1"/>
      <p:bldP spid="29" grpId="1" animBg="1"/>
      <p:bldP spid="29" grpId="2" bldLvl="0" animBg="1"/>
      <p:bldP spid="30" grpId="0" bldLvl="0" animBg="1"/>
      <p:bldP spid="30" grpId="1" animBg="1"/>
      <p:bldP spid="30" grpId="2" bldLvl="0" animBg="1"/>
      <p:bldP spid="31" grpId="0" bldLvl="0" animBg="1"/>
      <p:bldP spid="31" grpId="1" animBg="1"/>
      <p:bldP spid="31" grpId="2" bldLvl="0" animBg="1"/>
      <p:bldP spid="35" grpId="0" bldLvl="0" animBg="1"/>
      <p:bldP spid="35" grpId="1" animBg="1"/>
      <p:bldP spid="35" grpId="2" bldLvl="0" animBg="1"/>
      <p:bldP spid="36" grpId="0" bldLvl="0" animBg="1"/>
      <p:bldP spid="36" grpId="1" animBg="1"/>
      <p:bldP spid="36" grpId="2" bldLvl="0" animBg="1"/>
      <p:bldP spid="37" grpId="0" bldLvl="0" animBg="1"/>
      <p:bldP spid="37" grpId="1" animBg="1"/>
      <p:bldP spid="37" grpId="2" bldLvl="0" animBg="1"/>
      <p:bldP spid="15" grpId="3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90" y="3022600"/>
            <a:ext cx="1751330" cy="1786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69925" y="781050"/>
            <a:ext cx="10476865" cy="737235"/>
            <a:chOff x="1121" y="1221"/>
            <a:chExt cx="16499" cy="1161"/>
          </a:xfrm>
        </p:grpSpPr>
        <p:sp>
          <p:nvSpPr>
            <p:cNvPr id="4" name="椭圆 3"/>
            <p:cNvSpPr/>
            <p:nvPr/>
          </p:nvSpPr>
          <p:spPr>
            <a:xfrm>
              <a:off x="1121" y="1677"/>
              <a:ext cx="454" cy="454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7" y="1221"/>
              <a:ext cx="15873" cy="116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到操场上，用</a:t>
              </a:r>
              <a:r>
                <a:rPr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“</a:t>
              </a: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几点钟方向</a:t>
              </a:r>
              <a:r>
                <a:rPr lang="en-US" altLang="zh-CN" sz="28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”</a:t>
              </a: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记录校园里都有什么。</a:t>
              </a:r>
              <a:endPara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874645" y="2153285"/>
            <a:ext cx="6215380" cy="3215005"/>
            <a:chOff x="1121" y="5790"/>
            <a:chExt cx="10782" cy="5063"/>
          </a:xfrm>
        </p:grpSpPr>
        <p:sp>
          <p:nvSpPr>
            <p:cNvPr id="8195" name="文本框 2"/>
            <p:cNvSpPr txBox="1"/>
            <p:nvPr/>
          </p:nvSpPr>
          <p:spPr>
            <a:xfrm>
              <a:off x="1343" y="5928"/>
              <a:ext cx="10529" cy="4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pPr eaLnBrk="0" hangingPunct="0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6E8D5B"/>
                  </a:solidFill>
                  <a:latin typeface="微软雅黑" panose="020B0503020204020204" charset="-122"/>
                  <a:ea typeface="微软雅黑" panose="020B0503020204020204" charset="-122"/>
                </a:rPr>
                <a:t>活动提示：</a:t>
              </a:r>
              <a:endParaRPr lang="zh-CN" altLang="en-US" sz="2400" b="1" dirty="0">
                <a:solidFill>
                  <a:srgbClr val="6E8D5B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方正科技符号" panose="02000502000000000000" charset="-122"/>
                  <a:ea typeface="方正科技符号" panose="02000502000000000000" charset="-122"/>
                </a:rPr>
                <a:t>1. 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用</a:t>
              </a:r>
              <a:r>
                <a:rPr lang="en-US" altLang="zh-CN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几点钟方向</a:t>
              </a:r>
              <a:r>
                <a:rPr lang="en-US" altLang="zh-CN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记录校园里都有什么。</a:t>
              </a:r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方正科技符号" panose="02000502000000000000" charset="-122"/>
                  <a:ea typeface="方正科技符号" panose="02000502000000000000" charset="-122"/>
                </a:rPr>
                <a:t>2. 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用</a:t>
              </a:r>
              <a:r>
                <a:rPr lang="en-US" altLang="zh-CN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几点钟方向</a:t>
              </a:r>
              <a:r>
                <a:rPr lang="en-US" altLang="zh-CN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介绍校园里都有什么。</a:t>
              </a:r>
              <a:endPara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2400" b="1" dirty="0">
                  <a:latin typeface="方正科技符号" panose="02000502000000000000" charset="-122"/>
                  <a:ea typeface="方正科技符号" panose="02000502000000000000" charset="-122"/>
                </a:rPr>
                <a:t>3</a:t>
              </a:r>
              <a:r>
                <a:rPr lang="en-US" altLang="zh-CN" sz="2400" b="1" dirty="0">
                  <a:latin typeface="方正科技符号" panose="02000502000000000000" charset="-122"/>
                  <a:ea typeface="方正科技符号" panose="02000502000000000000" charset="-122"/>
                  <a:sym typeface="+mn-ea"/>
                </a:rPr>
                <a:t>. 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用</a:t>
              </a:r>
              <a:r>
                <a:rPr lang="en-US" altLang="zh-CN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“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几点钟方向</a:t>
              </a:r>
              <a:r>
                <a:rPr lang="en-US" altLang="zh-CN" sz="240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”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介绍你最喜欢的地方，</a:t>
              </a:r>
              <a:endPara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r>
                <a:rPr lang="en-US" altLang="zh-CN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</a:t>
              </a:r>
              <a:r>
                <a:rPr lang="zh-CN" altLang="en-US" sz="2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同伴能找到这个地方吗？</a:t>
              </a:r>
              <a:endParaRPr lang="en-US" altLang="zh-CN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121" y="5790"/>
              <a:ext cx="10782" cy="5063"/>
            </a:xfrm>
            <a:prstGeom prst="roundRect">
              <a:avLst>
                <a:gd name="adj" fmla="val 10341"/>
              </a:avLst>
            </a:prstGeom>
            <a:noFill/>
            <a:ln w="28575">
              <a:solidFill>
                <a:srgbClr val="84A56D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69925" y="781050"/>
            <a:ext cx="10476865" cy="737235"/>
            <a:chOff x="1121" y="1221"/>
            <a:chExt cx="16499" cy="1161"/>
          </a:xfrm>
        </p:grpSpPr>
        <p:sp>
          <p:nvSpPr>
            <p:cNvPr id="4" name="椭圆 3"/>
            <p:cNvSpPr/>
            <p:nvPr/>
          </p:nvSpPr>
          <p:spPr>
            <a:xfrm>
              <a:off x="1121" y="1677"/>
              <a:ext cx="454" cy="454"/>
            </a:xfrm>
            <a:prstGeom prst="ellipse">
              <a:avLst/>
            </a:prstGeom>
            <a:solidFill>
              <a:srgbClr val="6E8D5B"/>
            </a:solidFill>
            <a:ln>
              <a:solidFill>
                <a:srgbClr val="6E8D5B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7" y="1221"/>
              <a:ext cx="15873" cy="116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观察、比较同学们的记录，你有什么发现？</a:t>
              </a:r>
              <a:endPara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56715" y="2183765"/>
            <a:ext cx="9410065" cy="3534410"/>
            <a:chOff x="2609" y="3863"/>
            <a:chExt cx="14819" cy="5566"/>
          </a:xfrm>
        </p:grpSpPr>
        <p:pic>
          <p:nvPicPr>
            <p:cNvPr id="2" name="图片 1" descr="3上-我们的校园-第2课时更换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09" y="3863"/>
              <a:ext cx="8349" cy="5566"/>
            </a:xfrm>
            <a:prstGeom prst="roundRect">
              <a:avLst>
                <a:gd name="adj" fmla="val 5666"/>
              </a:avLst>
            </a:prstGeom>
          </p:spPr>
        </p:pic>
        <p:sp>
          <p:nvSpPr>
            <p:cNvPr id="26" name="圆角矩形标注 25"/>
            <p:cNvSpPr/>
            <p:nvPr/>
          </p:nvSpPr>
          <p:spPr>
            <a:xfrm>
              <a:off x="2609" y="5465"/>
              <a:ext cx="3643" cy="1965"/>
            </a:xfrm>
            <a:prstGeom prst="wedgeRoundRectCallout">
              <a:avLst>
                <a:gd name="adj1" fmla="val 65152"/>
                <a:gd name="adj2" fmla="val 32951"/>
                <a:gd name="adj3" fmla="val 16667"/>
              </a:avLst>
            </a:prstGeom>
            <a:solidFill>
              <a:srgbClr val="FEF9E9"/>
            </a:solidFill>
            <a:ln w="19050" cmpd="sng">
              <a:solidFill>
                <a:srgbClr val="F1C06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144145" tIns="0" rIns="0" bIns="107950" rtlCol="0" anchor="ctr"/>
            <a:p>
              <a:pPr algn="l">
                <a:lnSpc>
                  <a:spcPct val="150000"/>
                </a:lnSpc>
              </a:pPr>
              <a:r>
                <a:rPr lang="zh-CN" altLang="en-US" sz="2400">
                  <a:solidFill>
                    <a:schemeClr val="tx1"/>
                  </a:solidFill>
                </a:rPr>
                <a:t>篮球场在我的</a:t>
              </a:r>
              <a:endParaRPr lang="zh-CN" altLang="en-US" sz="2400">
                <a:solidFill>
                  <a:schemeClr val="tx1"/>
                </a:solidFill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9</a:t>
              </a:r>
              <a:r>
                <a:rPr lang="zh-CN" altLang="en-US" sz="2400">
                  <a:solidFill>
                    <a:schemeClr val="tx1"/>
                  </a:solidFill>
                </a:rPr>
                <a:t>点钟方向。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" name="圆角矩形标注 4"/>
            <p:cNvSpPr/>
            <p:nvPr/>
          </p:nvSpPr>
          <p:spPr>
            <a:xfrm flipH="1">
              <a:off x="11424" y="5400"/>
              <a:ext cx="6005" cy="1965"/>
            </a:xfrm>
            <a:prstGeom prst="wedgeRoundRectCallout">
              <a:avLst>
                <a:gd name="adj1" fmla="val 58542"/>
                <a:gd name="adj2" fmla="val 34122"/>
                <a:gd name="adj3" fmla="val 16667"/>
              </a:avLst>
            </a:prstGeom>
            <a:solidFill>
              <a:srgbClr val="FEF9E9"/>
            </a:solidFill>
            <a:ln w="19050" cmpd="sng">
              <a:solidFill>
                <a:srgbClr val="F1C06F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144145" tIns="0" rIns="0" bIns="107950" rtlCol="0" anchor="ctr"/>
            <a:p>
              <a:pPr algn="l">
                <a:lnSpc>
                  <a:spcPct val="150000"/>
                </a:lnSpc>
              </a:pPr>
              <a:r>
                <a:rPr lang="zh-CN" altLang="en-US" sz="2400">
                  <a:solidFill>
                    <a:schemeClr val="tx1"/>
                  </a:solidFill>
                </a:rPr>
                <a:t>篮球场在我</a:t>
              </a:r>
              <a:r>
                <a:rPr lang="zh-CN" altLang="en-US" sz="2400" spc="500">
                  <a:solidFill>
                    <a:schemeClr val="tx1"/>
                  </a:solidFill>
                  <a:uFillTx/>
                </a:rPr>
                <a:t>的</a:t>
              </a:r>
              <a:r>
                <a:rPr lang="en-US" altLang="zh-CN"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3</a:t>
              </a:r>
              <a:r>
                <a:rPr lang="zh-CN" altLang="en-US" sz="2400">
                  <a:solidFill>
                    <a:schemeClr val="tx1"/>
                  </a:solidFill>
                </a:rPr>
                <a:t>点钟方向，怎么不一样呢？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02628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DIAGRAM_VIRTUALLY_FRAME" val="{&quot;height&quot;:153.75,&quot;left&quot;:54.05,&quot;top&quot;:305.7,&quot;width&quot;:843.3}"/>
</p:tagLst>
</file>

<file path=ppt/tags/tag69.xml><?xml version="1.0" encoding="utf-8"?>
<p:tagLst xmlns:p="http://schemas.openxmlformats.org/presentationml/2006/main">
  <p:tag name="KSO_WM_DIAGRAM_VIRTUALLY_FRAME" val="{&quot;height&quot;:153.75,&quot;left&quot;:54.05,&quot;top&quot;:305.7,&quot;width&quot;:843.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153.75,&quot;left&quot;:54.05,&quot;top&quot;:305.7,&quot;width&quot;:843.3}"/>
</p:tagLst>
</file>

<file path=ppt/tags/tag71.xml><?xml version="1.0" encoding="utf-8"?>
<p:tagLst xmlns:p="http://schemas.openxmlformats.org/presentationml/2006/main">
  <p:tag name="KSO_WM_DIAGRAM_VIRTUALLY_FRAME" val="{&quot;height&quot;:153.75,&quot;left&quot;:54.05,&quot;top&quot;:305.7,&quot;width&quot;:843.3}"/>
</p:tagLst>
</file>

<file path=ppt/tags/tag72.xml><?xml version="1.0" encoding="utf-8"?>
<p:tagLst xmlns:p="http://schemas.openxmlformats.org/presentationml/2006/main">
  <p:tag name="KSO_WM_DIAGRAM_VIRTUALLY_FRAME" val="{&quot;height&quot;:153.75,&quot;left&quot;:54.05,&quot;top&quot;:305.7,&quot;width&quot;:843.3}"/>
</p:tagLst>
</file>

<file path=ppt/tags/tag73.xml><?xml version="1.0" encoding="utf-8"?>
<p:tagLst xmlns:p="http://schemas.openxmlformats.org/presentationml/2006/main">
  <p:tag name="KSO_WM_DIAGRAM_VIRTUALLY_FRAME" val="{&quot;height&quot;:341.15,&quot;left&quot;:280.55,&quot;top&quot;:169.1,&quot;width&quot;:359.6}"/>
</p:tagLst>
</file>

<file path=ppt/tags/tag74.xml><?xml version="1.0" encoding="utf-8"?>
<p:tagLst xmlns:p="http://schemas.openxmlformats.org/presentationml/2006/main">
  <p:tag name="KSO_WM_DIAGRAM_VIRTUALLY_FRAME" val="{&quot;height&quot;:341.15,&quot;left&quot;:280.55,&quot;top&quot;:169.1,&quot;width&quot;:359.6}"/>
</p:tagLst>
</file>

<file path=ppt/tags/tag75.xml><?xml version="1.0" encoding="utf-8"?>
<p:tagLst xmlns:p="http://schemas.openxmlformats.org/presentationml/2006/main">
  <p:tag name="KSO_WM_DIAGRAM_VIRTUALLY_FRAME" val="{&quot;height&quot;:341.15,&quot;left&quot;:280.55,&quot;top&quot;:169.1,&quot;width&quot;:359.6}"/>
</p:tagLst>
</file>

<file path=ppt/tags/tag76.xml><?xml version="1.0" encoding="utf-8"?>
<p:tagLst xmlns:p="http://schemas.openxmlformats.org/presentationml/2006/main">
  <p:tag name="KSO_WM_DIAGRAM_VIRTUALLY_FRAME" val="{&quot;height&quot;:341.15,&quot;left&quot;:280.55,&quot;top&quot;:169.1,&quot;width&quot;:359.6}"/>
</p:tagLst>
</file>

<file path=ppt/tags/tag77.xml><?xml version="1.0" encoding="utf-8"?>
<p:tagLst xmlns:p="http://schemas.openxmlformats.org/presentationml/2006/main">
  <p:tag name="KSO_WM_DIAGRAM_VIRTUALLY_FRAME" val="{&quot;height&quot;:341.15,&quot;left&quot;:280.55,&quot;top&quot;:169.1,&quot;width&quot;:359.6}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COMMONDATA" val="eyJoZGlkIjoiMjE4MjhlOWRhZGFiNWRkNmM2MTZjNTIzOTdlYzUyN2IifQ=="/>
  <p:tag name="KSO_WPP_MARK_KEY" val="cc7686d4-157e-44d2-9f5f-c6aa59f06f5f"/>
  <p:tag name="RESOURCE_RECORD_KEY" val="{&quot;13&quot;:[4364942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WPS 演示</Application>
  <PresentationFormat>宽屏</PresentationFormat>
  <Paragraphs>38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微软雅黑</vt:lpstr>
      <vt:lpstr>Times New Roman</vt:lpstr>
      <vt:lpstr>方正科技符号</vt:lpstr>
      <vt:lpstr>Arial Unicode MS</vt:lpstr>
      <vt:lpstr>Calibri</vt:lpstr>
      <vt:lpstr>方正大标宋简体</vt:lpstr>
      <vt:lpstr>思源宋体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233</cp:revision>
  <dcterms:created xsi:type="dcterms:W3CDTF">2019-06-19T02:08:00Z</dcterms:created>
  <dcterms:modified xsi:type="dcterms:W3CDTF">2025-07-14T07:16:00Z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9D56CC5291414DBFB405F82D79637157_13</vt:lpwstr>
  </property>
</Properties>
</file>