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4" r:id="rId2"/>
    <p:sldId id="366" r:id="rId3"/>
    <p:sldId id="368" r:id="rId4"/>
    <p:sldId id="367" r:id="rId5"/>
    <p:sldId id="369" r:id="rId6"/>
    <p:sldId id="370" r:id="rId7"/>
    <p:sldId id="289" r:id="rId8"/>
  </p:sldIdLst>
  <p:sldSz cx="12192000" cy="6858000"/>
  <p:notesSz cx="6858000" cy="9144000"/>
  <p:embeddedFontLst>
    <p:embeddedFont>
      <p:font typeface="方正大标宋简体" panose="02010600030101010101" charset="-122"/>
      <p:regular r:id="rId11"/>
    </p:embeddedFont>
    <p:embeddedFont>
      <p:font typeface="方正科技符号" panose="02010600030101010101" charset="-122"/>
      <p:regular r:id="rId12"/>
      <p:italic r:id="rId13"/>
    </p:embeddedFont>
    <p:embeddedFont>
      <p:font typeface="微软雅黑" panose="020B0503020204020204" pitchFamily="34" charset="-122"/>
      <p:regular r:id="rId14"/>
      <p:bold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1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E9"/>
    <a:srgbClr val="F2DD9C"/>
    <a:srgbClr val="E25B42"/>
    <a:srgbClr val="A8A9AD"/>
    <a:srgbClr val="F1C06F"/>
    <a:srgbClr val="F0C374"/>
    <a:srgbClr val="FFFFFF"/>
    <a:srgbClr val="F0BC66"/>
    <a:srgbClr val="FAEA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58" y="72"/>
      </p:cViewPr>
      <p:guideLst>
        <p:guide orient="horz" pos="2481"/>
        <p:guide pos="38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2025/8/13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有logo图片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6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image" Target="../media/image4.png"/><Relationship Id="rId4" Type="http://schemas.openxmlformats.org/officeDocument/2006/relationships/tags" Target="../tags/tag6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6" Type="http://schemas.openxmlformats.org/officeDocument/2006/relationships/slideLayout" Target="../slideLayouts/slideLayout13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900420" y="460756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Freeform 3"/>
          <p:cNvSpPr/>
          <p:nvPr/>
        </p:nvSpPr>
        <p:spPr>
          <a:xfrm flipH="1">
            <a:off x="7953375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" name="TextBox 22"/>
          <p:cNvSpPr txBox="1"/>
          <p:nvPr/>
        </p:nvSpPr>
        <p:spPr>
          <a:xfrm>
            <a:off x="1464945" y="748030"/>
            <a:ext cx="9261475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三年级上册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记录我们的校园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31265" y="2367915"/>
            <a:ext cx="75190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校园里的八个方向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4"/>
          <p:cNvSpPr txBox="1"/>
          <p:nvPr/>
        </p:nvSpPr>
        <p:spPr>
          <a:xfrm>
            <a:off x="858520" y="781050"/>
            <a:ext cx="10503535" cy="142430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</a:rPr>
              <a:t>        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你知道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四面八方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这个成语吗？其中的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八方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指四方四隅，即东、西、南、北四方，东南、东北、西南、西北四隅。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1835" y="2153920"/>
            <a:ext cx="10476865" cy="1383665"/>
            <a:chOff x="1121" y="1221"/>
            <a:chExt cx="16499" cy="2179"/>
          </a:xfrm>
        </p:grpSpPr>
        <p:sp>
          <p:nvSpPr>
            <p:cNvPr id="4" name="椭圆 3"/>
            <p:cNvSpPr/>
            <p:nvPr/>
          </p:nvSpPr>
          <p:spPr>
            <a:xfrm>
              <a:off x="1121" y="1677"/>
              <a:ext cx="454" cy="454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7" y="1221"/>
              <a:ext cx="15873" cy="2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制作可以指示八个方向的方向板，说一说如何确定东南、东北、西南、西北这四个方向。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1835" y="3676650"/>
            <a:ext cx="11339830" cy="2162810"/>
            <a:chOff x="1121" y="5790"/>
            <a:chExt cx="17858" cy="3406"/>
          </a:xfrm>
        </p:grpSpPr>
        <p:sp>
          <p:nvSpPr>
            <p:cNvPr id="8195" name="文本框 2"/>
            <p:cNvSpPr txBox="1"/>
            <p:nvPr/>
          </p:nvSpPr>
          <p:spPr>
            <a:xfrm>
              <a:off x="1239" y="5928"/>
              <a:ext cx="17740" cy="27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6E8D5B"/>
                  </a:solidFill>
                  <a:latin typeface="微软雅黑" panose="020B0503020204020204" charset="-122"/>
                  <a:ea typeface="微软雅黑" panose="020B0503020204020204" charset="-122"/>
                </a:rPr>
                <a:t>活动提示：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方正科技符号" panose="02000502000000000000" charset="-122"/>
                  <a:ea typeface="方正科技符号" panose="02000502000000000000" charset="-122"/>
                </a:rPr>
                <a:t>1. 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思考与制作：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制作可以指示八个方向的方向板。</a:t>
              </a: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方正科技符号" panose="02000502000000000000" charset="-122"/>
                  <a:ea typeface="方正科技符号" panose="02000502000000000000" charset="-122"/>
                </a:rPr>
                <a:t>2.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交流与分享：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如何确定东南、东北、西南、西北这四个方向？</a:t>
              </a: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21" y="5790"/>
              <a:ext cx="16942" cy="3406"/>
            </a:xfrm>
            <a:prstGeom prst="roundRect">
              <a:avLst>
                <a:gd name="adj" fmla="val 10341"/>
              </a:avLst>
            </a:prstGeom>
            <a:noFill/>
            <a:ln w="28575">
              <a:solidFill>
                <a:srgbClr val="84A56D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1170" y="3281045"/>
            <a:ext cx="4681220" cy="2880000"/>
          </a:xfrm>
          <a:prstGeom prst="rect">
            <a:avLst/>
          </a:prstGeom>
          <a:solidFill>
            <a:srgbClr val="F2DD9C"/>
          </a:solidFill>
          <a:ln>
            <a:solidFill>
              <a:srgbClr val="F2DD9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70" name="文本框 4"/>
          <p:cNvSpPr txBox="1"/>
          <p:nvPr/>
        </p:nvSpPr>
        <p:spPr>
          <a:xfrm>
            <a:off x="858520" y="487680"/>
            <a:ext cx="10503535" cy="142430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</a:rPr>
              <a:t>        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你知道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四面八方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这个成语吗？其中的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八方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指四方四隅，即东、西、南、北四方，东南、东北、西南、西北四隅。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1835" y="1860550"/>
            <a:ext cx="10476865" cy="1383665"/>
            <a:chOff x="1121" y="1221"/>
            <a:chExt cx="16499" cy="2179"/>
          </a:xfrm>
        </p:grpSpPr>
        <p:sp>
          <p:nvSpPr>
            <p:cNvPr id="4" name="椭圆 3"/>
            <p:cNvSpPr/>
            <p:nvPr/>
          </p:nvSpPr>
          <p:spPr>
            <a:xfrm>
              <a:off x="1121" y="1677"/>
              <a:ext cx="454" cy="454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7" y="1221"/>
              <a:ext cx="15873" cy="2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制作可以指示八个方向的方向板，说一说如何确定东南、东北、西南、西北这四个方向。</a:t>
              </a: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4900295" y="3669665"/>
            <a:ext cx="828040" cy="360045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4900295" y="4583430"/>
            <a:ext cx="828040" cy="35941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4900295" y="5496560"/>
            <a:ext cx="828040" cy="35941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6077585" y="3669665"/>
            <a:ext cx="828040" cy="360045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6077585" y="5496560"/>
            <a:ext cx="828040" cy="35941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7254875" y="3669665"/>
            <a:ext cx="828040" cy="360045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7254875" y="4583430"/>
            <a:ext cx="828040" cy="35941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7254875" y="5496560"/>
            <a:ext cx="828040" cy="35941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258685" y="4566920"/>
            <a:ext cx="82804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/>
              <a:t>东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6493510" y="4029710"/>
            <a:ext cx="0" cy="14668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5682615" y="4035425"/>
            <a:ext cx="1605915" cy="146494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5695315" y="4022090"/>
            <a:ext cx="1605915" cy="146494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5722620" y="4763135"/>
            <a:ext cx="152654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077585" y="3652520"/>
            <a:ext cx="82804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/>
              <a:t>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77585" y="5485130"/>
            <a:ext cx="82804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/>
              <a:t>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00295" y="4559935"/>
            <a:ext cx="82804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/>
              <a:t>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54875" y="5487670"/>
            <a:ext cx="82804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东南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54875" y="3660775"/>
            <a:ext cx="82804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东北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69180" y="5478145"/>
            <a:ext cx="82804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西南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00295" y="3651885"/>
            <a:ext cx="82804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西北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9925" y="781050"/>
            <a:ext cx="10476865" cy="737235"/>
            <a:chOff x="1121" y="1221"/>
            <a:chExt cx="16499" cy="1161"/>
          </a:xfrm>
        </p:grpSpPr>
        <p:sp>
          <p:nvSpPr>
            <p:cNvPr id="4" name="椭圆 3"/>
            <p:cNvSpPr/>
            <p:nvPr/>
          </p:nvSpPr>
          <p:spPr>
            <a:xfrm>
              <a:off x="1121" y="1677"/>
              <a:ext cx="454" cy="454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7" y="1221"/>
              <a:ext cx="15873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借助方向板，观察校园的各个方向都有什么，并做好记录。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9925" y="2331720"/>
            <a:ext cx="5659245" cy="3215005"/>
            <a:chOff x="1121" y="5790"/>
            <a:chExt cx="9556" cy="5063"/>
          </a:xfrm>
        </p:grpSpPr>
        <p:sp>
          <p:nvSpPr>
            <p:cNvPr id="8195" name="文本框 2"/>
            <p:cNvSpPr txBox="1"/>
            <p:nvPr/>
          </p:nvSpPr>
          <p:spPr>
            <a:xfrm>
              <a:off x="1239" y="5928"/>
              <a:ext cx="9438" cy="45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6E8D5B"/>
                  </a:solidFill>
                  <a:latin typeface="微软雅黑" panose="020B0503020204020204" charset="-122"/>
                  <a:ea typeface="微软雅黑" panose="020B0503020204020204" charset="-122"/>
                </a:rPr>
                <a:t>活动提示：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方正科技符号" panose="02000502000000000000" charset="-122"/>
                  <a:ea typeface="方正科技符号" panose="02000502000000000000" charset="-122"/>
                </a:rPr>
                <a:t>1. 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观察：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选择观察点，借助方向板观察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en-US" altLang="zh-CN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并找到校园中的八个方向有什么。</a:t>
              </a: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方正科技符号" panose="02000502000000000000" charset="-122"/>
                  <a:ea typeface="方正科技符号" panose="02000502000000000000" charset="-122"/>
                </a:rPr>
                <a:t>2.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记录：记录每个方向观察到的建筑或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   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事物。</a:t>
              </a: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21" y="5790"/>
              <a:ext cx="9556" cy="5063"/>
            </a:xfrm>
            <a:prstGeom prst="roundRect">
              <a:avLst>
                <a:gd name="adj" fmla="val 10341"/>
              </a:avLst>
            </a:prstGeom>
            <a:noFill/>
            <a:ln w="28575">
              <a:solidFill>
                <a:srgbClr val="84A56D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6776085" y="1882140"/>
            <a:ext cx="4707890" cy="4408170"/>
            <a:chOff x="10671" y="2964"/>
            <a:chExt cx="7414" cy="6942"/>
          </a:xfrm>
        </p:grpSpPr>
        <p:sp>
          <p:nvSpPr>
            <p:cNvPr id="6" name="折角形 5"/>
            <p:cNvSpPr/>
            <p:nvPr/>
          </p:nvSpPr>
          <p:spPr>
            <a:xfrm>
              <a:off x="10671" y="2964"/>
              <a:ext cx="7415" cy="6943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1785" y="4294"/>
              <a:ext cx="6119" cy="4284"/>
              <a:chOff x="10417" y="5627"/>
              <a:chExt cx="6119" cy="4284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10417" y="6468"/>
                <a:ext cx="1304" cy="567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10417" y="7907"/>
                <a:ext cx="1304" cy="566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10417" y="9345"/>
                <a:ext cx="1304" cy="566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25"/>
              <p:cNvSpPr/>
              <p:nvPr>
                <p:custDataLst>
                  <p:tags r:id="rId4"/>
                </p:custDataLst>
              </p:nvPr>
            </p:nvSpPr>
            <p:spPr>
              <a:xfrm>
                <a:off x="12271" y="6468"/>
                <a:ext cx="1304" cy="567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角矩形 27"/>
              <p:cNvSpPr/>
              <p:nvPr>
                <p:custDataLst>
                  <p:tags r:id="rId5"/>
                </p:custDataLst>
              </p:nvPr>
            </p:nvSpPr>
            <p:spPr>
              <a:xfrm>
                <a:off x="12271" y="9345"/>
                <a:ext cx="1304" cy="566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圆角矩形 31"/>
              <p:cNvSpPr/>
              <p:nvPr>
                <p:custDataLst>
                  <p:tags r:id="rId6"/>
                </p:custDataLst>
              </p:nvPr>
            </p:nvSpPr>
            <p:spPr>
              <a:xfrm>
                <a:off x="14125" y="6468"/>
                <a:ext cx="1304" cy="567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圆角矩形 32"/>
              <p:cNvSpPr/>
              <p:nvPr>
                <p:custDataLst>
                  <p:tags r:id="rId7"/>
                </p:custDataLst>
              </p:nvPr>
            </p:nvSpPr>
            <p:spPr>
              <a:xfrm>
                <a:off x="14125" y="7907"/>
                <a:ext cx="1304" cy="566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圆角矩形 33"/>
              <p:cNvSpPr/>
              <p:nvPr>
                <p:custDataLst>
                  <p:tags r:id="rId8"/>
                </p:custDataLst>
              </p:nvPr>
            </p:nvSpPr>
            <p:spPr>
              <a:xfrm>
                <a:off x="14125" y="9345"/>
                <a:ext cx="1304" cy="566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2258" y="5627"/>
                <a:ext cx="121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北</a:t>
                </a:r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5326" y="7881"/>
                <a:ext cx="121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东</a:t>
                </a:r>
              </a:p>
            </p:txBody>
          </p:sp>
          <p:cxnSp>
            <p:nvCxnSpPr>
              <p:cNvPr id="48" name="直接连接符 47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2884" y="7035"/>
                <a:ext cx="0" cy="231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11649" y="7044"/>
                <a:ext cx="2529" cy="2307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11615" y="7023"/>
                <a:ext cx="2529" cy="2307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1752" y="8190"/>
                <a:ext cx="2404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27" name="圆角矩形 26"/>
              <p:cNvSpPr/>
              <p:nvPr>
                <p:custDataLst>
                  <p:tags r:id="rId15"/>
                </p:custDataLst>
              </p:nvPr>
            </p:nvSpPr>
            <p:spPr>
              <a:xfrm>
                <a:off x="12271" y="7907"/>
                <a:ext cx="1304" cy="5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2318" y="7891"/>
                <a:ext cx="1210" cy="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13142" y="3282"/>
              <a:ext cx="247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/>
                <a:t>记录单</a:t>
              </a:r>
            </a:p>
          </p:txBody>
        </p:sp>
      </p:grpSp>
      <p:sp>
        <p:nvSpPr>
          <p:cNvPr id="11" name="圆角矩形标注 10"/>
          <p:cNvSpPr/>
          <p:nvPr>
            <p:custDataLst>
              <p:tags r:id="rId2"/>
            </p:custDataLst>
          </p:nvPr>
        </p:nvSpPr>
        <p:spPr>
          <a:xfrm>
            <a:off x="9915525" y="1657985"/>
            <a:ext cx="1523365" cy="673735"/>
          </a:xfrm>
          <a:prstGeom prst="wedgeRoundRectCallout">
            <a:avLst>
              <a:gd name="adj1" fmla="val -102105"/>
              <a:gd name="adj2" fmla="val 339161"/>
              <a:gd name="adj3" fmla="val 16667"/>
            </a:avLst>
          </a:prstGeom>
          <a:solidFill>
            <a:srgbClr val="FEF9E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观察点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9925" y="781050"/>
            <a:ext cx="10476865" cy="737235"/>
            <a:chOff x="1121" y="1221"/>
            <a:chExt cx="16499" cy="1161"/>
          </a:xfrm>
        </p:grpSpPr>
        <p:sp>
          <p:nvSpPr>
            <p:cNvPr id="4" name="椭圆 3"/>
            <p:cNvSpPr/>
            <p:nvPr/>
          </p:nvSpPr>
          <p:spPr>
            <a:xfrm>
              <a:off x="1121" y="1677"/>
              <a:ext cx="454" cy="454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7" y="1221"/>
              <a:ext cx="15873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大家记录的一样吗？为什么？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1200150" y="3564255"/>
            <a:ext cx="5113020" cy="1369060"/>
            <a:chOff x="1081" y="6899"/>
            <a:chExt cx="8052" cy="2156"/>
          </a:xfrm>
        </p:grpSpPr>
        <p:grpSp>
          <p:nvGrpSpPr>
            <p:cNvPr id="7" name="组合 6"/>
            <p:cNvGrpSpPr/>
            <p:nvPr/>
          </p:nvGrpSpPr>
          <p:grpSpPr>
            <a:xfrm>
              <a:off x="1081" y="6899"/>
              <a:ext cx="7637" cy="2156"/>
              <a:chOff x="710" y="7587"/>
              <a:chExt cx="7637" cy="2156"/>
            </a:xfrm>
          </p:grpSpPr>
          <p:sp>
            <p:nvSpPr>
              <p:cNvPr id="17" name="流程图: 可选过程 16"/>
              <p:cNvSpPr/>
              <p:nvPr>
                <p:custDataLst>
                  <p:tags r:id="rId3"/>
                </p:custDataLst>
              </p:nvPr>
            </p:nvSpPr>
            <p:spPr>
              <a:xfrm flipH="1">
                <a:off x="1204" y="7587"/>
                <a:ext cx="7143" cy="2156"/>
              </a:xfrm>
              <a:prstGeom prst="flowChartAlternateProcess">
                <a:avLst/>
              </a:prstGeom>
              <a:solidFill>
                <a:srgbClr val="FEF9E9"/>
              </a:solidFill>
              <a:ln w="19050" cmpd="sng">
                <a:solidFill>
                  <a:srgbClr val="F1C06F"/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215900" tIns="0" rIns="396240" bIns="1079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8" name="椭圆 7"/>
              <p:cNvSpPr/>
              <p:nvPr>
                <p:custDataLst>
                  <p:tags r:id="rId4"/>
                </p:custDataLst>
              </p:nvPr>
            </p:nvSpPr>
            <p:spPr>
              <a:xfrm>
                <a:off x="1113" y="8925"/>
                <a:ext cx="550" cy="550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" name="椭圆 8"/>
              <p:cNvSpPr/>
              <p:nvPr>
                <p:custDataLst>
                  <p:tags r:id="rId5"/>
                </p:custDataLst>
              </p:nvPr>
            </p:nvSpPr>
            <p:spPr>
              <a:xfrm>
                <a:off x="710" y="9341"/>
                <a:ext cx="403" cy="402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2"/>
              </p:custDataLst>
            </p:nvPr>
          </p:nvSpPr>
          <p:spPr>
            <a:xfrm>
              <a:off x="2160" y="6899"/>
              <a:ext cx="6973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rPr>
                <a:t>选择的观察点（参照标准）不同，记录的结果也会不同。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9925" y="781050"/>
            <a:ext cx="10476865" cy="737235"/>
            <a:chOff x="1121" y="1221"/>
            <a:chExt cx="16499" cy="1161"/>
          </a:xfrm>
        </p:grpSpPr>
        <p:sp>
          <p:nvSpPr>
            <p:cNvPr id="4" name="椭圆 3"/>
            <p:cNvSpPr/>
            <p:nvPr/>
          </p:nvSpPr>
          <p:spPr>
            <a:xfrm>
              <a:off x="1121" y="1677"/>
              <a:ext cx="454" cy="454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7" y="1221"/>
              <a:ext cx="15873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向同伴介绍你最喜欢的地方，同伴能找到这个地方吗？</a:t>
              </a:r>
            </a:p>
          </p:txBody>
        </p:sp>
      </p:grpSp>
      <p:pic>
        <p:nvPicPr>
          <p:cNvPr id="2" name="图片 1" descr="第2课时照片（修图，不要楼上的文字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25165" y="2720975"/>
            <a:ext cx="5127625" cy="2885440"/>
          </a:xfrm>
          <a:prstGeom prst="roundRect">
            <a:avLst>
              <a:gd name="adj" fmla="val 9441"/>
            </a:avLst>
          </a:prstGeom>
        </p:spPr>
      </p:pic>
      <p:grpSp>
        <p:nvGrpSpPr>
          <p:cNvPr id="54" name="组合 53"/>
          <p:cNvGrpSpPr/>
          <p:nvPr/>
        </p:nvGrpSpPr>
        <p:grpSpPr>
          <a:xfrm>
            <a:off x="1067275" y="3535348"/>
            <a:ext cx="2366476" cy="1441450"/>
            <a:chOff x="955" y="4523"/>
            <a:chExt cx="3539" cy="2355"/>
          </a:xfrm>
        </p:grpSpPr>
        <p:sp>
          <p:nvSpPr>
            <p:cNvPr id="55" name="圆角矩形标注 54"/>
            <p:cNvSpPr/>
            <p:nvPr/>
          </p:nvSpPr>
          <p:spPr>
            <a:xfrm>
              <a:off x="1054" y="4890"/>
              <a:ext cx="3439" cy="1757"/>
            </a:xfrm>
            <a:prstGeom prst="wedgeRoundRectCallout">
              <a:avLst>
                <a:gd name="adj1" fmla="val 61033"/>
                <a:gd name="adj2" fmla="val 30584"/>
                <a:gd name="adj3" fmla="val 16667"/>
              </a:avLst>
            </a:prstGeom>
            <a:solidFill>
              <a:srgbClr val="FEF9E9"/>
            </a:solidFill>
            <a:ln w="19050">
              <a:solidFill>
                <a:srgbClr val="F0BC66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>
                  <a:sym typeface="+mn-ea"/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55" y="4523"/>
              <a:ext cx="3539" cy="2355"/>
            </a:xfrm>
            <a:prstGeom prst="rect">
              <a:avLst/>
            </a:prstGeom>
            <a:noFill/>
          </p:spPr>
          <p:txBody>
            <a:bodyPr wrap="square" lIns="144145" tIns="0" rIns="0" bIns="36195" rtlCol="0" anchor="ctr" anchorCtr="1">
              <a:no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食堂在操场的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西北方向。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8400" y="3171190"/>
            <a:ext cx="4249106" cy="1441450"/>
            <a:chOff x="591" y="4523"/>
            <a:chExt cx="3902" cy="2355"/>
          </a:xfrm>
        </p:grpSpPr>
        <p:sp>
          <p:nvSpPr>
            <p:cNvPr id="10" name="圆角矩形标注 9"/>
            <p:cNvSpPr/>
            <p:nvPr/>
          </p:nvSpPr>
          <p:spPr>
            <a:xfrm>
              <a:off x="687" y="4890"/>
              <a:ext cx="3806" cy="1757"/>
            </a:xfrm>
            <a:prstGeom prst="wedgeRoundRectCallout">
              <a:avLst>
                <a:gd name="adj1" fmla="val -55947"/>
                <a:gd name="adj2" fmla="val 33151"/>
                <a:gd name="adj3" fmla="val 16667"/>
              </a:avLst>
            </a:prstGeom>
            <a:solidFill>
              <a:srgbClr val="FEF9E9"/>
            </a:solidFill>
            <a:ln w="19050">
              <a:solidFill>
                <a:srgbClr val="F0BC66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>
                  <a:sym typeface="+mn-ea"/>
                </a:rPr>
                <a:t>  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91" y="4523"/>
              <a:ext cx="3880" cy="2355"/>
            </a:xfrm>
            <a:prstGeom prst="rect">
              <a:avLst/>
            </a:prstGeom>
            <a:noFill/>
          </p:spPr>
          <p:txBody>
            <a:bodyPr wrap="square" lIns="144145" tIns="0" rIns="0" bIns="36195" rtlCol="0" anchor="ctr" anchorCtr="1">
              <a:no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除了用八个方向，还有其他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指示方向的方法吗？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02628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你有什么收获？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E4MjhlOWRhZGFiNWRkNmM2MTZjNTIzOTdlYzUyN2IifQ=="/>
  <p:tag name="KSO_WPP_MARK_KEY" val="cc7686d4-157e-44d2-9f5f-c6aa59f06f5f"/>
  <p:tag name="RESOURCE_RECORD_KEY" val="{&quot;13&quot;:[4364942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64.75,&quot;left&quot;:533.55,&quot;top&quot;:130.55,&quot;width&quot;:370.7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53.75,&quot;left&quot;:54.05,&quot;top&quot;:305.7,&quot;width&quot;:843.3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482</Words>
  <Application>Microsoft Office PowerPoint</Application>
  <PresentationFormat>宽屏</PresentationFormat>
  <Paragraphs>39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Times New Roman</vt:lpstr>
      <vt:lpstr>Calibri</vt:lpstr>
      <vt:lpstr>方正大标宋简体</vt:lpstr>
      <vt:lpstr>Arial</vt:lpstr>
      <vt:lpstr>微软雅黑</vt:lpstr>
      <vt:lpstr>宋体</vt:lpstr>
      <vt:lpstr>方正科技符号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HHY</cp:lastModifiedBy>
  <cp:revision>237</cp:revision>
  <dcterms:created xsi:type="dcterms:W3CDTF">2019-06-19T02:08:00Z</dcterms:created>
  <dcterms:modified xsi:type="dcterms:W3CDTF">2025-08-13T07:52:04Z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16C84F84AC1F4B1FB67E012ED746676F_13</vt:lpwstr>
  </property>
</Properties>
</file>