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4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5.xml" ContentType="application/vnd.openxmlformats-officedocument.presentationml.notesSlide+xml"/>
  <Override PartName="/ppt/tags/tag8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4" r:id="rId2"/>
    <p:sldId id="366" r:id="rId3"/>
    <p:sldId id="367" r:id="rId4"/>
    <p:sldId id="368" r:id="rId5"/>
    <p:sldId id="372" r:id="rId6"/>
    <p:sldId id="373" r:id="rId7"/>
    <p:sldId id="289" r:id="rId8"/>
  </p:sldIdLst>
  <p:sldSz cx="12192000" cy="6858000"/>
  <p:notesSz cx="6858000" cy="9144000"/>
  <p:embeddedFontLst>
    <p:embeddedFont>
      <p:font typeface="方正粗圆_GBK" panose="02010600030101010101" charset="-122"/>
      <p:regular r:id="rId11"/>
    </p:embeddedFont>
    <p:embeddedFont>
      <p:font typeface="方正大标宋简体" panose="02010600030101010101" charset="-122"/>
      <p:regular r:id="rId12"/>
    </p:embeddedFont>
    <p:embeddedFont>
      <p:font typeface="方正科技符号" panose="02010600030101010101" charset="-122"/>
      <p:regular r:id="rId13"/>
      <p:italic r:id="rId14"/>
    </p:embeddedFont>
    <p:embeddedFont>
      <p:font typeface="微软雅黑" panose="020B0503020204020204" pitchFamily="34" charset="-122"/>
      <p:regular r:id="rId15"/>
      <p:bold r:id="rId16"/>
    </p:embeddedFont>
  </p:embeddedFontLst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2" userDrawn="1">
          <p15:clr>
            <a:srgbClr val="A4A3A4"/>
          </p15:clr>
        </p15:guide>
        <p15:guide id="2" pos="38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8D5B"/>
    <a:srgbClr val="F2DD9C"/>
    <a:srgbClr val="E25B42"/>
    <a:srgbClr val="A8A9AD"/>
    <a:srgbClr val="F1C06F"/>
    <a:srgbClr val="F0C374"/>
    <a:srgbClr val="FEF9E9"/>
    <a:srgbClr val="FFFFFF"/>
    <a:srgbClr val="F0BC66"/>
    <a:srgbClr val="FAE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58" y="72"/>
      </p:cViewPr>
      <p:guideLst>
        <p:guide orient="horz" pos="2502"/>
        <p:guide pos="386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2025/8/13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2025/8/13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课题页，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E526D-6177-4680-9543-72F7FA31558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学数学课件正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2025/8/13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 descr="有logo图片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6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6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5.png"/><Relationship Id="rId5" Type="http://schemas.openxmlformats.org/officeDocument/2006/relationships/tags" Target="../tags/tag68.xml"/><Relationship Id="rId10" Type="http://schemas.openxmlformats.org/officeDocument/2006/relationships/image" Target="../media/image4.png"/><Relationship Id="rId4" Type="http://schemas.openxmlformats.org/officeDocument/2006/relationships/tags" Target="../tags/tag67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73.xml"/><Relationship Id="rId10" Type="http://schemas.openxmlformats.org/officeDocument/2006/relationships/tags" Target="../tags/tag78.xml"/><Relationship Id="rId4" Type="http://schemas.openxmlformats.org/officeDocument/2006/relationships/tags" Target="../tags/tag72.xml"/><Relationship Id="rId9" Type="http://schemas.openxmlformats.org/officeDocument/2006/relationships/tags" Target="../tags/tag7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notesSlide" Target="../notesSlides/notesSlide5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83.xml"/><Relationship Id="rId10" Type="http://schemas.openxmlformats.org/officeDocument/2006/relationships/tags" Target="../tags/tag88.xml"/><Relationship Id="rId4" Type="http://schemas.openxmlformats.org/officeDocument/2006/relationships/tags" Target="../tags/tag82.xml"/><Relationship Id="rId9" Type="http://schemas.openxmlformats.org/officeDocument/2006/relationships/tags" Target="../tags/tag8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900420" y="4607560"/>
            <a:ext cx="3462020" cy="1581785"/>
            <a:chOff x="11344" y="7316"/>
            <a:chExt cx="5452" cy="2491"/>
          </a:xfrm>
        </p:grpSpPr>
        <p:pic>
          <p:nvPicPr>
            <p:cNvPr id="12" name="图片 11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8" name="图片 7" descr="一上奇思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0" name="图片 9" descr="一上妙想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1" name="图片 10" descr="一上淘气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16" name="Freeform 3"/>
          <p:cNvSpPr/>
          <p:nvPr/>
        </p:nvSpPr>
        <p:spPr>
          <a:xfrm flipH="1">
            <a:off x="7953375" y="1069340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" name="TextBox 22"/>
          <p:cNvSpPr txBox="1"/>
          <p:nvPr/>
        </p:nvSpPr>
        <p:spPr>
          <a:xfrm>
            <a:off x="1464945" y="748030"/>
            <a:ext cx="9261475" cy="610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三年级上册  综合实践</a:t>
            </a:r>
            <a:r>
              <a:rPr lang="en-US" alt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</a:t>
            </a:r>
            <a:r>
              <a:rPr 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记录我们的校园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</a:t>
            </a: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31265" y="2367915"/>
            <a:ext cx="4648835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</a:rPr>
              <a:t>美丽的校园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AA003F6-F69E-4954-1421-175892F53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897" y="1854535"/>
            <a:ext cx="8135331" cy="4461500"/>
          </a:xfrm>
          <a:prstGeom prst="rect">
            <a:avLst/>
          </a:prstGeom>
        </p:spPr>
      </p:pic>
      <p:sp>
        <p:nvSpPr>
          <p:cNvPr id="7170" name="文本框 4"/>
          <p:cNvSpPr txBox="1"/>
          <p:nvPr/>
        </p:nvSpPr>
        <p:spPr>
          <a:xfrm>
            <a:off x="858520" y="619125"/>
            <a:ext cx="10503535" cy="142430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</a:rPr>
              <a:t>        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</a:rPr>
              <a:t>我们在美丽的校园里学习、参加各种各样的活动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</a:rPr>
              <a:t>你了解自己的校园吗？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5219" b="23108"/>
          <a:stretch>
            <a:fillRect/>
          </a:stretch>
        </p:blipFill>
        <p:spPr>
          <a:xfrm>
            <a:off x="1309370" y="2676525"/>
            <a:ext cx="8450580" cy="354457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8373110" y="1395730"/>
            <a:ext cx="3145790" cy="1280795"/>
            <a:chOff x="13483" y="5249"/>
            <a:chExt cx="4954" cy="2017"/>
          </a:xfrm>
        </p:grpSpPr>
        <p:grpSp>
          <p:nvGrpSpPr>
            <p:cNvPr id="22" name="组合 21"/>
            <p:cNvGrpSpPr/>
            <p:nvPr/>
          </p:nvGrpSpPr>
          <p:grpSpPr>
            <a:xfrm>
              <a:off x="13483" y="5278"/>
              <a:ext cx="4954" cy="1988"/>
              <a:chOff x="10909" y="8084"/>
              <a:chExt cx="4954" cy="1988"/>
            </a:xfrm>
          </p:grpSpPr>
          <p:sp>
            <p:nvSpPr>
              <p:cNvPr id="15" name="流程图: 可选过程 14"/>
              <p:cNvSpPr/>
              <p:nvPr/>
            </p:nvSpPr>
            <p:spPr>
              <a:xfrm flipH="1">
                <a:off x="10909" y="8084"/>
                <a:ext cx="4300" cy="1982"/>
              </a:xfrm>
              <a:prstGeom prst="flowChartAlternateProcess">
                <a:avLst/>
              </a:prstGeom>
              <a:solidFill>
                <a:srgbClr val="FEF9E9"/>
              </a:solidFill>
              <a:ln w="19050" cmpd="sng">
                <a:solidFill>
                  <a:srgbClr val="F1C06F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467995" tIns="0" rIns="0" bIns="107950" numCol="1" spcCol="0" rtlCol="0" fromWordArt="0" anchor="ctr" anchorCtr="0" forceAA="0" compatLnSpc="1">
                <a:noAutofit/>
              </a:bodyPr>
              <a:lstStyle/>
              <a:p>
                <a:pPr marR="0" lvl="0" indent="0" algn="l" defTabSz="914400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lang="zh-CN" altLang="en-US" sz="200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+mn-ea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5016" y="9107"/>
                <a:ext cx="550" cy="550"/>
              </a:xfrm>
              <a:prstGeom prst="ellipse">
                <a:avLst/>
              </a:prstGeom>
              <a:solidFill>
                <a:srgbClr val="FEF9E9"/>
              </a:solidFill>
              <a:ln w="19050">
                <a:solidFill>
                  <a:srgbClr val="F1C06F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5460" y="9670"/>
                <a:ext cx="403" cy="402"/>
              </a:xfrm>
              <a:prstGeom prst="ellipse">
                <a:avLst/>
              </a:prstGeom>
              <a:solidFill>
                <a:srgbClr val="FEF9E9"/>
              </a:solidFill>
              <a:ln w="19050">
                <a:solidFill>
                  <a:srgbClr val="F1C06F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3768" y="5249"/>
              <a:ext cx="3768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/>
                <a:t>你最喜欢校园的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/>
                <a:t>什么地方？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686435" y="1140460"/>
            <a:ext cx="10759440" cy="1712595"/>
          </a:xfrm>
          <a:prstGeom prst="roundRect">
            <a:avLst/>
          </a:prstGeom>
          <a:solidFill>
            <a:srgbClr val="F2DD9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109345" y="1536065"/>
            <a:ext cx="1007935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记录校园里各个方向都有什么，并介绍你最喜欢的一个地方。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792480" y="1228725"/>
            <a:ext cx="10548000" cy="1512000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86435" y="3493135"/>
            <a:ext cx="4618355" cy="1452245"/>
            <a:chOff x="710" y="7456"/>
            <a:chExt cx="7273" cy="2287"/>
          </a:xfrm>
        </p:grpSpPr>
        <p:sp>
          <p:nvSpPr>
            <p:cNvPr id="17" name="流程图: 可选过程 16"/>
            <p:cNvSpPr/>
            <p:nvPr/>
          </p:nvSpPr>
          <p:spPr>
            <a:xfrm flipH="1">
              <a:off x="1463" y="7456"/>
              <a:ext cx="6520" cy="2287"/>
            </a:xfrm>
            <a:prstGeom prst="flowChartAlternateProcess">
              <a:avLst/>
            </a:prstGeom>
            <a:solidFill>
              <a:srgbClr val="FEF9E9"/>
            </a:solidFill>
            <a:ln w="19050" cmpd="sng">
              <a:solidFill>
                <a:srgbClr val="F1C06F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Overflow="overflow" horzOverflow="overflow" vert="horz" wrap="square" lIns="215900" tIns="0" rIns="396240" bIns="10795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+mn-ea"/>
                  <a:ea typeface="微软雅黑" panose="020B0503020204020204" charset="-122"/>
                  <a:cs typeface="+mn-ea"/>
                  <a:sym typeface="+mn-ea"/>
                </a:rPr>
                <a:t>这个任务让我们做什么？怎样才能完成这个任务？</a:t>
              </a:r>
            </a:p>
          </p:txBody>
        </p:sp>
        <p:sp>
          <p:nvSpPr>
            <p:cNvPr id="3" name="椭圆 2"/>
            <p:cNvSpPr/>
            <p:nvPr/>
          </p:nvSpPr>
          <p:spPr>
            <a:xfrm>
              <a:off x="1113" y="8925"/>
              <a:ext cx="550" cy="550"/>
            </a:xfrm>
            <a:prstGeom prst="ellipse">
              <a:avLst/>
            </a:prstGeom>
            <a:solidFill>
              <a:srgbClr val="FEF9E9"/>
            </a:solidFill>
            <a:ln w="19050">
              <a:solidFill>
                <a:srgbClr val="F1C06F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710" y="9341"/>
              <a:ext cx="403" cy="402"/>
            </a:xfrm>
            <a:prstGeom prst="ellipse">
              <a:avLst/>
            </a:prstGeom>
            <a:solidFill>
              <a:srgbClr val="FEF9E9"/>
            </a:solidFill>
            <a:ln w="19050">
              <a:solidFill>
                <a:srgbClr val="F1C06F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71550" y="582295"/>
            <a:ext cx="3721735" cy="922020"/>
            <a:chOff x="1530" y="917"/>
            <a:chExt cx="5861" cy="1452"/>
          </a:xfrm>
        </p:grpSpPr>
        <p:sp>
          <p:nvSpPr>
            <p:cNvPr id="6" name="文本框 5"/>
            <p:cNvSpPr txBox="1"/>
            <p:nvPr/>
          </p:nvSpPr>
          <p:spPr>
            <a:xfrm>
              <a:off x="1530" y="1318"/>
              <a:ext cx="3345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>
                  <a:solidFill>
                    <a:schemeClr val="bg1"/>
                  </a:solidFill>
                  <a:latin typeface="方正粗圆_GBK" panose="03000509000000000000" charset="-122"/>
                  <a:ea typeface="方正粗圆_GBK" panose="03000509000000000000" charset="-122"/>
                </a:rPr>
                <a:t>活动任务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35" y="917"/>
              <a:ext cx="3514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600">
                  <a:solidFill>
                    <a:srgbClr val="6E8D5B"/>
                  </a:solidFill>
                  <a:latin typeface="方正粗圆_GBK" panose="03000509000000000000" charset="-122"/>
                  <a:ea typeface="方正粗圆_GBK" panose="03000509000000000000" charset="-122"/>
                  <a:sym typeface="+mn-ea"/>
                </a:rPr>
                <a:t>活动任务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581" y="1315"/>
              <a:ext cx="281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spc="-800">
                  <a:solidFill>
                    <a:schemeClr val="bg1"/>
                  </a:solidFill>
                  <a:uFillTx/>
                  <a:latin typeface="方正粗圆_GBK" panose="03000509000000000000" charset="-122"/>
                  <a:ea typeface="方正粗圆_GBK" panose="03000509000000000000" charset="-122"/>
                  <a:sym typeface="+mn-ea"/>
                </a:rPr>
                <a:t>＞＞＞＞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581" y="1265"/>
              <a:ext cx="281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spc="-800">
                  <a:solidFill>
                    <a:srgbClr val="6E8D5B"/>
                  </a:solidFill>
                  <a:uFillTx/>
                  <a:latin typeface="方正粗圆_GBK" panose="03000509000000000000" charset="-122"/>
                  <a:ea typeface="方正粗圆_GBK" panose="03000509000000000000" charset="-122"/>
                  <a:sym typeface="+mn-ea"/>
                </a:rPr>
                <a:t>＞＞＞＞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校园平面图黑白转曲"/>
          <p:cNvPicPr>
            <a:picLocks noChangeAspect="1"/>
          </p:cNvPicPr>
          <p:nvPr/>
        </p:nvPicPr>
        <p:blipFill>
          <a:blip r:embed="rId3">
            <a:lum bright="-36000"/>
          </a:blip>
          <a:stretch>
            <a:fillRect/>
          </a:stretch>
        </p:blipFill>
        <p:spPr>
          <a:xfrm>
            <a:off x="9222740" y="5057775"/>
            <a:ext cx="2424430" cy="1369060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  <p:grpSp>
        <p:nvGrpSpPr>
          <p:cNvPr id="3" name="组合 2"/>
          <p:cNvGrpSpPr/>
          <p:nvPr/>
        </p:nvGrpSpPr>
        <p:grpSpPr>
          <a:xfrm>
            <a:off x="711835" y="775335"/>
            <a:ext cx="10476865" cy="737235"/>
            <a:chOff x="1121" y="1221"/>
            <a:chExt cx="16499" cy="1161"/>
          </a:xfrm>
        </p:grpSpPr>
        <p:sp>
          <p:nvSpPr>
            <p:cNvPr id="22" name="椭圆 21"/>
            <p:cNvSpPr/>
            <p:nvPr/>
          </p:nvSpPr>
          <p:spPr>
            <a:xfrm>
              <a:off x="1121" y="1677"/>
              <a:ext cx="454" cy="454"/>
            </a:xfrm>
            <a:prstGeom prst="ellipse">
              <a:avLst/>
            </a:prstGeom>
            <a:solidFill>
              <a:srgbClr val="6E8D5B"/>
            </a:solidFill>
            <a:ln>
              <a:solidFill>
                <a:srgbClr val="6E8D5B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747" y="1221"/>
              <a:ext cx="15873" cy="1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校园里各个方向都有什么？你能试着记录一下吗？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 t="15219" b="23108"/>
          <a:stretch>
            <a:fillRect/>
          </a:stretch>
        </p:blipFill>
        <p:spPr>
          <a:xfrm>
            <a:off x="5768975" y="5064125"/>
            <a:ext cx="3063240" cy="128460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836930" y="2052955"/>
            <a:ext cx="11358245" cy="2879725"/>
            <a:chOff x="1318" y="3233"/>
            <a:chExt cx="17887" cy="4535"/>
          </a:xfrm>
        </p:grpSpPr>
        <p:sp>
          <p:nvSpPr>
            <p:cNvPr id="8195" name="文本框 2"/>
            <p:cNvSpPr txBox="1"/>
            <p:nvPr/>
          </p:nvSpPr>
          <p:spPr>
            <a:xfrm>
              <a:off x="1465" y="3412"/>
              <a:ext cx="17740" cy="36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6E8D5B"/>
                  </a:solidFill>
                  <a:latin typeface="微软雅黑" panose="020B0503020204020204" charset="-122"/>
                  <a:ea typeface="微软雅黑" panose="020B0503020204020204" charset="-122"/>
                </a:rPr>
                <a:t>活动提示：</a:t>
              </a:r>
            </a:p>
            <a:p>
              <a:pPr eaLnBrk="0" hangingPunct="0">
                <a:lnSpc>
                  <a:spcPct val="150000"/>
                </a:lnSpc>
              </a:pPr>
              <a:r>
                <a:rPr lang="en-US" altLang="zh-CN" sz="2400" b="1" dirty="0">
                  <a:latin typeface="方正科技符号" panose="02000502000000000000" charset="-122"/>
                  <a:ea typeface="方正科技符号" panose="02000502000000000000" charset="-122"/>
                </a:rPr>
                <a:t>1. </a:t>
              </a:r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观察与记录：借助之前学过的四个方向和观察经验，观察校园各个方向都有</a:t>
              </a:r>
            </a:p>
            <a:p>
              <a:pPr eaLnBrk="0" hangingPunct="0">
                <a:lnSpc>
                  <a:spcPct val="150000"/>
                </a:lnSpc>
              </a:pPr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2400" dirty="0">
                  <a:latin typeface="微软雅黑" panose="020B0503020204020204" charset="-122"/>
                  <a:ea typeface="微软雅黑" panose="020B0503020204020204" charset="-122"/>
                </a:rPr>
                <a:t>                       </a:t>
              </a:r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什么</a:t>
              </a:r>
              <a:r>
                <a:rPr lang="en-US" altLang="zh-CN" sz="2400" dirty="0"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？在学习单上记录下来。</a:t>
              </a:r>
            </a:p>
            <a:p>
              <a:pPr eaLnBrk="0" hangingPunct="0">
                <a:lnSpc>
                  <a:spcPct val="150000"/>
                </a:lnSpc>
              </a:pPr>
              <a:r>
                <a:rPr lang="en-US" altLang="zh-CN" sz="2400" b="1" dirty="0">
                  <a:latin typeface="方正科技符号" panose="02000502000000000000" charset="-122"/>
                  <a:ea typeface="方正科技符号" panose="02000502000000000000" charset="-122"/>
                </a:rPr>
                <a:t>2.</a:t>
              </a:r>
              <a:r>
                <a:rPr lang="en-US" altLang="zh-CN" sz="2400" dirty="0"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思考与交流：</a:t>
              </a:r>
              <a:r>
                <a:rPr lang="zh-CN" sz="2400" dirty="0">
                  <a:latin typeface="微软雅黑" panose="020B0503020204020204" charset="-122"/>
                  <a:ea typeface="微软雅黑" panose="020B0503020204020204" charset="-122"/>
                </a:rPr>
                <a:t>如何记录的？</a:t>
              </a:r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是否恰当？</a:t>
              </a:r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1318" y="3233"/>
              <a:ext cx="16942" cy="4535"/>
            </a:xfrm>
            <a:prstGeom prst="roundRect">
              <a:avLst>
                <a:gd name="adj" fmla="val 10341"/>
              </a:avLst>
            </a:prstGeom>
            <a:noFill/>
            <a:ln w="28575">
              <a:solidFill>
                <a:srgbClr val="84A56D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11835" y="775335"/>
            <a:ext cx="10476865" cy="737235"/>
            <a:chOff x="1121" y="1221"/>
            <a:chExt cx="16499" cy="1161"/>
          </a:xfrm>
        </p:grpSpPr>
        <p:sp>
          <p:nvSpPr>
            <p:cNvPr id="22" name="椭圆 21"/>
            <p:cNvSpPr/>
            <p:nvPr/>
          </p:nvSpPr>
          <p:spPr>
            <a:xfrm>
              <a:off x="1121" y="1677"/>
              <a:ext cx="454" cy="454"/>
            </a:xfrm>
            <a:prstGeom prst="ellipse">
              <a:avLst/>
            </a:prstGeom>
            <a:solidFill>
              <a:srgbClr val="6E8D5B"/>
            </a:solidFill>
            <a:ln>
              <a:solidFill>
                <a:srgbClr val="6E8D5B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747" y="1221"/>
              <a:ext cx="15873" cy="1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记录过程中你遇到了哪些困难？与同伴交流。</a:t>
              </a:r>
            </a:p>
          </p:txBody>
        </p:sp>
      </p:grpSp>
      <p:grpSp>
        <p:nvGrpSpPr>
          <p:cNvPr id="16" name="组合 15"/>
          <p:cNvGrpSpPr/>
          <p:nvPr>
            <p:custDataLst>
              <p:tags r:id="rId1"/>
            </p:custDataLst>
          </p:nvPr>
        </p:nvGrpSpPr>
        <p:grpSpPr>
          <a:xfrm>
            <a:off x="1186815" y="2864485"/>
            <a:ext cx="4297045" cy="1784985"/>
            <a:chOff x="854" y="7026"/>
            <a:chExt cx="6767" cy="2811"/>
          </a:xfrm>
        </p:grpSpPr>
        <p:grpSp>
          <p:nvGrpSpPr>
            <p:cNvPr id="2" name="组合 1"/>
            <p:cNvGrpSpPr/>
            <p:nvPr/>
          </p:nvGrpSpPr>
          <p:grpSpPr>
            <a:xfrm>
              <a:off x="854" y="7170"/>
              <a:ext cx="6446" cy="2667"/>
              <a:chOff x="483" y="7858"/>
              <a:chExt cx="6446" cy="2667"/>
            </a:xfrm>
          </p:grpSpPr>
          <p:sp>
            <p:nvSpPr>
              <p:cNvPr id="17" name="流程图: 可选过程 16"/>
              <p:cNvSpPr/>
              <p:nvPr>
                <p:custDataLst>
                  <p:tags r:id="rId8"/>
                </p:custDataLst>
              </p:nvPr>
            </p:nvSpPr>
            <p:spPr>
              <a:xfrm flipH="1">
                <a:off x="1204" y="7858"/>
                <a:ext cx="5725" cy="2618"/>
              </a:xfrm>
              <a:prstGeom prst="flowChartAlternateProcess">
                <a:avLst/>
              </a:prstGeom>
              <a:solidFill>
                <a:srgbClr val="FEF9E9"/>
              </a:solidFill>
              <a:ln w="19050" cmpd="sng">
                <a:solidFill>
                  <a:srgbClr val="F1C06F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215900" tIns="0" rIns="396240" bIns="10795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lang="zh-CN" altLang="en-US" sz="24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+mn-ea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7" name="椭圆 6"/>
              <p:cNvSpPr/>
              <p:nvPr>
                <p:custDataLst>
                  <p:tags r:id="rId9"/>
                </p:custDataLst>
              </p:nvPr>
            </p:nvSpPr>
            <p:spPr>
              <a:xfrm>
                <a:off x="886" y="9523"/>
                <a:ext cx="550" cy="550"/>
              </a:xfrm>
              <a:prstGeom prst="ellipse">
                <a:avLst/>
              </a:prstGeom>
              <a:solidFill>
                <a:srgbClr val="FEF9E9"/>
              </a:solidFill>
              <a:ln w="19050">
                <a:solidFill>
                  <a:srgbClr val="F1C06F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8" name="椭圆 7"/>
              <p:cNvSpPr/>
              <p:nvPr>
                <p:custDataLst>
                  <p:tags r:id="rId10"/>
                </p:custDataLst>
              </p:nvPr>
            </p:nvSpPr>
            <p:spPr>
              <a:xfrm>
                <a:off x="483" y="10123"/>
                <a:ext cx="403" cy="402"/>
              </a:xfrm>
              <a:prstGeom prst="ellipse">
                <a:avLst/>
              </a:prstGeom>
              <a:solidFill>
                <a:srgbClr val="FEF9E9"/>
              </a:solidFill>
              <a:ln w="19050">
                <a:solidFill>
                  <a:srgbClr val="F1C06F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4" name="文本框 3"/>
            <p:cNvSpPr txBox="1"/>
            <p:nvPr>
              <p:custDataLst>
                <p:tags r:id="rId7"/>
              </p:custDataLst>
            </p:nvPr>
          </p:nvSpPr>
          <p:spPr>
            <a:xfrm>
              <a:off x="2160" y="7026"/>
              <a:ext cx="5461" cy="27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+mn-ea"/>
                  <a:ea typeface="微软雅黑" panose="020B0503020204020204" charset="-122"/>
                  <a:cs typeface="+mn-ea"/>
                  <a:sym typeface="+mn-ea"/>
                </a:rPr>
                <a:t>没有标出东、南、西、北四个方向，不方便介绍校园了。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6581140" y="2864485"/>
            <a:ext cx="4095115" cy="1753870"/>
            <a:chOff x="1575" y="7026"/>
            <a:chExt cx="6449" cy="2762"/>
          </a:xfrm>
        </p:grpSpPr>
        <p:grpSp>
          <p:nvGrpSpPr>
            <p:cNvPr id="9" name="组合 8"/>
            <p:cNvGrpSpPr/>
            <p:nvPr/>
          </p:nvGrpSpPr>
          <p:grpSpPr>
            <a:xfrm>
              <a:off x="1575" y="7170"/>
              <a:ext cx="6449" cy="2618"/>
              <a:chOff x="1204" y="7858"/>
              <a:chExt cx="6449" cy="2618"/>
            </a:xfrm>
          </p:grpSpPr>
          <p:sp>
            <p:nvSpPr>
              <p:cNvPr id="10" name="流程图: 可选过程 9"/>
              <p:cNvSpPr/>
              <p:nvPr>
                <p:custDataLst>
                  <p:tags r:id="rId4"/>
                </p:custDataLst>
              </p:nvPr>
            </p:nvSpPr>
            <p:spPr>
              <a:xfrm flipH="1">
                <a:off x="1204" y="7858"/>
                <a:ext cx="5725" cy="2618"/>
              </a:xfrm>
              <a:prstGeom prst="flowChartAlternateProcess">
                <a:avLst/>
              </a:prstGeom>
              <a:solidFill>
                <a:srgbClr val="FEF9E9"/>
              </a:solidFill>
              <a:ln w="19050" cmpd="sng">
                <a:solidFill>
                  <a:srgbClr val="F1C06F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215900" tIns="0" rIns="396240" bIns="10795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lang="zh-CN" altLang="en-US" sz="24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+mn-ea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11" name="椭圆 10"/>
              <p:cNvSpPr/>
              <p:nvPr>
                <p:custDataLst>
                  <p:tags r:id="rId5"/>
                </p:custDataLst>
              </p:nvPr>
            </p:nvSpPr>
            <p:spPr>
              <a:xfrm>
                <a:off x="6700" y="9573"/>
                <a:ext cx="550" cy="550"/>
              </a:xfrm>
              <a:prstGeom prst="ellipse">
                <a:avLst/>
              </a:prstGeom>
              <a:solidFill>
                <a:srgbClr val="FEF9E9"/>
              </a:solidFill>
              <a:ln w="19050">
                <a:solidFill>
                  <a:srgbClr val="F1C06F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2" name="椭圆 11"/>
              <p:cNvSpPr/>
              <p:nvPr>
                <p:custDataLst>
                  <p:tags r:id="rId6"/>
                </p:custDataLst>
              </p:nvPr>
            </p:nvSpPr>
            <p:spPr>
              <a:xfrm>
                <a:off x="7250" y="10073"/>
                <a:ext cx="403" cy="402"/>
              </a:xfrm>
              <a:prstGeom prst="ellipse">
                <a:avLst/>
              </a:prstGeom>
              <a:solidFill>
                <a:srgbClr val="FEF9E9"/>
              </a:solidFill>
              <a:ln w="19050">
                <a:solidFill>
                  <a:srgbClr val="F1C06F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13" name="文本框 12"/>
            <p:cNvSpPr txBox="1"/>
            <p:nvPr>
              <p:custDataLst>
                <p:tags r:id="rId3"/>
              </p:custDataLst>
            </p:nvPr>
          </p:nvSpPr>
          <p:spPr>
            <a:xfrm>
              <a:off x="1649" y="7026"/>
              <a:ext cx="5630" cy="27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+mn-ea"/>
                  <a:ea typeface="微软雅黑" panose="020B0503020204020204" charset="-122"/>
                  <a:cs typeface="+mn-ea"/>
                  <a:sym typeface="+mn-ea"/>
                </a:rPr>
                <a:t>不是正好在东、南、西、北四个方向的建筑怎样记录？怎样介绍呢？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11835" y="2855595"/>
            <a:ext cx="10476865" cy="737235"/>
            <a:chOff x="1121" y="1221"/>
            <a:chExt cx="16499" cy="1161"/>
          </a:xfrm>
        </p:grpSpPr>
        <p:sp>
          <p:nvSpPr>
            <p:cNvPr id="22" name="椭圆 21"/>
            <p:cNvSpPr/>
            <p:nvPr/>
          </p:nvSpPr>
          <p:spPr>
            <a:xfrm>
              <a:off x="1121" y="1677"/>
              <a:ext cx="454" cy="454"/>
            </a:xfrm>
            <a:prstGeom prst="ellipse">
              <a:avLst/>
            </a:prstGeom>
            <a:solidFill>
              <a:srgbClr val="6E8D5B"/>
            </a:solidFill>
            <a:ln>
              <a:solidFill>
                <a:srgbClr val="6E8D5B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747" y="1221"/>
              <a:ext cx="15873" cy="1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要完成活动任务，需要解决哪些问题？</a:t>
              </a:r>
            </a:p>
          </p:txBody>
        </p:sp>
      </p:grpSp>
      <p:sp>
        <p:nvSpPr>
          <p:cNvPr id="9" name="圆角矩形 8"/>
          <p:cNvSpPr/>
          <p:nvPr/>
        </p:nvSpPr>
        <p:spPr>
          <a:xfrm>
            <a:off x="686435" y="1140460"/>
            <a:ext cx="10759440" cy="1712595"/>
          </a:xfrm>
          <a:prstGeom prst="roundRect">
            <a:avLst/>
          </a:prstGeom>
          <a:solidFill>
            <a:srgbClr val="F2DD9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109345" y="1536065"/>
            <a:ext cx="1007935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记录校园里各个方向都有什么，并介绍你最喜欢的一个地方。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792480" y="1228725"/>
            <a:ext cx="10548000" cy="1512000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>
            <p:custDataLst>
              <p:tags r:id="rId1"/>
            </p:custDataLst>
          </p:nvPr>
        </p:nvGrpSpPr>
        <p:grpSpPr>
          <a:xfrm>
            <a:off x="686435" y="3939540"/>
            <a:ext cx="5021580" cy="1810385"/>
            <a:chOff x="1081" y="6204"/>
            <a:chExt cx="7908" cy="2851"/>
          </a:xfrm>
        </p:grpSpPr>
        <p:grpSp>
          <p:nvGrpSpPr>
            <p:cNvPr id="5" name="组合 4"/>
            <p:cNvGrpSpPr/>
            <p:nvPr/>
          </p:nvGrpSpPr>
          <p:grpSpPr>
            <a:xfrm>
              <a:off x="1081" y="6277"/>
              <a:ext cx="7637" cy="2778"/>
              <a:chOff x="710" y="6965"/>
              <a:chExt cx="7637" cy="2778"/>
            </a:xfrm>
          </p:grpSpPr>
          <p:sp>
            <p:nvSpPr>
              <p:cNvPr id="17" name="流程图: 可选过程 16"/>
              <p:cNvSpPr/>
              <p:nvPr>
                <p:custDataLst>
                  <p:tags r:id="rId8"/>
                </p:custDataLst>
              </p:nvPr>
            </p:nvSpPr>
            <p:spPr>
              <a:xfrm flipH="1">
                <a:off x="1204" y="6965"/>
                <a:ext cx="7143" cy="2778"/>
              </a:xfrm>
              <a:prstGeom prst="flowChartAlternateProcess">
                <a:avLst/>
              </a:prstGeom>
              <a:solidFill>
                <a:srgbClr val="FEF9E9"/>
              </a:solidFill>
              <a:ln w="19050" cmpd="sng">
                <a:solidFill>
                  <a:srgbClr val="F1C06F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215900" tIns="0" rIns="396240" bIns="10795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lang="zh-CN" altLang="en-US" sz="24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+mn-ea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7" name="椭圆 6"/>
              <p:cNvSpPr/>
              <p:nvPr>
                <p:custDataLst>
                  <p:tags r:id="rId9"/>
                </p:custDataLst>
              </p:nvPr>
            </p:nvSpPr>
            <p:spPr>
              <a:xfrm>
                <a:off x="1113" y="8925"/>
                <a:ext cx="550" cy="550"/>
              </a:xfrm>
              <a:prstGeom prst="ellipse">
                <a:avLst/>
              </a:prstGeom>
              <a:solidFill>
                <a:srgbClr val="FEF9E9"/>
              </a:solidFill>
              <a:ln w="19050">
                <a:solidFill>
                  <a:srgbClr val="F1C06F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8" name="椭圆 7"/>
              <p:cNvSpPr/>
              <p:nvPr>
                <p:custDataLst>
                  <p:tags r:id="rId10"/>
                </p:custDataLst>
              </p:nvPr>
            </p:nvSpPr>
            <p:spPr>
              <a:xfrm>
                <a:off x="710" y="9341"/>
                <a:ext cx="403" cy="402"/>
              </a:xfrm>
              <a:prstGeom prst="ellipse">
                <a:avLst/>
              </a:prstGeom>
              <a:solidFill>
                <a:srgbClr val="FEF9E9"/>
              </a:solidFill>
              <a:ln w="19050">
                <a:solidFill>
                  <a:srgbClr val="F1C06F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15" name="文本框 14"/>
            <p:cNvSpPr txBox="1"/>
            <p:nvPr>
              <p:custDataLst>
                <p:tags r:id="rId7"/>
              </p:custDataLst>
            </p:nvPr>
          </p:nvSpPr>
          <p:spPr>
            <a:xfrm>
              <a:off x="2017" y="6204"/>
              <a:ext cx="6973" cy="27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+mn-ea"/>
                  <a:ea typeface="微软雅黑" panose="020B0503020204020204" charset="-122"/>
                  <a:cs typeface="+mn-ea"/>
                  <a:sym typeface="+mn-ea"/>
                </a:rPr>
                <a:t>除了东、南、西、北基本方向以外，如果一个事物在东和南之间，要如何描述和记录？</a:t>
              </a:r>
            </a:p>
          </p:txBody>
        </p:sp>
      </p:grpSp>
      <p:grpSp>
        <p:nvGrpSpPr>
          <p:cNvPr id="19" name="组合 18"/>
          <p:cNvGrpSpPr/>
          <p:nvPr>
            <p:custDataLst>
              <p:tags r:id="rId2"/>
            </p:custDataLst>
          </p:nvPr>
        </p:nvGrpSpPr>
        <p:grpSpPr>
          <a:xfrm>
            <a:off x="6480810" y="3882390"/>
            <a:ext cx="4915535" cy="1952625"/>
            <a:chOff x="1575" y="6204"/>
            <a:chExt cx="7741" cy="3075"/>
          </a:xfrm>
        </p:grpSpPr>
        <p:grpSp>
          <p:nvGrpSpPr>
            <p:cNvPr id="20" name="组合 19"/>
            <p:cNvGrpSpPr/>
            <p:nvPr/>
          </p:nvGrpSpPr>
          <p:grpSpPr>
            <a:xfrm>
              <a:off x="1575" y="6277"/>
              <a:ext cx="7741" cy="3002"/>
              <a:chOff x="1204" y="6965"/>
              <a:chExt cx="7741" cy="3002"/>
            </a:xfrm>
          </p:grpSpPr>
          <p:sp>
            <p:nvSpPr>
              <p:cNvPr id="21" name="流程图: 可选过程 20"/>
              <p:cNvSpPr/>
              <p:nvPr>
                <p:custDataLst>
                  <p:tags r:id="rId4"/>
                </p:custDataLst>
              </p:nvPr>
            </p:nvSpPr>
            <p:spPr>
              <a:xfrm flipH="1">
                <a:off x="1204" y="6965"/>
                <a:ext cx="7143" cy="2778"/>
              </a:xfrm>
              <a:prstGeom prst="flowChartAlternateProcess">
                <a:avLst/>
              </a:prstGeom>
              <a:solidFill>
                <a:srgbClr val="FEF9E9"/>
              </a:solidFill>
              <a:ln w="19050" cmpd="sng">
                <a:solidFill>
                  <a:srgbClr val="F1C06F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215900" tIns="0" rIns="396240" bIns="10795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lang="zh-CN" altLang="en-US" sz="24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+mn-ea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23" name="椭圆 22"/>
              <p:cNvSpPr/>
              <p:nvPr>
                <p:custDataLst>
                  <p:tags r:id="rId5"/>
                </p:custDataLst>
              </p:nvPr>
            </p:nvSpPr>
            <p:spPr>
              <a:xfrm>
                <a:off x="8069" y="9015"/>
                <a:ext cx="550" cy="550"/>
              </a:xfrm>
              <a:prstGeom prst="ellipse">
                <a:avLst/>
              </a:prstGeom>
              <a:solidFill>
                <a:srgbClr val="FEF9E9"/>
              </a:solidFill>
              <a:ln w="19050">
                <a:solidFill>
                  <a:srgbClr val="F1C06F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4" name="椭圆 23"/>
              <p:cNvSpPr/>
              <p:nvPr>
                <p:custDataLst>
                  <p:tags r:id="rId6"/>
                </p:custDataLst>
              </p:nvPr>
            </p:nvSpPr>
            <p:spPr>
              <a:xfrm>
                <a:off x="8542" y="9565"/>
                <a:ext cx="403" cy="402"/>
              </a:xfrm>
              <a:prstGeom prst="ellipse">
                <a:avLst/>
              </a:prstGeom>
              <a:solidFill>
                <a:srgbClr val="FEF9E9"/>
              </a:solidFill>
              <a:ln w="19050">
                <a:solidFill>
                  <a:srgbClr val="F1C06F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25" name="文本框 24"/>
            <p:cNvSpPr txBox="1"/>
            <p:nvPr>
              <p:custDataLst>
                <p:tags r:id="rId3"/>
              </p:custDataLst>
            </p:nvPr>
          </p:nvSpPr>
          <p:spPr>
            <a:xfrm>
              <a:off x="1635" y="6204"/>
              <a:ext cx="7067" cy="27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+mn-ea"/>
                  <a:ea typeface="微软雅黑" panose="020B0503020204020204" charset="-122"/>
                  <a:cs typeface="+mn-ea"/>
                  <a:sym typeface="+mn-ea"/>
                </a:rPr>
                <a:t>怎样能把校园里的实际方向与记录单上的方向对应上，保证不会弄错？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71550" y="582295"/>
            <a:ext cx="3721735" cy="922020"/>
            <a:chOff x="1530" y="917"/>
            <a:chExt cx="5861" cy="1452"/>
          </a:xfrm>
        </p:grpSpPr>
        <p:sp>
          <p:nvSpPr>
            <p:cNvPr id="12" name="文本框 11"/>
            <p:cNvSpPr txBox="1"/>
            <p:nvPr/>
          </p:nvSpPr>
          <p:spPr>
            <a:xfrm>
              <a:off x="1530" y="1318"/>
              <a:ext cx="3345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>
                  <a:solidFill>
                    <a:schemeClr val="bg1"/>
                  </a:solidFill>
                  <a:latin typeface="方正粗圆_GBK" panose="03000509000000000000" charset="-122"/>
                  <a:ea typeface="方正粗圆_GBK" panose="03000509000000000000" charset="-122"/>
                </a:rPr>
                <a:t>活动任务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535" y="917"/>
              <a:ext cx="3514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600">
                  <a:solidFill>
                    <a:srgbClr val="6E8D5B"/>
                  </a:solidFill>
                  <a:latin typeface="方正粗圆_GBK" panose="03000509000000000000" charset="-122"/>
                  <a:ea typeface="方正粗圆_GBK" panose="03000509000000000000" charset="-122"/>
                  <a:sym typeface="+mn-ea"/>
                </a:rPr>
                <a:t>活动任务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581" y="1315"/>
              <a:ext cx="281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spc="-800">
                  <a:solidFill>
                    <a:schemeClr val="bg1"/>
                  </a:solidFill>
                  <a:uFillTx/>
                  <a:latin typeface="方正粗圆_GBK" panose="03000509000000000000" charset="-122"/>
                  <a:ea typeface="方正粗圆_GBK" panose="03000509000000000000" charset="-122"/>
                  <a:sym typeface="+mn-ea"/>
                </a:rPr>
                <a:t>＞＞＞＞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581" y="1265"/>
              <a:ext cx="281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spc="-800">
                  <a:solidFill>
                    <a:srgbClr val="6E8D5B"/>
                  </a:solidFill>
                  <a:uFillTx/>
                  <a:latin typeface="方正粗圆_GBK" panose="03000509000000000000" charset="-122"/>
                  <a:ea typeface="方正粗圆_GBK" panose="03000509000000000000" charset="-122"/>
                  <a:sym typeface="+mn-ea"/>
                </a:rPr>
                <a:t>＞＞＞＞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026285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3200" b="1">
                <a:solidFill>
                  <a:srgbClr val="62A83A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你有什么收获？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E4MjhlOWRhZGFiNWRkNmM2MTZjNTIzOTdlYzUyN2IifQ=="/>
  <p:tag name="KSO_WPP_MARK_KEY" val="cc7686d4-157e-44d2-9f5f-c6aa59f06f5f"/>
  <p:tag name="RESOURCE_RECORD_KEY" val="{&quot;13&quot;:[4364942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40.55,&quot;left&quot;:93.45,&quot;top&quot;:225.55,&quot;width&quot;:747.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40.55,&quot;left&quot;:93.45,&quot;top&quot;:225.55,&quot;width&quot;:747.2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40.55,&quot;left&quot;:93.45,&quot;top&quot;:225.55,&quot;width&quot;:747.2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40.55,&quot;left&quot;:93.45,&quot;top&quot;:225.55,&quot;width&quot;:747.2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40.55,&quot;left&quot;:93.45,&quot;top&quot;:225.55,&quot;width&quot;:747.2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40.55,&quot;left&quot;:93.45,&quot;top&quot;:225.55,&quot;width&quot;:747.2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40.55,&quot;left&quot;:93.45,&quot;top&quot;:225.55,&quot;width&quot;:747.2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40.55,&quot;left&quot;:93.45,&quot;top&quot;:225.55,&quot;width&quot;:747.2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40.55,&quot;left&quot;:93.45,&quot;top&quot;:225.55,&quot;width&quot;:747.2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40.55,&quot;left&quot;:93.45,&quot;top&quot;:225.55,&quot;width&quot;:747.2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3.75,&quot;left&quot;:54.05,&quot;top&quot;:305.7,&quot;width&quot;:843.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3.75,&quot;left&quot;:54.05,&quot;top&quot;:305.7,&quot;width&quot;:843.3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3.75,&quot;left&quot;:54.05,&quot;top&quot;:305.7,&quot;width&quot;:843.3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3.75,&quot;left&quot;:54.05,&quot;top&quot;:305.7,&quot;width&quot;:843.3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3.75,&quot;left&quot;:54.05,&quot;top&quot;:305.7,&quot;width&quot;:843.3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3.75,&quot;left&quot;:54.05,&quot;top&quot;:305.7,&quot;width&quot;:843.3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3.75,&quot;left&quot;:54.05,&quot;top&quot;:305.7,&quot;width&quot;:843.3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3.75,&quot;left&quot;:54.05,&quot;top&quot;:305.7,&quot;width&quot;:843.3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3.75,&quot;left&quot;:54.05,&quot;top&quot;:305.7,&quot;width&quot;:843.3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3.75,&quot;left&quot;:54.05,&quot;top&quot;:305.7,&quot;width&quot;:843.3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442</Words>
  <Application>Microsoft Office PowerPoint</Application>
  <PresentationFormat>宽屏</PresentationFormat>
  <Paragraphs>30</Paragraphs>
  <Slides>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Times New Roman</vt:lpstr>
      <vt:lpstr>方正粗圆_GBK</vt:lpstr>
      <vt:lpstr>Calibri</vt:lpstr>
      <vt:lpstr>方正大标宋简体</vt:lpstr>
      <vt:lpstr>Arial</vt:lpstr>
      <vt:lpstr>微软雅黑</vt:lpstr>
      <vt:lpstr>宋体</vt:lpstr>
      <vt:lpstr>方正科技符号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HHY</cp:lastModifiedBy>
  <cp:revision>233</cp:revision>
  <dcterms:created xsi:type="dcterms:W3CDTF">2019-06-19T02:08:00Z</dcterms:created>
  <dcterms:modified xsi:type="dcterms:W3CDTF">2025-08-13T07:43:05Z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6BA896F2EB9D4868B8D99E73670B1F8C_13</vt:lpwstr>
  </property>
</Properties>
</file>