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77" r:id="rId3"/>
    <p:sldId id="304" r:id="rId4"/>
    <p:sldId id="399" r:id="rId6"/>
    <p:sldId id="400" r:id="rId7"/>
    <p:sldId id="401" r:id="rId8"/>
    <p:sldId id="402" r:id="rId9"/>
    <p:sldId id="403" r:id="rId10"/>
    <p:sldId id="281" r:id="rId11"/>
  </p:sldIdLst>
  <p:sldSz cx="12192000" cy="6858000"/>
  <p:notesSz cx="6858000" cy="9144000"/>
  <p:embeddedFontLst>
    <p:embeddedFont>
      <p:font typeface="方正科技符号" panose="02000502000000000000" pitchFamily="2" charset="-122"/>
      <p:regular r:id="rId16"/>
    </p:embeddedFont>
    <p:embeddedFont>
      <p:font typeface="微软雅黑" panose="020B0503020204020204" pitchFamily="34" charset="-122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方正粗圆_GBK" panose="03000509000000000000" charset="-122"/>
      <p:regular r:id="rId22"/>
    </p:embeddedFont>
    <p:embeddedFont>
      <p:font typeface="方正粗圆简体" panose="02000000000000000000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方正大标宋简体" panose="02000000000000000000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1" userDrawn="1">
          <p15:clr>
            <a:srgbClr val="A4A3A4"/>
          </p15:clr>
        </p15:guide>
        <p15:guide id="2" pos="3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E9"/>
    <a:srgbClr val="F3C77E"/>
    <a:srgbClr val="FEF3EB"/>
    <a:srgbClr val="A7A8AD"/>
    <a:srgbClr val="F1BE6C"/>
    <a:srgbClr val="F0BE6B"/>
    <a:srgbClr val="F1BF6D"/>
    <a:srgbClr val="481A0F"/>
    <a:srgbClr val="FFFFFF"/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552"/>
      </p:cViewPr>
      <p:guideLst>
        <p:guide orient="horz" pos="2011"/>
        <p:guide pos="3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69.xml"/><Relationship Id="rId28" Type="http://schemas.openxmlformats.org/officeDocument/2006/relationships/font" Target="fonts/font13.fntdata"/><Relationship Id="rId27" Type="http://schemas.openxmlformats.org/officeDocument/2006/relationships/font" Target="fonts/font12.fntdata"/><Relationship Id="rId26" Type="http://schemas.openxmlformats.org/officeDocument/2006/relationships/font" Target="fonts/font11.fntdata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fld id="{3C2547F9-96F7-4408-87B4-4B5C5A7E90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fld id="{3C2547F9-96F7-4408-87B4-4B5C5A7E90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fld id="{3C2547F9-96F7-4408-87B4-4B5C5A7E90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fld id="{3C2547F9-96F7-4408-87B4-4B5C5A7E90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fld id="{3C2547F9-96F7-4408-87B4-4B5C5A7E90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fld id="{3C2547F9-96F7-4408-87B4-4B5C5A7E90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小学数学课件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1333500" y="770255"/>
            <a:ext cx="9261475" cy="1220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三年级上册  第二单元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测量（二）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31265" y="2367915"/>
            <a:ext cx="46488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旗杆有多高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7953375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653"/>
          <a:stretch>
            <a:fillRect/>
          </a:stretch>
        </p:blipFill>
        <p:spPr>
          <a:xfrm>
            <a:off x="494665" y="565150"/>
            <a:ext cx="5136515" cy="5676900"/>
          </a:xfrm>
          <a:prstGeom prst="roundRect">
            <a:avLst>
              <a:gd name="adj" fmla="val 5324"/>
            </a:avLst>
          </a:prstGeom>
        </p:spPr>
      </p:pic>
      <p:pic>
        <p:nvPicPr>
          <p:cNvPr id="3" name="图片 2" descr="图片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8975"/>
            <a:ext cx="5395595" cy="2905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56400" y="1085215"/>
            <a:ext cx="469138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    </a:t>
            </a:r>
            <a:r>
              <a:rPr lang="zh-CN" altLang="en-US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五星红旗是我国的国旗。在 </a:t>
            </a:r>
            <a:endParaRPr lang="zh-CN" altLang="en-US" sz="2400" dirty="0">
              <a:latin typeface="方正科技符号" panose="02000502000000000000" pitchFamily="2" charset="-122"/>
              <a:ea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天安门广场上</a:t>
            </a:r>
            <a:r>
              <a:rPr lang="zh-CN" altLang="en-US" sz="2400" dirty="0">
                <a:solidFill>
                  <a:srgbClr val="231F20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，</a:t>
            </a:r>
            <a:r>
              <a:rPr lang="zh-CN" altLang="en-US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每天都会举行升 </a:t>
            </a:r>
            <a:endParaRPr lang="zh-CN" altLang="en-US" sz="2400" dirty="0">
              <a:latin typeface="方正科技符号" panose="02000502000000000000" pitchFamily="2" charset="-122"/>
              <a:ea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国旗的仪式。天安门广场的国旗 </a:t>
            </a:r>
            <a:endParaRPr lang="zh-CN" altLang="en-US" sz="2400" dirty="0">
              <a:latin typeface="方正科技符号" panose="02000502000000000000" pitchFamily="2" charset="-122"/>
              <a:ea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杆净高度</a:t>
            </a:r>
            <a:r>
              <a:rPr lang="zh-CN" altLang="en-US" sz="2400" spc="5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为</a:t>
            </a:r>
            <a:r>
              <a:rPr lang="en-US" altLang="zh-CN" sz="2400" b="1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3</a:t>
            </a:r>
            <a:r>
              <a:rPr lang="en-US" altLang="zh-CN" sz="2400" b="1" spc="5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0</a:t>
            </a:r>
            <a:r>
              <a:rPr lang="zh-CN" altLang="en-US" sz="2400" dirty="0">
                <a:solidFill>
                  <a:srgbClr val="231F20"/>
                </a:solidFill>
                <a:effectLst/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rPr>
              <a:t>米。</a:t>
            </a:r>
            <a:endParaRPr lang="zh-CN" altLang="en-US" sz="2400" dirty="0">
              <a:solidFill>
                <a:srgbClr val="231F20"/>
              </a:solidFill>
              <a:effectLst/>
              <a:latin typeface="方正科技符号" panose="02000502000000000000" pitchFamily="2" charset="-122"/>
              <a:ea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756400" y="4250055"/>
            <a:ext cx="4815840" cy="1598930"/>
            <a:chOff x="10640" y="7011"/>
            <a:chExt cx="7584" cy="2518"/>
          </a:xfrm>
        </p:grpSpPr>
        <p:sp>
          <p:nvSpPr>
            <p:cNvPr id="5" name="流程图: 可选过程 4"/>
            <p:cNvSpPr/>
            <p:nvPr/>
          </p:nvSpPr>
          <p:spPr>
            <a:xfrm flipH="1">
              <a:off x="10640" y="7011"/>
              <a:ext cx="6210" cy="2518"/>
            </a:xfrm>
            <a:prstGeom prst="flowChartAlternateProcess">
              <a:avLst/>
            </a:prstGeom>
            <a:solidFill>
              <a:srgbClr val="FEF9E9"/>
            </a:solidFill>
            <a:ln w="19050" cmpd="sng">
              <a:solidFill>
                <a:srgbClr val="F1C06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215900" tIns="0" rIns="0" bIns="107950" numCol="1" spcCol="0" rtlCol="0" fromWordArt="0" anchor="ctr" anchorCtr="0" forceAA="0" compatLnSpc="1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231F20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sym typeface="方正科技符号" panose="02000502000000000000" pitchFamily="2" charset="-122"/>
                </a:rPr>
                <a:t>我们学校的国旗杆 </a:t>
              </a:r>
              <a:endParaRPr lang="zh-CN" altLang="en-US" sz="2800" dirty="0">
                <a:solidFill>
                  <a:srgbClr val="231F20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231F20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sym typeface="方正科技符号" panose="02000502000000000000" pitchFamily="2" charset="-122"/>
                </a:rPr>
                <a:t>大约有多高呢？</a:t>
              </a:r>
              <a:endParaRPr lang="zh-CN" altLang="en-US" sz="2800" dirty="0">
                <a:solidFill>
                  <a:srgbClr val="231F20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  <p:pic>
          <p:nvPicPr>
            <p:cNvPr id="2" name="图片 1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44" y="7071"/>
              <a:ext cx="2480" cy="24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捕获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130" y="5376545"/>
            <a:ext cx="8587740" cy="891540"/>
          </a:xfrm>
          <a:prstGeom prst="rect">
            <a:avLst/>
          </a:prstGeom>
        </p:spPr>
      </p:pic>
      <p:pic>
        <p:nvPicPr>
          <p:cNvPr id="9" name="图片 8" descr="卡通人物&#10;&#10;AI 生成的内容可能不正确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592" y="3497310"/>
            <a:ext cx="1383513" cy="2594086"/>
          </a:xfrm>
          <a:prstGeom prst="rect">
            <a:avLst/>
          </a:prstGeom>
        </p:spPr>
      </p:pic>
      <p:pic>
        <p:nvPicPr>
          <p:cNvPr id="5" name="图片 4" descr="卡通人物&#10;&#10;AI 生成的内容可能不正确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606" y="3413332"/>
            <a:ext cx="1463162" cy="2678223"/>
          </a:xfrm>
          <a:prstGeom prst="rect">
            <a:avLst/>
          </a:prstGeom>
        </p:spPr>
      </p:pic>
      <p:pic>
        <p:nvPicPr>
          <p:cNvPr id="7" name="图片 6" descr="卡通人物&#10;&#10;AI 生成的内容可能不正确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348" y="3455401"/>
            <a:ext cx="1030440" cy="2636154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1699260" y="1696720"/>
            <a:ext cx="2162175" cy="1426845"/>
          </a:xfrm>
          <a:prstGeom prst="wedgeRoundRectCallout">
            <a:avLst>
              <a:gd name="adj1" fmla="val 33139"/>
              <a:gd name="adj2" fmla="val 71977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五星红旗是我们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的国旗，我们要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爱护国旗</a:t>
            </a:r>
            <a:r>
              <a:rPr lang="en-US" altLang="zh-CN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……</a:t>
            </a:r>
            <a:endParaRPr lang="en-US" altLang="zh-CN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233670" y="1459865"/>
            <a:ext cx="2162175" cy="1426845"/>
          </a:xfrm>
          <a:prstGeom prst="wedgeRoundRectCallout">
            <a:avLst>
              <a:gd name="adj1" fmla="val -9207"/>
              <a:gd name="adj2" fmla="val 84267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要解决的问题是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学校的国旗杆大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约有多高。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8768080" y="1861185"/>
            <a:ext cx="1781175" cy="1097915"/>
          </a:xfrm>
          <a:prstGeom prst="wedgeRoundRectCallout">
            <a:avLst>
              <a:gd name="adj1" fmla="val -31556"/>
              <a:gd name="adj2" fmla="val 82087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旗杆那么高，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怎么量呢？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0555" y="582295"/>
            <a:ext cx="2762250" cy="922020"/>
            <a:chOff x="993" y="917"/>
            <a:chExt cx="4350" cy="1452"/>
          </a:xfrm>
        </p:grpSpPr>
        <p:sp>
          <p:nvSpPr>
            <p:cNvPr id="8" name="文本框 7"/>
            <p:cNvSpPr txBox="1"/>
            <p:nvPr/>
          </p:nvSpPr>
          <p:spPr>
            <a:xfrm>
              <a:off x="1829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阅读理解</a:t>
              </a:r>
              <a:endParaRPr lang="zh-CN" altLang="en-US" sz="3600">
                <a:solidFill>
                  <a:srgbClr val="6E8D5B"/>
                </a:solidFill>
                <a:latin typeface="方正粗圆_GBK" panose="03000509000000000000" charset="-122"/>
                <a:ea typeface="方正粗圆_GBK" panose="03000509000000000000" charset="-122"/>
                <a:sym typeface="+mn-ea"/>
              </a:endParaRPr>
            </a:p>
          </p:txBody>
        </p:sp>
        <p:pic>
          <p:nvPicPr>
            <p:cNvPr id="11" name="图片 10" descr="图片1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3" y="1377"/>
              <a:ext cx="794" cy="7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  <p:bldP spid="4" grpId="0" animBg="1"/>
      <p:bldP spid="4" grpId="1" animBg="1"/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777"/>
          <a:stretch>
            <a:fillRect/>
          </a:stretch>
        </p:blipFill>
        <p:spPr>
          <a:xfrm>
            <a:off x="3491230" y="3417570"/>
            <a:ext cx="4866640" cy="277622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>
          <a:xfrm>
            <a:off x="1283970" y="3623945"/>
            <a:ext cx="1905635" cy="1138555"/>
          </a:xfrm>
          <a:prstGeom prst="wedgeRoundRectCallout">
            <a:avLst>
              <a:gd name="adj1" fmla="val 71059"/>
              <a:gd name="adj2" fmla="val -7780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可以把旗杆放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平再量吗？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046730" y="1713865"/>
            <a:ext cx="2028190" cy="1138555"/>
          </a:xfrm>
          <a:prstGeom prst="wedgeRoundRectCallout">
            <a:avLst>
              <a:gd name="adj1" fmla="val 33625"/>
              <a:gd name="adj2" fmla="val 78276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旗杆是固定的，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不能放平。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791960" y="1754505"/>
            <a:ext cx="2161540" cy="1097915"/>
          </a:xfrm>
          <a:prstGeom prst="wedgeRoundRectCallout">
            <a:avLst>
              <a:gd name="adj1" fmla="val -33548"/>
              <a:gd name="adj2" fmla="val 90196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可以量旗杆上的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绳子</a:t>
            </a:r>
            <a:r>
              <a: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……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8724900" y="3757930"/>
            <a:ext cx="2532380" cy="1621790"/>
          </a:xfrm>
          <a:prstGeom prst="wedgeRoundRectCallout">
            <a:avLst>
              <a:gd name="adj1" fmla="val -63615"/>
              <a:gd name="adj2" fmla="val -8300"/>
              <a:gd name="adj3" fmla="val 16667"/>
            </a:avLst>
          </a:prstGeom>
          <a:solidFill>
            <a:srgbClr val="FEF9E9"/>
          </a:solidFill>
          <a:ln w="19050" cmpd="sng">
            <a:solidFill>
              <a:srgbClr val="F1C06F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0" rIns="0" bIns="10795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旗杆比教学楼高一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些，可以根据教学</a:t>
            </a:r>
            <a:endParaRPr lang="zh-CN" altLang="en-US" sz="2000" dirty="0">
              <a:solidFill>
                <a:schemeClr val="tx1"/>
              </a:solidFill>
              <a:latin typeface="方正科技符号" panose="02000502000000000000" pitchFamily="2" charset="-122"/>
              <a:ea typeface="微软雅黑" panose="020B0503020204020204" pitchFamily="34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楼的高估一估</a:t>
            </a:r>
            <a:r>
              <a: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方正科技符号" panose="02000502000000000000" pitchFamily="2" charset="-122"/>
              </a:rPr>
              <a:t>……</a:t>
            </a:r>
            <a:endParaRPr lang="en-US" altLang="zh-CN" sz="2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方正科技符号" panose="02000502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0555" y="241935"/>
            <a:ext cx="2762250" cy="922020"/>
            <a:chOff x="993" y="917"/>
            <a:chExt cx="4350" cy="1452"/>
          </a:xfrm>
        </p:grpSpPr>
        <p:sp>
          <p:nvSpPr>
            <p:cNvPr id="8" name="文本框 7"/>
            <p:cNvSpPr txBox="1"/>
            <p:nvPr/>
          </p:nvSpPr>
          <p:spPr>
            <a:xfrm>
              <a:off x="1829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制</a:t>
              </a:r>
              <a:r>
                <a:rPr lang="zh-CN" altLang="en-US" sz="3600">
                  <a:solidFill>
                    <a:srgbClr val="6E8D5B"/>
                  </a:solidFill>
                  <a:latin typeface="方正粗圆简体" panose="02000000000000000000" charset="-122"/>
                  <a:ea typeface="方正粗圆简体" panose="02000000000000000000" charset="-122"/>
                  <a:sym typeface="+mn-ea"/>
                </a:rPr>
                <a:t>订</a:t>
              </a: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计划</a:t>
              </a:r>
              <a:endParaRPr lang="zh-CN" altLang="en-US" sz="3600">
                <a:solidFill>
                  <a:srgbClr val="6E8D5B"/>
                </a:solidFill>
                <a:latin typeface="方正粗圆_GBK" panose="03000509000000000000" charset="-122"/>
                <a:ea typeface="方正粗圆_GBK" panose="03000509000000000000" charset="-122"/>
                <a:sym typeface="+mn-ea"/>
              </a:endParaRPr>
            </a:p>
          </p:txBody>
        </p:sp>
        <p:pic>
          <p:nvPicPr>
            <p:cNvPr id="11" name="图片 10" descr="图片1_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3" y="1377"/>
              <a:ext cx="794" cy="7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  <p:bldP spid="4" grpId="0" bldLvl="0" animBg="1"/>
      <p:bldP spid="4" grpId="1" animBg="1"/>
      <p:bldP spid="6" grpId="0" bldLvl="0" animBg="1"/>
      <p:bldP spid="6" grpId="1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3163" y="563360"/>
            <a:ext cx="4681684" cy="5520599"/>
          </a:xfrm>
          <a:prstGeom prst="roundRect">
            <a:avLst>
              <a:gd name="adj" fmla="val 4969"/>
            </a:avLst>
          </a:prstGeom>
        </p:spPr>
      </p:pic>
      <p:grpSp>
        <p:nvGrpSpPr>
          <p:cNvPr id="2" name="组合 1"/>
          <p:cNvGrpSpPr/>
          <p:nvPr/>
        </p:nvGrpSpPr>
        <p:grpSpPr>
          <a:xfrm>
            <a:off x="1798320" y="1495425"/>
            <a:ext cx="3699510" cy="4588510"/>
            <a:chOff x="2832" y="2817"/>
            <a:chExt cx="5826" cy="7226"/>
          </a:xfrm>
        </p:grpSpPr>
        <p:pic>
          <p:nvPicPr>
            <p:cNvPr id="6" name="图片 5" descr="第24页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" y="6683"/>
              <a:ext cx="1635" cy="3360"/>
            </a:xfrm>
            <a:prstGeom prst="rect">
              <a:avLst/>
            </a:prstGeom>
          </p:spPr>
        </p:pic>
        <p:sp>
          <p:nvSpPr>
            <p:cNvPr id="7" name="圆角矩形标注 6"/>
            <p:cNvSpPr/>
            <p:nvPr/>
          </p:nvSpPr>
          <p:spPr>
            <a:xfrm>
              <a:off x="3034" y="2817"/>
              <a:ext cx="5625" cy="3313"/>
            </a:xfrm>
            <a:prstGeom prst="wedgeRoundRectCallout">
              <a:avLst>
                <a:gd name="adj1" fmla="val -33200"/>
                <a:gd name="adj2" fmla="val 63824"/>
                <a:gd name="adj3" fmla="val 16667"/>
              </a:avLst>
            </a:prstGeom>
            <a:solidFill>
              <a:srgbClr val="FEF9E9"/>
            </a:solidFill>
            <a:ln w="19050" cmpd="sng">
              <a:solidFill>
                <a:srgbClr val="F1C06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144145" tIns="0" rIns="0" bIns="107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我们组估了估，教学楼</a:t>
              </a:r>
              <a:r>
                <a:rPr lang="zh-CN" altLang="en-US" sz="2000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共</a:t>
              </a:r>
              <a:r>
                <a:rPr lang="en-US" altLang="zh-CN" sz="20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4</a:t>
              </a:r>
              <a:endParaRPr lang="en-US" altLang="zh-CN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层，每层高</a:t>
              </a:r>
              <a:r>
                <a:rPr lang="zh-CN" altLang="en-US" sz="2000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约</a:t>
              </a:r>
              <a:r>
                <a:rPr lang="en-US" altLang="zh-CN" sz="20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3</a:t>
              </a: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米，总高约</a:t>
              </a:r>
              <a:endPara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2000" b="1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1</a:t>
              </a:r>
              <a:r>
                <a:rPr lang="en-US" altLang="zh-CN" sz="20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米。国旗杆比教学楼要</a:t>
              </a:r>
              <a:endPara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高一些，大约</a:t>
              </a:r>
              <a:r>
                <a:rPr lang="zh-CN" altLang="en-US" sz="2000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是</a:t>
              </a:r>
              <a:r>
                <a:rPr lang="en-US" altLang="zh-CN" sz="2000" b="1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1</a:t>
              </a:r>
              <a:r>
                <a:rPr lang="en-US" altLang="zh-CN" sz="2000" b="1" spc="500" dirty="0">
                  <a:solidFill>
                    <a:schemeClr val="tx1"/>
                  </a:solidFill>
                  <a:uFillTx/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3</a:t>
              </a: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米。</a:t>
              </a:r>
              <a:endPara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0555" y="288925"/>
            <a:ext cx="2762250" cy="922020"/>
            <a:chOff x="993" y="917"/>
            <a:chExt cx="4350" cy="1452"/>
          </a:xfrm>
        </p:grpSpPr>
        <p:sp>
          <p:nvSpPr>
            <p:cNvPr id="8" name="文本框 7"/>
            <p:cNvSpPr txBox="1"/>
            <p:nvPr/>
          </p:nvSpPr>
          <p:spPr>
            <a:xfrm>
              <a:off x="1829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解决问题</a:t>
              </a:r>
              <a:endParaRPr lang="zh-CN" altLang="en-US" sz="3600">
                <a:solidFill>
                  <a:srgbClr val="6E8D5B"/>
                </a:solidFill>
                <a:latin typeface="方正粗圆_GBK" panose="03000509000000000000" charset="-122"/>
                <a:ea typeface="方正粗圆_GBK" panose="03000509000000000000" charset="-122"/>
                <a:sym typeface="+mn-ea"/>
              </a:endParaRPr>
            </a:p>
          </p:txBody>
        </p:sp>
        <p:pic>
          <p:nvPicPr>
            <p:cNvPr id="11" name="图片 10" descr="图片1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" y="1377"/>
              <a:ext cx="794" cy="7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第24页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" y="3855085"/>
            <a:ext cx="2354580" cy="2110740"/>
          </a:xfrm>
          <a:prstGeom prst="rect">
            <a:avLst/>
          </a:prstGeom>
        </p:spPr>
      </p:pic>
      <p:pic>
        <p:nvPicPr>
          <p:cNvPr id="4" name="图片 3" descr="第24页-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8120" y="1379855"/>
            <a:ext cx="4175760" cy="55168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228455" y="1568450"/>
            <a:ext cx="1809750" cy="4531360"/>
            <a:chOff x="14533" y="2470"/>
            <a:chExt cx="2850" cy="7136"/>
          </a:xfrm>
        </p:grpSpPr>
        <p:pic>
          <p:nvPicPr>
            <p:cNvPr id="5" name="图片 4" descr="第24页-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" y="5084"/>
              <a:ext cx="1808" cy="4522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14533" y="2470"/>
              <a:ext cx="2850" cy="1874"/>
            </a:xfrm>
            <a:prstGeom prst="wedgeRoundRectCallout">
              <a:avLst>
                <a:gd name="adj1" fmla="val 8947"/>
                <a:gd name="adj2" fmla="val 73959"/>
                <a:gd name="adj3" fmla="val 16667"/>
              </a:avLst>
            </a:prstGeom>
            <a:solidFill>
              <a:srgbClr val="FEF9E9"/>
            </a:solidFill>
            <a:ln w="19050" cmpd="sng">
              <a:solidFill>
                <a:srgbClr val="F1C06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144145" tIns="0" rIns="0" bIns="107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我们组是这</a:t>
              </a:r>
              <a:endParaRPr lang="zh-CN" altLang="en-US" sz="2000" dirty="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dirty="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样做的</a:t>
              </a:r>
              <a:r>
                <a:rPr lang="en-US" altLang="zh-CN" sz="20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……</a:t>
              </a:r>
              <a:endParaRPr lang="en-US" altLang="zh-CN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555" y="582295"/>
            <a:ext cx="2762250" cy="922020"/>
            <a:chOff x="993" y="917"/>
            <a:chExt cx="4350" cy="1452"/>
          </a:xfrm>
        </p:grpSpPr>
        <p:sp>
          <p:nvSpPr>
            <p:cNvPr id="8" name="文本框 7"/>
            <p:cNvSpPr txBox="1"/>
            <p:nvPr/>
          </p:nvSpPr>
          <p:spPr>
            <a:xfrm>
              <a:off x="1829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解决问题</a:t>
              </a:r>
              <a:endParaRPr lang="zh-CN" altLang="en-US" sz="3600">
                <a:solidFill>
                  <a:srgbClr val="6E8D5B"/>
                </a:solidFill>
                <a:latin typeface="方正粗圆_GBK" panose="03000509000000000000" charset="-122"/>
                <a:ea typeface="方正粗圆_GBK" panose="03000509000000000000" charset="-122"/>
                <a:sym typeface="+mn-ea"/>
              </a:endParaRPr>
            </a:p>
          </p:txBody>
        </p:sp>
        <p:pic>
          <p:nvPicPr>
            <p:cNvPr id="11" name="图片 10" descr="图片1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" y="1377"/>
              <a:ext cx="794" cy="7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3005" y="1758315"/>
            <a:ext cx="4478655" cy="1979930"/>
            <a:chOff x="1863" y="2769"/>
            <a:chExt cx="7053" cy="3118"/>
          </a:xfrm>
        </p:grpSpPr>
        <p:sp>
          <p:nvSpPr>
            <p:cNvPr id="11" name="圆角矩形 10"/>
            <p:cNvSpPr/>
            <p:nvPr/>
          </p:nvSpPr>
          <p:spPr>
            <a:xfrm>
              <a:off x="2662" y="3223"/>
              <a:ext cx="6254" cy="2381"/>
            </a:xfrm>
            <a:prstGeom prst="roundRect">
              <a:avLst/>
            </a:prstGeom>
            <a:solidFill>
              <a:srgbClr val="FEF9E9"/>
            </a:solidFill>
            <a:ln w="19050">
              <a:solidFill>
                <a:srgbClr val="F3C7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612140" tIns="215900" rtlCol="0" anchor="ctr"/>
            <a:lstStyle/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国旗杆下面有底座，用教学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楼来估旗杆的高，应该把底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座高度减掉</a:t>
              </a:r>
              <a:r>
                <a:rPr lang="zh-CN" altLang="en-US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……</a:t>
              </a:r>
              <a:endParaRPr lang="en-US" altLang="zh-CN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ctr"/>
              <a:endParaRPr lang="en-US" altLang="zh-CN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  <p:pic>
          <p:nvPicPr>
            <p:cNvPr id="4" name="图片 3" descr="卡通人物&#10;&#10;AI 生成的内容可能不正确。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63" y="2769"/>
              <a:ext cx="1702" cy="3118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7490460" y="1758315"/>
            <a:ext cx="3764280" cy="1979930"/>
            <a:chOff x="11796" y="2769"/>
            <a:chExt cx="5928" cy="3118"/>
          </a:xfrm>
        </p:grpSpPr>
        <p:sp>
          <p:nvSpPr>
            <p:cNvPr id="14" name="圆角矩形 13"/>
            <p:cNvSpPr/>
            <p:nvPr/>
          </p:nvSpPr>
          <p:spPr>
            <a:xfrm>
              <a:off x="11796" y="3223"/>
              <a:ext cx="5383" cy="2381"/>
            </a:xfrm>
            <a:prstGeom prst="roundRect">
              <a:avLst/>
            </a:prstGeom>
            <a:solidFill>
              <a:srgbClr val="FEF9E9"/>
            </a:solidFill>
            <a:ln w="19050">
              <a:solidFill>
                <a:srgbClr val="F3C7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215900" tIns="252095" rtlCol="0" anchor="ctr"/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我们组的方法是把旗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杆的高转化成绳子的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长</a:t>
              </a:r>
              <a:r>
                <a:rPr lang="zh-CN" altLang="en-US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……</a:t>
              </a:r>
              <a:endParaRPr lang="zh-CN" altLang="en-US"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ctr"/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  <p:pic>
          <p:nvPicPr>
            <p:cNvPr id="6" name="图片 5" descr="卡通人物&#10;&#10;AI 生成的内容可能不正确。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2" y="2769"/>
              <a:ext cx="1663" cy="311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30555" y="582295"/>
            <a:ext cx="2762250" cy="922020"/>
            <a:chOff x="993" y="917"/>
            <a:chExt cx="4350" cy="1452"/>
          </a:xfrm>
        </p:grpSpPr>
        <p:sp>
          <p:nvSpPr>
            <p:cNvPr id="5" name="文本框 4"/>
            <p:cNvSpPr txBox="1"/>
            <p:nvPr/>
          </p:nvSpPr>
          <p:spPr>
            <a:xfrm>
              <a:off x="1829" y="917"/>
              <a:ext cx="3514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3600">
                  <a:solidFill>
                    <a:srgbClr val="6E8D5B"/>
                  </a:solidFill>
                  <a:latin typeface="方正粗圆_GBK" panose="03000509000000000000" charset="-122"/>
                  <a:ea typeface="方正粗圆_GBK" panose="03000509000000000000" charset="-122"/>
                  <a:sym typeface="+mn-ea"/>
                </a:rPr>
                <a:t>回顾反思</a:t>
              </a:r>
              <a:endParaRPr lang="zh-CN" altLang="en-US" sz="3600">
                <a:solidFill>
                  <a:srgbClr val="6E8D5B"/>
                </a:solidFill>
                <a:latin typeface="方正粗圆_GBK" panose="03000509000000000000" charset="-122"/>
                <a:ea typeface="方正粗圆_GBK" panose="03000509000000000000" charset="-122"/>
                <a:sym typeface="+mn-ea"/>
              </a:endParaRPr>
            </a:p>
          </p:txBody>
        </p:sp>
        <p:pic>
          <p:nvPicPr>
            <p:cNvPr id="7" name="图片 6" descr="图片1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" y="1377"/>
              <a:ext cx="794" cy="79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490460" y="4165600"/>
            <a:ext cx="3764915" cy="1979930"/>
            <a:chOff x="11796" y="6560"/>
            <a:chExt cx="5929" cy="3118"/>
          </a:xfrm>
        </p:grpSpPr>
        <p:sp>
          <p:nvSpPr>
            <p:cNvPr id="15" name="圆角矩形 14"/>
            <p:cNvSpPr/>
            <p:nvPr/>
          </p:nvSpPr>
          <p:spPr>
            <a:xfrm>
              <a:off x="11796" y="7339"/>
              <a:ext cx="5299" cy="1757"/>
            </a:xfrm>
            <a:prstGeom prst="roundRect">
              <a:avLst/>
            </a:prstGeom>
            <a:solidFill>
              <a:srgbClr val="FEF9E9"/>
            </a:solidFill>
            <a:ln w="19050">
              <a:solidFill>
                <a:srgbClr val="F3C7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215900" tIns="215900" rtlCol="0" anchor="ctr"/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这样的方法还可以解决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哪些问题呢？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ctr"/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  <p:pic>
          <p:nvPicPr>
            <p:cNvPr id="10" name="图片 9" descr="第24页-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21" y="6560"/>
              <a:ext cx="1304" cy="311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183005" y="4165600"/>
            <a:ext cx="4478655" cy="1979930"/>
            <a:chOff x="1863" y="6560"/>
            <a:chExt cx="7053" cy="3118"/>
          </a:xfrm>
        </p:grpSpPr>
        <p:sp>
          <p:nvSpPr>
            <p:cNvPr id="13" name="圆角矩形 12"/>
            <p:cNvSpPr/>
            <p:nvPr/>
          </p:nvSpPr>
          <p:spPr>
            <a:xfrm>
              <a:off x="2662" y="7339"/>
              <a:ext cx="6255" cy="1757"/>
            </a:xfrm>
            <a:prstGeom prst="roundRect">
              <a:avLst/>
            </a:prstGeom>
            <a:solidFill>
              <a:srgbClr val="FEF9E9"/>
            </a:solidFill>
            <a:ln w="19050">
              <a:solidFill>
                <a:srgbClr val="F3C77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612140" tIns="215900" rtlCol="0" anchor="ctr"/>
            <a:lstStyle/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我们几个组的测量结果不一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方正科技符号" panose="02000502000000000000" pitchFamily="2" charset="-122"/>
                  <a:ea typeface="微软雅黑" panose="020B0503020204020204" pitchFamily="34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样，是因为</a:t>
              </a:r>
              <a:r>
                <a:rPr lang="zh-CN" altLang="en-US"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方正科技符号" panose="02000502000000000000" pitchFamily="2" charset="-122"/>
                </a:rPr>
                <a:t>……</a:t>
              </a:r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  <a:p>
              <a:pPr algn="ctr"/>
              <a:endParaRPr lang="zh-CN" altLang="en-US" sz="2000">
                <a:solidFill>
                  <a:schemeClr val="tx1"/>
                </a:solidFill>
                <a:latin typeface="方正科技符号" panose="02000502000000000000" pitchFamily="2" charset="-122"/>
                <a:ea typeface="微软雅黑" panose="020B0503020204020204" pitchFamily="34" charset="-122"/>
                <a:cs typeface="微软雅黑" panose="020B0503020204020204" pitchFamily="34" charset="-122"/>
                <a:sym typeface="方正科技符号" panose="02000502000000000000" pitchFamily="2" charset="-122"/>
              </a:endParaRPr>
            </a:p>
          </p:txBody>
        </p:sp>
        <p:pic>
          <p:nvPicPr>
            <p:cNvPr id="20" name="图片 19" descr="妙想-中2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63" y="6560"/>
              <a:ext cx="1699" cy="31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COMMONDATA" val="eyJoZGlkIjoiMjE4MjhlOWRhZGFiNWRkNmM2MTZjNTIzOTdlYzUyN2IifQ=="/>
  <p:tag name="KSO_WPP_MARK_KEY" val="cc7686d4-157e-44d2-9f5f-c6aa59f06f5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WPS 演示</Application>
  <PresentationFormat>宽屏</PresentationFormat>
  <Paragraphs>75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方正科技符号</vt:lpstr>
      <vt:lpstr>微软雅黑</vt:lpstr>
      <vt:lpstr>Verdana</vt:lpstr>
      <vt:lpstr>方正粗圆_GBK</vt:lpstr>
      <vt:lpstr>方正粗圆简体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248</cp:revision>
  <dcterms:created xsi:type="dcterms:W3CDTF">2019-06-19T02:08:00Z</dcterms:created>
  <dcterms:modified xsi:type="dcterms:W3CDTF">2025-07-07T07:32:55Z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B45AA0537DFC4B3C88826A7BEC37CEB7_13</vt:lpwstr>
  </property>
</Properties>
</file>