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10"/>
  </p:handoutMasterIdLst>
  <p:sldIdLst>
    <p:sldId id="294" r:id="rId3"/>
    <p:sldId id="327" r:id="rId5"/>
    <p:sldId id="335" r:id="rId6"/>
    <p:sldId id="336" r:id="rId7"/>
    <p:sldId id="338" r:id="rId8"/>
    <p:sldId id="289" r:id="rId9"/>
  </p:sldIdLst>
  <p:sldSz cx="12192000" cy="6858000"/>
  <p:notesSz cx="6858000" cy="9144000"/>
  <p:embeddedFontLst>
    <p:embeddedFont>
      <p:font typeface="方正大标宋简体" panose="02000000000000000000" charset="-122"/>
      <p:regular r:id="rId14"/>
    </p:embeddedFont>
    <p:embeddedFont>
      <p:font typeface="黑体" panose="02010609060101010101" charset="-122"/>
      <p:regular r:id="rId15"/>
    </p:embeddedFont>
    <p:embeddedFont>
      <p:font typeface="微软雅黑" panose="020B0503020204020204" charset="-122"/>
      <p:regular r:id="rId16"/>
    </p:embeddedFont>
    <p:embeddedFont>
      <p:font typeface="Calibri" panose="020F050202020403020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4" userDrawn="1">
          <p15:clr>
            <a:srgbClr val="A4A3A4"/>
          </p15:clr>
        </p15:guide>
        <p15:guide id="2" pos="37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AC9"/>
    <a:srgbClr val="59B5D9"/>
    <a:srgbClr val="5CB5D8"/>
    <a:srgbClr val="11110C"/>
    <a:srgbClr val="F2E9A8"/>
    <a:srgbClr val="A59C4A"/>
    <a:srgbClr val="5EB6D9"/>
    <a:srgbClr val="5DB5D7"/>
    <a:srgbClr val="C1E4F7"/>
    <a:srgbClr val="F4E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54"/>
        <p:guide pos="370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81.xml"/><Relationship Id="rId20" Type="http://schemas.openxmlformats.org/officeDocument/2006/relationships/font" Target="fonts/font7.fntdata"/><Relationship Id="rId2" Type="http://schemas.openxmlformats.org/officeDocument/2006/relationships/theme" Target="theme/theme1.xml"/><Relationship Id="rId19" Type="http://schemas.openxmlformats.org/officeDocument/2006/relationships/font" Target="fonts/font6.fntdata"/><Relationship Id="rId18" Type="http://schemas.openxmlformats.org/officeDocument/2006/relationships/font" Target="fonts/font5.fntdata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课题页，时长</a:t>
            </a:r>
            <a:r>
              <a:rPr lang="en-US" altLang="zh-CN" dirty="0"/>
              <a:t>3-4</a:t>
            </a:r>
            <a:r>
              <a:rPr lang="zh-CN" altLang="en-US" dirty="0"/>
              <a:t>秒左右，如果是本课的试一试，则在课题后面加上“试一试”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E526D-6177-4680-9543-72F7FA3155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有logo图片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67.xml"/><Relationship Id="rId7" Type="http://schemas.openxmlformats.org/officeDocument/2006/relationships/image" Target="../media/image4.png"/><Relationship Id="rId6" Type="http://schemas.openxmlformats.org/officeDocument/2006/relationships/tags" Target="../tags/tag66.xml"/><Relationship Id="rId5" Type="http://schemas.openxmlformats.org/officeDocument/2006/relationships/image" Target="../media/image3.png"/><Relationship Id="rId4" Type="http://schemas.openxmlformats.org/officeDocument/2006/relationships/tags" Target="../tags/tag65.xml"/><Relationship Id="rId3" Type="http://schemas.openxmlformats.org/officeDocument/2006/relationships/image" Target="../media/image2.png"/><Relationship Id="rId2" Type="http://schemas.openxmlformats.org/officeDocument/2006/relationships/tags" Target="../tags/tag64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6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tags" Target="../tags/tag71.xml"/><Relationship Id="rId4" Type="http://schemas.openxmlformats.org/officeDocument/2006/relationships/image" Target="../media/image13.png"/><Relationship Id="rId3" Type="http://schemas.openxmlformats.org/officeDocument/2006/relationships/tags" Target="../tags/tag70.xml"/><Relationship Id="rId2" Type="http://schemas.openxmlformats.org/officeDocument/2006/relationships/image" Target="../media/image12.png"/><Relationship Id="rId1" Type="http://schemas.openxmlformats.org/officeDocument/2006/relationships/tags" Target="../tags/tag69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image" Target="../media/image12.png"/><Relationship Id="rId1" Type="http://schemas.openxmlformats.org/officeDocument/2006/relationships/tags" Target="../tags/tag72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image" Target="../media/image12.png"/><Relationship Id="rId1" Type="http://schemas.openxmlformats.org/officeDocument/2006/relationships/tags" Target="../tags/tag7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242060" y="2368550"/>
            <a:ext cx="5702935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综合与实践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 rot="0">
            <a:off x="5678170" y="4602480"/>
            <a:ext cx="3462020" cy="1581785"/>
            <a:chOff x="11344" y="7316"/>
            <a:chExt cx="5452" cy="2491"/>
          </a:xfrm>
        </p:grpSpPr>
        <p:pic>
          <p:nvPicPr>
            <p:cNvPr id="19" name="图片 18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20" name="图片 19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21" name="图片 20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23" name="图片 22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24" name="TextBox 22"/>
          <p:cNvSpPr txBox="1"/>
          <p:nvPr/>
        </p:nvSpPr>
        <p:spPr>
          <a:xfrm>
            <a:off x="1325880" y="759460"/>
            <a:ext cx="9754870" cy="67373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一年级上册  总复习</a:t>
            </a:r>
            <a:r>
              <a:rPr lang="zh-CN" altLang="en-US" sz="3200" dirty="0">
                <a:solidFill>
                  <a:srgbClr val="62A83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25" name="Freeform 3"/>
          <p:cNvSpPr/>
          <p:nvPr/>
        </p:nvSpPr>
        <p:spPr>
          <a:xfrm flipH="1">
            <a:off x="7835900" y="1038225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回顾与交流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3880" y="504190"/>
            <a:ext cx="3700145" cy="676910"/>
          </a:xfrm>
          <a:prstGeom prst="rect">
            <a:avLst/>
          </a:prstGeom>
        </p:spPr>
      </p:pic>
      <p:pic>
        <p:nvPicPr>
          <p:cNvPr id="3" name="图片 2" descr="回顾与交流1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435" y="2320925"/>
            <a:ext cx="5648325" cy="4013835"/>
          </a:xfrm>
          <a:prstGeom prst="rect">
            <a:avLst/>
          </a:prstGeom>
        </p:spPr>
      </p:pic>
      <p:pic>
        <p:nvPicPr>
          <p:cNvPr id="10" name="图片 9" descr="气泡1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" y="1984375"/>
            <a:ext cx="3307080" cy="2333625"/>
          </a:xfrm>
          <a:prstGeom prst="rect">
            <a:avLst/>
          </a:prstGeom>
        </p:spPr>
      </p:pic>
      <p:pic>
        <p:nvPicPr>
          <p:cNvPr id="11" name="图片 10" descr="气泡2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3465" y="504190"/>
            <a:ext cx="3772535" cy="1911350"/>
          </a:xfrm>
          <a:prstGeom prst="rect">
            <a:avLst/>
          </a:prstGeom>
        </p:spPr>
      </p:pic>
      <p:pic>
        <p:nvPicPr>
          <p:cNvPr id="12" name="图片 11" descr="气泡3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2635885"/>
            <a:ext cx="2473960" cy="1566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8" name="图片 107" descr="巩固与应用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65480" y="625475"/>
            <a:ext cx="3475990" cy="6337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lum bright="6000" contrast="-6000"/>
          </a:blip>
          <a:srcRect r="83687" b="10928"/>
          <a:stretch>
            <a:fillRect/>
          </a:stretch>
        </p:blipFill>
        <p:spPr>
          <a:xfrm>
            <a:off x="565150" y="1544955"/>
            <a:ext cx="674370" cy="71945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1239520" y="1687830"/>
            <a:ext cx="11035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画一画。在</a:t>
            </a:r>
            <a:r>
              <a:rPr lang="en-US" altLang="zh-CN" sz="2800"/>
              <a:t>    </a:t>
            </a:r>
            <a:r>
              <a:rPr lang="zh-CN" altLang="en-US" sz="2800"/>
              <a:t>的右边画</a:t>
            </a:r>
            <a:r>
              <a:rPr lang="en-US" altLang="zh-CN" sz="2800"/>
              <a:t>    </a:t>
            </a:r>
            <a:r>
              <a:rPr lang="zh-CN" altLang="en-US" sz="2800"/>
              <a:t>，上面画</a:t>
            </a:r>
            <a:r>
              <a:rPr lang="en-US" altLang="zh-CN" sz="2800"/>
              <a:t>   </a:t>
            </a:r>
            <a:r>
              <a:rPr lang="zh-CN" altLang="en-US" sz="2800"/>
              <a:t>，左面画</a:t>
            </a:r>
            <a:r>
              <a:rPr lang="en-US" altLang="zh-CN" sz="2800"/>
              <a:t>    </a:t>
            </a:r>
            <a:r>
              <a:rPr lang="zh-CN" altLang="en-US" sz="2800"/>
              <a:t>，下面画</a:t>
            </a:r>
            <a:r>
              <a:rPr lang="en-US" altLang="zh-CN" sz="2800"/>
              <a:t>    </a:t>
            </a:r>
            <a:r>
              <a:rPr lang="zh-CN" altLang="en-US" sz="2800"/>
              <a:t>。</a:t>
            </a:r>
            <a:r>
              <a:rPr lang="en-US" altLang="zh-CN" sz="2800"/>
              <a:t>     </a:t>
            </a:r>
            <a:endParaRPr lang="en-US" altLang="zh-CN" sz="2800"/>
          </a:p>
        </p:txBody>
      </p:sp>
      <p:pic>
        <p:nvPicPr>
          <p:cNvPr id="2" name="图片 1" descr="花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4205" y="1799590"/>
            <a:ext cx="306705" cy="306705"/>
          </a:xfrm>
          <a:prstGeom prst="rect">
            <a:avLst/>
          </a:prstGeom>
        </p:spPr>
      </p:pic>
      <p:sp>
        <p:nvSpPr>
          <p:cNvPr id="3" name="五角星 2"/>
          <p:cNvSpPr/>
          <p:nvPr/>
        </p:nvSpPr>
        <p:spPr>
          <a:xfrm>
            <a:off x="4961255" y="1758950"/>
            <a:ext cx="309880" cy="351155"/>
          </a:xfrm>
          <a:prstGeom prst="star5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765925" y="1813560"/>
            <a:ext cx="278130" cy="2908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>
            <a:off x="8518525" y="1789430"/>
            <a:ext cx="331470" cy="310515"/>
          </a:xfrm>
          <a:prstGeom prst="triangl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0321290" y="1813560"/>
            <a:ext cx="320675" cy="309880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 descr="练1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1645" y="2726055"/>
            <a:ext cx="6512560" cy="339598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897880" y="2858135"/>
            <a:ext cx="751205" cy="75120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>
            <a:off x="3491865" y="4054475"/>
            <a:ext cx="868045" cy="740410"/>
          </a:xfrm>
          <a:prstGeom prst="triangle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835015" y="5198110"/>
            <a:ext cx="793750" cy="847090"/>
          </a:xfrm>
          <a:prstGeom prst="ellipse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8" name="图片 107" descr="巩固与应用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65480" y="625475"/>
            <a:ext cx="3475990" cy="63373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239520" y="1687830"/>
            <a:ext cx="53276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看一看，填一填。</a:t>
            </a:r>
            <a:endParaRPr lang="zh-CN" altLang="zh-CN" sz="280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r="93704" b="88698"/>
          <a:stretch>
            <a:fillRect/>
          </a:stretch>
        </p:blipFill>
        <p:spPr>
          <a:xfrm>
            <a:off x="565150" y="1544955"/>
            <a:ext cx="763270" cy="808355"/>
          </a:xfrm>
          <a:prstGeom prst="rect">
            <a:avLst/>
          </a:prstGeom>
        </p:spPr>
      </p:pic>
      <p:pic>
        <p:nvPicPr>
          <p:cNvPr id="2" name="图片 1" descr="练2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110" y="2578100"/>
            <a:ext cx="11266170" cy="34988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97695" y="3679190"/>
            <a:ext cx="6140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7030A0"/>
                </a:solidFill>
              </a:rPr>
              <a:t>上</a:t>
            </a:r>
            <a:endParaRPr lang="zh-CN" altLang="en-US" sz="2800">
              <a:solidFill>
                <a:srgbClr val="7030A0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9497695" y="4493895"/>
            <a:ext cx="6140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7030A0"/>
                </a:solidFill>
              </a:rPr>
              <a:t>左</a:t>
            </a:r>
            <a:endParaRPr lang="zh-CN" altLang="en-US" sz="2800">
              <a:solidFill>
                <a:srgbClr val="7030A0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9497695" y="5308600"/>
            <a:ext cx="6140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7030A0"/>
                </a:solidFill>
              </a:rPr>
              <a:t>下</a:t>
            </a:r>
            <a:endParaRPr lang="zh-CN" altLang="en-US" sz="280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8" name="图片 107" descr="巩固与应用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65480" y="625475"/>
            <a:ext cx="3475990" cy="63373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365250" y="1687830"/>
            <a:ext cx="52019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连一连。</a:t>
            </a:r>
            <a:endParaRPr lang="zh-CN" altLang="zh-CN" sz="2800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r="86273"/>
          <a:stretch>
            <a:fillRect/>
          </a:stretch>
        </p:blipFill>
        <p:spPr>
          <a:xfrm>
            <a:off x="785495" y="1645920"/>
            <a:ext cx="579120" cy="647700"/>
          </a:xfrm>
          <a:prstGeom prst="rect">
            <a:avLst/>
          </a:prstGeom>
        </p:spPr>
      </p:pic>
      <p:pic>
        <p:nvPicPr>
          <p:cNvPr id="8" name="图片 7" descr="练3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770" y="2555875"/>
            <a:ext cx="11153140" cy="3211195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1518285" y="4169410"/>
            <a:ext cx="6307455" cy="80454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1507490" y="4190365"/>
            <a:ext cx="3121660" cy="80454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773035" y="4243705"/>
            <a:ext cx="2973705" cy="77279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4756150" y="4201160"/>
            <a:ext cx="5863590" cy="80454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590800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zh-CN" altLang="en-US" sz="3200" b="1">
                <a:solidFill>
                  <a:srgbClr val="62A8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你学到了什么？</a:t>
            </a:r>
            <a:endParaRPr lang="zh-CN" altLang="en-US" sz="3200" b="1">
              <a:solidFill>
                <a:srgbClr val="62A83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commondata" val="eyJoZGlkIjoiYjk5ODM0YmMxOWJiYWQyNDU4MGIzYWRmYTA0ZmI5NDcifQ=="/>
  <p:tag name="COMMONDATA" val="eyJoZGlkIjoiMjE4MjhlOWRhZGFiNWRkNmM2MTZjNTIzOTdlYzUyN2IifQ=="/>
  <p:tag name="KSO_WPP_MARK_KEY" val="cc7686d4-157e-44d2-9f5f-c6aa59f06f5f"/>
  <p:tag name="resource_record_key" val="{&quot;13&quot;:[19971662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WPS 演示</Application>
  <PresentationFormat>宽屏</PresentationFormat>
  <Paragraphs>18</Paragraphs>
  <Slides>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宋体</vt:lpstr>
      <vt:lpstr>Wingdings</vt:lpstr>
      <vt:lpstr>Wingdings</vt:lpstr>
      <vt:lpstr>方正大标宋简体</vt:lpstr>
      <vt:lpstr>思源宋体 Heavy</vt:lpstr>
      <vt:lpstr>黑体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郑雪</cp:lastModifiedBy>
  <cp:revision>411</cp:revision>
  <dcterms:created xsi:type="dcterms:W3CDTF">2019-06-19T02:08:00Z</dcterms:created>
  <dcterms:modified xsi:type="dcterms:W3CDTF">2024-09-18T12:23:12Z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B84CA7557FE440A5BDBCA50E23DF0BA3_13</vt:lpwstr>
  </property>
</Properties>
</file>