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4" r:id="rId3"/>
    <p:sldId id="327" r:id="rId5"/>
    <p:sldId id="328" r:id="rId6"/>
    <p:sldId id="335" r:id="rId7"/>
    <p:sldId id="336" r:id="rId8"/>
    <p:sldId id="289" r:id="rId9"/>
  </p:sldIdLst>
  <p:sldSz cx="12192000" cy="6858000"/>
  <p:notesSz cx="6858000" cy="9144000"/>
  <p:embeddedFontLst>
    <p:embeddedFont>
      <p:font typeface="微软雅黑" panose="020B0503020204020204" charset="-122"/>
      <p:regular r:id="rId14"/>
    </p:embeddedFont>
    <p:embeddedFont>
      <p:font typeface="黑体" panose="02010609060101010101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  <p:embeddedFont>
      <p:font typeface="方正大标宋简体" panose="02000000000000000000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 userDrawn="1">
          <p15:clr>
            <a:srgbClr val="A4A3A4"/>
          </p15:clr>
        </p15:guide>
        <p15:guide id="2" pos="3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C9"/>
    <a:srgbClr val="59B5D9"/>
    <a:srgbClr val="5CB5D8"/>
    <a:srgbClr val="11110C"/>
    <a:srgbClr val="F2E9A8"/>
    <a:srgbClr val="A59C4A"/>
    <a:srgbClr val="5EB6D9"/>
    <a:srgbClr val="5DB5D7"/>
    <a:srgbClr val="C1E4F7"/>
    <a:srgbClr val="F4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4"/>
        <p:guide pos="37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00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8.xml"/><Relationship Id="rId7" Type="http://schemas.openxmlformats.org/officeDocument/2006/relationships/image" Target="../media/image17.png"/><Relationship Id="rId6" Type="http://schemas.openxmlformats.org/officeDocument/2006/relationships/tags" Target="../tags/tag77.xml"/><Relationship Id="rId5" Type="http://schemas.openxmlformats.org/officeDocument/2006/relationships/image" Target="../media/image16.png"/><Relationship Id="rId4" Type="http://schemas.openxmlformats.org/officeDocument/2006/relationships/tags" Target="../tags/tag76.xml"/><Relationship Id="rId3" Type="http://schemas.openxmlformats.org/officeDocument/2006/relationships/image" Target="../media/image15.png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20" Type="http://schemas.openxmlformats.org/officeDocument/2006/relationships/tags" Target="../tags/tag86.xml"/><Relationship Id="rId2" Type="http://schemas.openxmlformats.org/officeDocument/2006/relationships/tags" Target="../tags/tag75.xml"/><Relationship Id="rId19" Type="http://schemas.openxmlformats.org/officeDocument/2006/relationships/tags" Target="../tags/tag85.xml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image" Target="../media/image19.png"/><Relationship Id="rId13" Type="http://schemas.openxmlformats.org/officeDocument/2006/relationships/image" Target="../media/image12.png"/><Relationship Id="rId12" Type="http://schemas.openxmlformats.org/officeDocument/2006/relationships/tags" Target="../tags/tag80.xml"/><Relationship Id="rId11" Type="http://schemas.openxmlformats.org/officeDocument/2006/relationships/image" Target="../media/image7.png"/><Relationship Id="rId10" Type="http://schemas.openxmlformats.org/officeDocument/2006/relationships/tags" Target="../tags/tag79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tags" Target="../tags/tag89.xml"/><Relationship Id="rId4" Type="http://schemas.openxmlformats.org/officeDocument/2006/relationships/image" Target="../media/image21.png"/><Relationship Id="rId3" Type="http://schemas.openxmlformats.org/officeDocument/2006/relationships/tags" Target="../tags/tag88.xml"/><Relationship Id="rId2" Type="http://schemas.openxmlformats.org/officeDocument/2006/relationships/image" Target="../media/image20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20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统计与概率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总复习</a:t>
            </a:r>
            <a:r>
              <a:rPr lang="zh-CN" altLang="en-US" sz="3200" dirty="0">
                <a:solidFill>
                  <a:srgbClr val="62A83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圆角矩形 25"/>
          <p:cNvSpPr/>
          <p:nvPr/>
        </p:nvSpPr>
        <p:spPr>
          <a:xfrm>
            <a:off x="7934325" y="2035810"/>
            <a:ext cx="3632835" cy="2875915"/>
          </a:xfrm>
          <a:prstGeom prst="roundRect">
            <a:avLst/>
          </a:prstGeom>
          <a:solidFill>
            <a:srgbClr val="FBEA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7410" y="2035810"/>
            <a:ext cx="6628130" cy="2875280"/>
          </a:xfrm>
          <a:prstGeom prst="roundRect">
            <a:avLst/>
          </a:prstGeom>
          <a:solidFill>
            <a:srgbClr val="FBEA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回顾与交流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880" y="320675"/>
            <a:ext cx="3700145" cy="6769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40130" y="1085215"/>
            <a:ext cx="714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怎样为每组小动物分类？想一想，说一说。</a:t>
            </a:r>
            <a:endParaRPr lang="zh-CN" altLang="zh-CN" sz="2800"/>
          </a:p>
        </p:txBody>
      </p:sp>
      <p:grpSp>
        <p:nvGrpSpPr>
          <p:cNvPr id="23" name="组合 22"/>
          <p:cNvGrpSpPr/>
          <p:nvPr/>
        </p:nvGrpSpPr>
        <p:grpSpPr>
          <a:xfrm>
            <a:off x="1644015" y="2143125"/>
            <a:ext cx="6005195" cy="2077720"/>
            <a:chOff x="2589" y="3664"/>
            <a:chExt cx="9457" cy="3272"/>
          </a:xfrm>
        </p:grpSpPr>
        <p:pic>
          <p:nvPicPr>
            <p:cNvPr id="6" name="图片 5" descr="统计回顾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9" y="3664"/>
              <a:ext cx="2426" cy="3272"/>
            </a:xfrm>
            <a:prstGeom prst="rect">
              <a:avLst/>
            </a:prstGeom>
          </p:spPr>
        </p:pic>
        <p:pic>
          <p:nvPicPr>
            <p:cNvPr id="7" name="图片 6" descr="统计回顾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4" y="3664"/>
              <a:ext cx="3059" cy="3241"/>
            </a:xfrm>
            <a:prstGeom prst="rect">
              <a:avLst/>
            </a:prstGeom>
          </p:spPr>
        </p:pic>
        <p:pic>
          <p:nvPicPr>
            <p:cNvPr id="8" name="图片 7" descr="统计回顾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2" y="3664"/>
              <a:ext cx="3295" cy="3261"/>
            </a:xfrm>
            <a:prstGeom prst="rect">
              <a:avLst/>
            </a:prstGeom>
          </p:spPr>
        </p:pic>
      </p:grpSp>
      <p:pic>
        <p:nvPicPr>
          <p:cNvPr id="9" name="图片 8" descr="统计回顾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110" y="2143125"/>
            <a:ext cx="3005455" cy="209042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63880" y="4972685"/>
            <a:ext cx="4284345" cy="1337310"/>
            <a:chOff x="4940" y="7786"/>
            <a:chExt cx="6747" cy="2106"/>
          </a:xfrm>
        </p:grpSpPr>
        <p:pic>
          <p:nvPicPr>
            <p:cNvPr id="18" name="图片 17" descr="长方形气泡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2" y="7786"/>
              <a:ext cx="5414" cy="1939"/>
            </a:xfrm>
            <a:prstGeom prst="rect">
              <a:avLst/>
            </a:prstGeom>
          </p:spPr>
        </p:pic>
        <p:pic>
          <p:nvPicPr>
            <p:cNvPr id="19" name="图片 18" descr="笑笑人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0" y="8246"/>
              <a:ext cx="1775" cy="164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809" y="8010"/>
              <a:ext cx="487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可以按照小动物腿的条数分类。</a:t>
              </a:r>
              <a:endParaRPr lang="zh-CN" altLang="en-US" sz="280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05810" y="1604645"/>
            <a:ext cx="1711960" cy="708025"/>
            <a:chOff x="5529" y="2816"/>
            <a:chExt cx="2696" cy="1115"/>
          </a:xfrm>
        </p:grpSpPr>
        <p:grpSp>
          <p:nvGrpSpPr>
            <p:cNvPr id="30" name="组合 29"/>
            <p:cNvGrpSpPr/>
            <p:nvPr/>
          </p:nvGrpSpPr>
          <p:grpSpPr>
            <a:xfrm>
              <a:off x="5529" y="2816"/>
              <a:ext cx="2696" cy="1115"/>
              <a:chOff x="9538" y="8415"/>
              <a:chExt cx="3576" cy="1115"/>
            </a:xfrm>
          </p:grpSpPr>
          <p:sp>
            <p:nvSpPr>
              <p:cNvPr id="29" name="圆角矩形 28"/>
              <p:cNvSpPr/>
              <p:nvPr>
                <p:custDataLst>
                  <p:tags r:id="rId10"/>
                </p:custDataLst>
              </p:nvPr>
            </p:nvSpPr>
            <p:spPr>
              <a:xfrm>
                <a:off x="9670" y="8564"/>
                <a:ext cx="3444" cy="9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9538" y="8415"/>
                <a:ext cx="3444" cy="967"/>
              </a:xfrm>
              <a:prstGeom prst="roundRect">
                <a:avLst/>
              </a:prstGeom>
              <a:solidFill>
                <a:srgbClr val="FBEAC9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5955" y="2895"/>
              <a:ext cx="21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/>
                <a:t>2</a:t>
              </a:r>
              <a:r>
                <a:rPr lang="zh-CN" altLang="en-US" sz="2800"/>
                <a:t>条腿。</a:t>
              </a:r>
              <a:endParaRPr lang="zh-CN" altLang="en-US" sz="28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94445" y="1604645"/>
            <a:ext cx="1711960" cy="708025"/>
            <a:chOff x="5529" y="2816"/>
            <a:chExt cx="2696" cy="1115"/>
          </a:xfrm>
        </p:grpSpPr>
        <p:grpSp>
          <p:nvGrpSpPr>
            <p:cNvPr id="44" name="组合 43"/>
            <p:cNvGrpSpPr/>
            <p:nvPr/>
          </p:nvGrpSpPr>
          <p:grpSpPr>
            <a:xfrm>
              <a:off x="5529" y="2816"/>
              <a:ext cx="2696" cy="1115"/>
              <a:chOff x="9538" y="8415"/>
              <a:chExt cx="3576" cy="1115"/>
            </a:xfrm>
          </p:grpSpPr>
          <p:sp>
            <p:nvSpPr>
              <p:cNvPr id="45" name="圆角矩形 44"/>
              <p:cNvSpPr/>
              <p:nvPr>
                <p:custDataLst>
                  <p:tags r:id="rId11"/>
                </p:custDataLst>
              </p:nvPr>
            </p:nvSpPr>
            <p:spPr>
              <a:xfrm>
                <a:off x="9670" y="8564"/>
                <a:ext cx="3444" cy="9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圆角矩形 4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538" y="8415"/>
                <a:ext cx="3444" cy="967"/>
              </a:xfrm>
              <a:prstGeom prst="roundRect">
                <a:avLst/>
              </a:prstGeom>
              <a:solidFill>
                <a:srgbClr val="FBEAC9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>
              <p:custDataLst>
                <p:tags r:id="rId13"/>
              </p:custDataLst>
            </p:nvPr>
          </p:nvSpPr>
          <p:spPr>
            <a:xfrm>
              <a:off x="5972" y="2895"/>
              <a:ext cx="21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/>
                <a:t>4</a:t>
              </a:r>
              <a:r>
                <a:rPr lang="zh-CN" altLang="en-US" sz="2800"/>
                <a:t>条腿。</a:t>
              </a:r>
              <a:endParaRPr lang="zh-CN" altLang="en-US" sz="2800"/>
            </a:p>
          </p:txBody>
        </p:sp>
      </p:grpSp>
      <p:pic>
        <p:nvPicPr>
          <p:cNvPr id="2" name="图片 1" descr="独立思考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5025" y="258445"/>
            <a:ext cx="807085" cy="82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4687 0.0828704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5833 0.0755556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圆角矩形 18"/>
          <p:cNvSpPr/>
          <p:nvPr>
            <p:custDataLst>
              <p:tags r:id="rId1"/>
            </p:custDataLst>
          </p:nvPr>
        </p:nvSpPr>
        <p:spPr>
          <a:xfrm>
            <a:off x="5258435" y="1985645"/>
            <a:ext cx="5695315" cy="4304665"/>
          </a:xfrm>
          <a:prstGeom prst="roundRect">
            <a:avLst/>
          </a:prstGeom>
          <a:solidFill>
            <a:srgbClr val="FBEA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416685" y="2308860"/>
            <a:ext cx="3094990" cy="2688590"/>
          </a:xfrm>
          <a:prstGeom prst="roundRect">
            <a:avLst/>
          </a:prstGeom>
          <a:solidFill>
            <a:srgbClr val="FBEA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统计回顾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7080" y="1928495"/>
            <a:ext cx="2787015" cy="2052955"/>
          </a:xfrm>
          <a:prstGeom prst="rect">
            <a:avLst/>
          </a:prstGeom>
        </p:spPr>
      </p:pic>
      <p:pic>
        <p:nvPicPr>
          <p:cNvPr id="11" name="图片 10" descr="统计回顾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84930" y="1928495"/>
            <a:ext cx="2430145" cy="205295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509385" y="1958340"/>
            <a:ext cx="5099685" cy="2032000"/>
            <a:chOff x="10671" y="3457"/>
            <a:chExt cx="7611" cy="3078"/>
          </a:xfrm>
        </p:grpSpPr>
        <p:pic>
          <p:nvPicPr>
            <p:cNvPr id="12" name="图片 11" descr="统计回顾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71" y="3457"/>
              <a:ext cx="3675" cy="3064"/>
            </a:xfrm>
            <a:prstGeom prst="rect">
              <a:avLst/>
            </a:prstGeom>
          </p:spPr>
        </p:pic>
        <p:pic>
          <p:nvPicPr>
            <p:cNvPr id="13" name="图片 12" descr="统计回顾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5028" y="3459"/>
              <a:ext cx="3254" cy="3076"/>
            </a:xfrm>
            <a:prstGeom prst="rect">
              <a:avLst/>
            </a:prstGeom>
          </p:spPr>
        </p:pic>
      </p:grpSp>
      <p:pic>
        <p:nvPicPr>
          <p:cNvPr id="4" name="图片 3" descr="回顾与交流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3880" y="387985"/>
            <a:ext cx="3700145" cy="6769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1050925" y="1217295"/>
            <a:ext cx="714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怎样为每组小动物分类？想一想，说一说。</a:t>
            </a:r>
            <a:endParaRPr lang="zh-CN" altLang="zh-CN" sz="2800"/>
          </a:p>
        </p:txBody>
      </p:sp>
      <p:grpSp>
        <p:nvGrpSpPr>
          <p:cNvPr id="9" name="组合 8"/>
          <p:cNvGrpSpPr/>
          <p:nvPr/>
        </p:nvGrpSpPr>
        <p:grpSpPr>
          <a:xfrm>
            <a:off x="352425" y="4739640"/>
            <a:ext cx="3475990" cy="1569085"/>
            <a:chOff x="555" y="7180"/>
            <a:chExt cx="5474" cy="2471"/>
          </a:xfrm>
        </p:grpSpPr>
        <p:pic>
          <p:nvPicPr>
            <p:cNvPr id="6" name="图片 5" descr="长方形气泡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9" y="7713"/>
              <a:ext cx="4546" cy="1939"/>
            </a:xfrm>
            <a:prstGeom prst="rect">
              <a:avLst/>
            </a:prstGeom>
          </p:spPr>
        </p:pic>
        <p:pic>
          <p:nvPicPr>
            <p:cNvPr id="7" name="图片 6" descr="淘气人头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5" y="7180"/>
              <a:ext cx="1533" cy="152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933" y="7949"/>
              <a:ext cx="409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想一想小动物生活在哪里？</a:t>
              </a:r>
              <a:endParaRPr lang="zh-CN" altLang="en-US" sz="28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73250" y="1891665"/>
            <a:ext cx="2270760" cy="707390"/>
            <a:chOff x="7301" y="293"/>
            <a:chExt cx="3576" cy="1114"/>
          </a:xfrm>
        </p:grpSpPr>
        <p:grpSp>
          <p:nvGrpSpPr>
            <p:cNvPr id="31" name="组合 30"/>
            <p:cNvGrpSpPr/>
            <p:nvPr/>
          </p:nvGrpSpPr>
          <p:grpSpPr>
            <a:xfrm>
              <a:off x="7301" y="293"/>
              <a:ext cx="3576" cy="1115"/>
              <a:chOff x="9538" y="8415"/>
              <a:chExt cx="3576" cy="1115"/>
            </a:xfrm>
          </p:grpSpPr>
          <p:sp>
            <p:nvSpPr>
              <p:cNvPr id="32" name="圆角矩形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9670" y="8564"/>
                <a:ext cx="3444" cy="9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>
                <p:custDataLst>
                  <p:tags r:id="rId16"/>
                </p:custDataLst>
              </p:nvPr>
            </p:nvSpPr>
            <p:spPr>
              <a:xfrm>
                <a:off x="9538" y="8415"/>
                <a:ext cx="3444" cy="967"/>
              </a:xfrm>
              <a:prstGeom prst="roundRect">
                <a:avLst/>
              </a:prstGeom>
              <a:solidFill>
                <a:srgbClr val="FBEAC9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525" y="433"/>
              <a:ext cx="309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生活在陆地。</a:t>
              </a:r>
              <a:endParaRPr lang="zh-CN" altLang="en-US" sz="28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62470" y="1687830"/>
            <a:ext cx="2270760" cy="707390"/>
            <a:chOff x="12798" y="-292"/>
            <a:chExt cx="3576" cy="1114"/>
          </a:xfrm>
        </p:grpSpPr>
        <p:grpSp>
          <p:nvGrpSpPr>
            <p:cNvPr id="37" name="组合 36"/>
            <p:cNvGrpSpPr/>
            <p:nvPr/>
          </p:nvGrpSpPr>
          <p:grpSpPr>
            <a:xfrm>
              <a:off x="12798" y="-292"/>
              <a:ext cx="3576" cy="1115"/>
              <a:chOff x="9538" y="8415"/>
              <a:chExt cx="3576" cy="1115"/>
            </a:xfrm>
          </p:grpSpPr>
          <p:sp>
            <p:nvSpPr>
              <p:cNvPr id="38" name="圆角矩形 37"/>
              <p:cNvSpPr/>
              <p:nvPr>
                <p:custDataLst>
                  <p:tags r:id="rId17"/>
                </p:custDataLst>
              </p:nvPr>
            </p:nvSpPr>
            <p:spPr>
              <a:xfrm>
                <a:off x="9670" y="8564"/>
                <a:ext cx="3444" cy="96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>
                <p:custDataLst>
                  <p:tags r:id="rId18"/>
                </p:custDataLst>
              </p:nvPr>
            </p:nvSpPr>
            <p:spPr>
              <a:xfrm>
                <a:off x="9538" y="8415"/>
                <a:ext cx="3444" cy="967"/>
              </a:xfrm>
              <a:prstGeom prst="roundRect">
                <a:avLst/>
              </a:prstGeom>
              <a:solidFill>
                <a:srgbClr val="FBEAC9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19"/>
              </p:custDataLst>
            </p:nvPr>
          </p:nvSpPr>
          <p:spPr>
            <a:xfrm>
              <a:off x="13030" y="-164"/>
              <a:ext cx="309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生活在海洋。</a:t>
              </a:r>
              <a:endParaRPr lang="zh-CN" altLang="en-US" sz="2800"/>
            </a:p>
          </p:txBody>
        </p:sp>
      </p:grpSp>
      <p:pic>
        <p:nvPicPr>
          <p:cNvPr id="2" name="图片 1" descr="独立思考_副本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995025" y="282575"/>
            <a:ext cx="807085" cy="82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69271 0.067963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0.00138889 L 0.497917 0.328426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552 0.128426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539115"/>
            <a:ext cx="3475990" cy="633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45859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60147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分一分，说一说。</a:t>
            </a:r>
            <a:endParaRPr lang="zh-CN" altLang="zh-CN" sz="2800"/>
          </a:p>
        </p:txBody>
      </p:sp>
      <p:pic>
        <p:nvPicPr>
          <p:cNvPr id="2" name="图片 1" descr="练1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400" y="2425700"/>
            <a:ext cx="2766060" cy="2044700"/>
          </a:xfrm>
          <a:prstGeom prst="rect">
            <a:avLst/>
          </a:prstGeom>
        </p:spPr>
      </p:pic>
      <p:pic>
        <p:nvPicPr>
          <p:cNvPr id="3" name="图片 2" descr="练1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135" y="2425700"/>
            <a:ext cx="2246630" cy="2045335"/>
          </a:xfrm>
          <a:prstGeom prst="rect">
            <a:avLst/>
          </a:prstGeom>
        </p:spPr>
      </p:pic>
      <p:pic>
        <p:nvPicPr>
          <p:cNvPr id="5" name="图片 4" descr="练1-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4440" y="2425700"/>
            <a:ext cx="2536190" cy="2042160"/>
          </a:xfrm>
          <a:prstGeom prst="rect">
            <a:avLst/>
          </a:prstGeom>
        </p:spPr>
      </p:pic>
      <p:pic>
        <p:nvPicPr>
          <p:cNvPr id="7" name="图片 6" descr="练1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0245" y="4509135"/>
            <a:ext cx="2338070" cy="1799590"/>
          </a:xfrm>
          <a:prstGeom prst="rect">
            <a:avLst/>
          </a:prstGeom>
        </p:spPr>
      </p:pic>
      <p:pic>
        <p:nvPicPr>
          <p:cNvPr id="8" name="图片 7" descr="练1-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0545" y="4514850"/>
            <a:ext cx="1966595" cy="1793875"/>
          </a:xfrm>
          <a:prstGeom prst="rect">
            <a:avLst/>
          </a:prstGeom>
        </p:spPr>
      </p:pic>
      <p:pic>
        <p:nvPicPr>
          <p:cNvPr id="9" name="图片 8" descr="练1-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5560" y="4527550"/>
            <a:ext cx="1491615" cy="1781175"/>
          </a:xfrm>
          <a:prstGeom prst="rect">
            <a:avLst/>
          </a:prstGeom>
        </p:spPr>
      </p:pic>
      <p:pic>
        <p:nvPicPr>
          <p:cNvPr id="10" name="图片 9" descr="练1-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4526915"/>
            <a:ext cx="2475230" cy="17995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36040" y="2849880"/>
            <a:ext cx="2471420" cy="889000"/>
            <a:chOff x="8360" y="1389"/>
            <a:chExt cx="3892" cy="1400"/>
          </a:xfrm>
        </p:grpSpPr>
        <p:grpSp>
          <p:nvGrpSpPr>
            <p:cNvPr id="14" name="组合 13"/>
            <p:cNvGrpSpPr/>
            <p:nvPr/>
          </p:nvGrpSpPr>
          <p:grpSpPr>
            <a:xfrm>
              <a:off x="8360" y="1389"/>
              <a:ext cx="3892" cy="1400"/>
              <a:chOff x="8360" y="1389"/>
              <a:chExt cx="3892" cy="1400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40" y="1649"/>
                <a:ext cx="3612" cy="1141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8360" y="1389"/>
                <a:ext cx="3735" cy="1244"/>
              </a:xfrm>
              <a:prstGeom prst="roundRect">
                <a:avLst/>
              </a:prstGeom>
              <a:gradFill>
                <a:gsLst>
                  <a:gs pos="70000">
                    <a:srgbClr val="D0A1F2"/>
                  </a:gs>
                  <a:gs pos="0">
                    <a:srgbClr val="F5EEFE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08" y="1563"/>
              <a:ext cx="31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7030A0"/>
                  </a:solidFill>
                </a:rPr>
                <a:t>天上飞的。</a:t>
              </a:r>
              <a:endParaRPr lang="zh-CN" altLang="en-US" sz="320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84135" y="342265"/>
            <a:ext cx="2471420" cy="889000"/>
            <a:chOff x="8360" y="1389"/>
            <a:chExt cx="3892" cy="1400"/>
          </a:xfrm>
        </p:grpSpPr>
        <p:grpSp>
          <p:nvGrpSpPr>
            <p:cNvPr id="18" name="组合 17"/>
            <p:cNvGrpSpPr/>
            <p:nvPr/>
          </p:nvGrpSpPr>
          <p:grpSpPr>
            <a:xfrm>
              <a:off x="8360" y="1389"/>
              <a:ext cx="3892" cy="1400"/>
              <a:chOff x="8360" y="1389"/>
              <a:chExt cx="3892" cy="1400"/>
            </a:xfrm>
          </p:grpSpPr>
          <p:sp>
            <p:nvSpPr>
              <p:cNvPr id="19" name="圆角矩形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8640" y="1649"/>
                <a:ext cx="3612" cy="1141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8360" y="1389"/>
                <a:ext cx="3735" cy="1244"/>
              </a:xfrm>
              <a:prstGeom prst="roundRect">
                <a:avLst/>
              </a:prstGeom>
              <a:gradFill>
                <a:gsLst>
                  <a:gs pos="70000">
                    <a:srgbClr val="D0A1F2"/>
                  </a:gs>
                  <a:gs pos="0">
                    <a:srgbClr val="F5EEFE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15"/>
              </p:custDataLst>
            </p:nvPr>
          </p:nvSpPr>
          <p:spPr>
            <a:xfrm>
              <a:off x="8708" y="1563"/>
              <a:ext cx="31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7030A0"/>
                  </a:solidFill>
                </a:rPr>
                <a:t>地上跑的。</a:t>
              </a:r>
              <a:endParaRPr lang="zh-CN" altLang="en-US" sz="3200">
                <a:solidFill>
                  <a:srgbClr val="7030A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19185" y="3584575"/>
            <a:ext cx="2471420" cy="889000"/>
            <a:chOff x="8360" y="1389"/>
            <a:chExt cx="3892" cy="1400"/>
          </a:xfrm>
        </p:grpSpPr>
        <p:grpSp>
          <p:nvGrpSpPr>
            <p:cNvPr id="24" name="组合 23"/>
            <p:cNvGrpSpPr/>
            <p:nvPr/>
          </p:nvGrpSpPr>
          <p:grpSpPr>
            <a:xfrm>
              <a:off x="8360" y="1389"/>
              <a:ext cx="3892" cy="1400"/>
              <a:chOff x="8360" y="1389"/>
              <a:chExt cx="3892" cy="1400"/>
            </a:xfrm>
          </p:grpSpPr>
          <p:sp>
            <p:nvSpPr>
              <p:cNvPr id="25" name="圆角矩形 24"/>
              <p:cNvSpPr/>
              <p:nvPr>
                <p:custDataLst>
                  <p:tags r:id="rId16"/>
                </p:custDataLst>
              </p:nvPr>
            </p:nvSpPr>
            <p:spPr>
              <a:xfrm>
                <a:off x="8640" y="1649"/>
                <a:ext cx="3612" cy="1141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圆角矩形 25"/>
              <p:cNvSpPr/>
              <p:nvPr>
                <p:custDataLst>
                  <p:tags r:id="rId17"/>
                </p:custDataLst>
              </p:nvPr>
            </p:nvSpPr>
            <p:spPr>
              <a:xfrm>
                <a:off x="8360" y="1389"/>
                <a:ext cx="3735" cy="1244"/>
              </a:xfrm>
              <a:prstGeom prst="roundRect">
                <a:avLst/>
              </a:prstGeom>
              <a:gradFill>
                <a:gsLst>
                  <a:gs pos="70000">
                    <a:srgbClr val="D0A1F2"/>
                  </a:gs>
                  <a:gs pos="0">
                    <a:srgbClr val="F5EEFE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>
              <p:custDataLst>
                <p:tags r:id="rId18"/>
              </p:custDataLst>
            </p:nvPr>
          </p:nvSpPr>
          <p:spPr>
            <a:xfrm>
              <a:off x="8708" y="1563"/>
              <a:ext cx="31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7030A0"/>
                  </a:solidFill>
                </a:rPr>
                <a:t>水里游的。</a:t>
              </a:r>
              <a:endParaRPr lang="zh-CN" altLang="en-US" sz="320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4063 0.2038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724 -0.094537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604 0.00018518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7708 0.00240741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6406 -0.294815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35938 -0.271389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8958 -0.17037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625475"/>
            <a:ext cx="3475990" cy="6337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39520" y="1687830"/>
            <a:ext cx="5327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可以怎样分？分一分，说一说。</a:t>
            </a:r>
            <a:endParaRPr lang="zh-CN" altLang="zh-CN" sz="28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pic>
        <p:nvPicPr>
          <p:cNvPr id="2" name="图片 1" descr="练2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0" y="2587625"/>
            <a:ext cx="2423160" cy="1805940"/>
          </a:xfrm>
          <a:prstGeom prst="rect">
            <a:avLst/>
          </a:prstGeom>
        </p:spPr>
      </p:pic>
      <p:pic>
        <p:nvPicPr>
          <p:cNvPr id="3" name="图片 2" descr="练2-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220" y="2771140"/>
            <a:ext cx="1619250" cy="1622425"/>
          </a:xfrm>
          <a:prstGeom prst="rect">
            <a:avLst/>
          </a:prstGeom>
        </p:spPr>
      </p:pic>
      <p:pic>
        <p:nvPicPr>
          <p:cNvPr id="5" name="图片 4" descr="练2-3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050" y="3127375"/>
            <a:ext cx="1038225" cy="1089025"/>
          </a:xfrm>
          <a:prstGeom prst="rect">
            <a:avLst/>
          </a:prstGeom>
        </p:spPr>
      </p:pic>
      <p:pic>
        <p:nvPicPr>
          <p:cNvPr id="6" name="图片 5" descr="练2-4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4855" y="2950210"/>
            <a:ext cx="1945640" cy="1443355"/>
          </a:xfrm>
          <a:prstGeom prst="rect">
            <a:avLst/>
          </a:prstGeom>
        </p:spPr>
      </p:pic>
      <p:pic>
        <p:nvPicPr>
          <p:cNvPr id="7" name="图片 6" descr="练2-5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0075" y="2956560"/>
            <a:ext cx="1041400" cy="1059180"/>
          </a:xfrm>
          <a:prstGeom prst="rect">
            <a:avLst/>
          </a:prstGeom>
        </p:spPr>
      </p:pic>
      <p:pic>
        <p:nvPicPr>
          <p:cNvPr id="8" name="图片 7" descr="练2-6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1055" y="3225800"/>
            <a:ext cx="598805" cy="706120"/>
          </a:xfrm>
          <a:prstGeom prst="rect">
            <a:avLst/>
          </a:prstGeom>
        </p:spPr>
      </p:pic>
      <p:pic>
        <p:nvPicPr>
          <p:cNvPr id="10" name="图片 9" descr="长方体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4490" y="2459990"/>
            <a:ext cx="2120265" cy="1708150"/>
          </a:xfrm>
          <a:prstGeom prst="rect">
            <a:avLst/>
          </a:prstGeom>
        </p:spPr>
      </p:pic>
      <p:pic>
        <p:nvPicPr>
          <p:cNvPr id="11" name="图片 10" descr="球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5365" y="2463800"/>
            <a:ext cx="2014220" cy="1730375"/>
          </a:xfrm>
          <a:prstGeom prst="rect">
            <a:avLst/>
          </a:prstGeom>
        </p:spPr>
      </p:pic>
      <p:pic>
        <p:nvPicPr>
          <p:cNvPr id="12" name="图片 11" descr="圆柱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0545" y="2353310"/>
            <a:ext cx="2139315" cy="186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96875 0.22759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474 0.295185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1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9115 0.23740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906 0.258611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625 0.00537037 L 0.319687 0.235185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3958 0.246944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  <p:tag name="resource_record_key" val="{&quot;13&quot;:[19971662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WPS 演示</Application>
  <PresentationFormat>宽屏</PresentationFormat>
  <Paragraphs>32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黑体</vt:lpstr>
      <vt:lpstr>楷体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393</cp:revision>
  <dcterms:created xsi:type="dcterms:W3CDTF">2019-06-19T02:08:00Z</dcterms:created>
  <dcterms:modified xsi:type="dcterms:W3CDTF">2024-09-11T12:02:14Z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B24ABB56949B4212A440BB93E06F3746_13</vt:lpwstr>
  </property>
</Properties>
</file>