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94" r:id="rId3"/>
    <p:sldId id="324" r:id="rId5"/>
    <p:sldId id="329" r:id="rId6"/>
    <p:sldId id="325" r:id="rId7"/>
    <p:sldId id="326" r:id="rId8"/>
    <p:sldId id="289" r:id="rId9"/>
  </p:sldIdLst>
  <p:sldSz cx="12192000" cy="6858000"/>
  <p:notesSz cx="6858000" cy="9144000"/>
  <p:embeddedFontLst>
    <p:embeddedFont>
      <p:font typeface="方正大标宋简体" panose="02000000000000000000" charset="-122"/>
      <p:regular r:id="rId14"/>
    </p:embeddedFont>
    <p:embeddedFont>
      <p:font typeface="黑体" panose="02010609060101010101" charset="-122"/>
      <p:regular r:id="rId15"/>
    </p:embeddedFont>
    <p:embeddedFont>
      <p:font typeface="微软雅黑" panose="020B0503020204020204" charset="-122"/>
      <p:regular r:id="rId16"/>
    </p:embeddedFont>
    <p:embeddedFont>
      <p:font typeface="Calibri" panose="020F050202020403020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3" userDrawn="1">
          <p15:clr>
            <a:srgbClr val="A4A3A4"/>
          </p15:clr>
        </p15:guide>
        <p15:guide id="2" pos="37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AC9"/>
    <a:srgbClr val="59B5D9"/>
    <a:srgbClr val="5CB5D8"/>
    <a:srgbClr val="11110C"/>
    <a:srgbClr val="F2E9A8"/>
    <a:srgbClr val="A59C4A"/>
    <a:srgbClr val="5EB6D9"/>
    <a:srgbClr val="5DB5D7"/>
    <a:srgbClr val="C1E4F7"/>
    <a:srgbClr val="F4E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53"/>
        <p:guide pos="370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86.xml"/><Relationship Id="rId20" Type="http://schemas.openxmlformats.org/officeDocument/2006/relationships/font" Target="fonts/font7.fntdata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课题页，时长</a:t>
            </a:r>
            <a:r>
              <a:rPr lang="en-US" altLang="zh-CN" dirty="0"/>
              <a:t>3-4</a:t>
            </a:r>
            <a:r>
              <a:rPr lang="zh-CN" altLang="en-US" dirty="0"/>
              <a:t>秒左右，如果是本课的试一试，则在课题后面加上“试一试”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526D-6177-4680-9543-72F7FA3155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有logo图片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7.xml"/><Relationship Id="rId7" Type="http://schemas.openxmlformats.org/officeDocument/2006/relationships/image" Target="../media/image4.png"/><Relationship Id="rId6" Type="http://schemas.openxmlformats.org/officeDocument/2006/relationships/tags" Target="../tags/tag66.xml"/><Relationship Id="rId5" Type="http://schemas.openxmlformats.org/officeDocument/2006/relationships/image" Target="../media/image3.png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image" Target="../media/image8.png"/><Relationship Id="rId2" Type="http://schemas.openxmlformats.org/officeDocument/2006/relationships/tags" Target="../tags/tag68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72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9.png"/><Relationship Id="rId12" Type="http://schemas.openxmlformats.org/officeDocument/2006/relationships/tags" Target="../tags/tag75.xml"/><Relationship Id="rId11" Type="http://schemas.openxmlformats.org/officeDocument/2006/relationships/image" Target="../media/image15.png"/><Relationship Id="rId10" Type="http://schemas.openxmlformats.org/officeDocument/2006/relationships/tags" Target="../tags/tag74.xml"/><Relationship Id="rId1" Type="http://schemas.openxmlformats.org/officeDocument/2006/relationships/tags" Target="../tags/tag7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tags" Target="../tags/tag78.xml"/><Relationship Id="rId4" Type="http://schemas.openxmlformats.org/officeDocument/2006/relationships/image" Target="../media/image17.png"/><Relationship Id="rId3" Type="http://schemas.openxmlformats.org/officeDocument/2006/relationships/tags" Target="../tags/tag77.xml"/><Relationship Id="rId2" Type="http://schemas.openxmlformats.org/officeDocument/2006/relationships/image" Target="../media/image16.png"/><Relationship Id="rId1" Type="http://schemas.openxmlformats.org/officeDocument/2006/relationships/tags" Target="../tags/tag7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tags" Target="../tags/tag81.xml"/><Relationship Id="rId7" Type="http://schemas.openxmlformats.org/officeDocument/2006/relationships/image" Target="../media/image22.png"/><Relationship Id="rId6" Type="http://schemas.openxmlformats.org/officeDocument/2006/relationships/tags" Target="../tags/tag80.xml"/><Relationship Id="rId5" Type="http://schemas.openxmlformats.org/officeDocument/2006/relationships/image" Target="../media/image16.png"/><Relationship Id="rId4" Type="http://schemas.openxmlformats.org/officeDocument/2006/relationships/tags" Target="../tags/tag79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image" Target="../media/image24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42060" y="2368550"/>
            <a:ext cx="570293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图形与几何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 rot="0">
            <a:off x="5678170" y="4602480"/>
            <a:ext cx="3462020" cy="1581785"/>
            <a:chOff x="11344" y="7316"/>
            <a:chExt cx="5452" cy="2491"/>
          </a:xfrm>
        </p:grpSpPr>
        <p:pic>
          <p:nvPicPr>
            <p:cNvPr id="19" name="图片 18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20" name="图片 19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21" name="图片 20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23" name="图片 22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4" name="TextBox 22"/>
          <p:cNvSpPr txBox="1"/>
          <p:nvPr/>
        </p:nvSpPr>
        <p:spPr>
          <a:xfrm>
            <a:off x="1325880" y="759460"/>
            <a:ext cx="9754870" cy="673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总复习</a:t>
            </a:r>
            <a:r>
              <a:rPr lang="zh-CN" altLang="en-US" sz="3200" dirty="0">
                <a:solidFill>
                  <a:srgbClr val="62A83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25" name="Freeform 3"/>
          <p:cNvSpPr/>
          <p:nvPr/>
        </p:nvSpPr>
        <p:spPr>
          <a:xfrm flipH="1">
            <a:off x="7835900" y="1038225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C:/Users/张淼/Desktop/微信图片_20240919102311.jpg微信图片_20240919102311"/>
          <p:cNvPicPr>
            <a:picLocks noChangeAspect="1"/>
          </p:cNvPicPr>
          <p:nvPr/>
        </p:nvPicPr>
        <p:blipFill>
          <a:blip r:embed="rId1"/>
          <a:srcRect t="950" b="950"/>
          <a:stretch>
            <a:fillRect/>
          </a:stretch>
        </p:blipFill>
        <p:spPr>
          <a:xfrm>
            <a:off x="879475" y="1818640"/>
            <a:ext cx="10861040" cy="4421505"/>
          </a:xfrm>
          <a:prstGeom prst="rect">
            <a:avLst/>
          </a:prstGeom>
        </p:spPr>
      </p:pic>
      <p:pic>
        <p:nvPicPr>
          <p:cNvPr id="4" name="图片 3" descr="回顾与交流_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63880" y="392430"/>
            <a:ext cx="3700145" cy="67691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807720" y="1370330"/>
            <a:ext cx="6445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 </a:t>
            </a:r>
            <a:r>
              <a:rPr lang="zh-CN" altLang="en-US" sz="2800"/>
              <a:t>找</a:t>
            </a:r>
            <a:r>
              <a:rPr lang="zh-CN" altLang="en-US" sz="2800"/>
              <a:t>朋友。</a:t>
            </a:r>
            <a:endParaRPr lang="zh-CN" altLang="en-US" sz="2800"/>
          </a:p>
        </p:txBody>
      </p:sp>
      <p:cxnSp>
        <p:nvCxnSpPr>
          <p:cNvPr id="8" name="直接连接符 7"/>
          <p:cNvCxnSpPr/>
          <p:nvPr/>
        </p:nvCxnSpPr>
        <p:spPr>
          <a:xfrm>
            <a:off x="1828800" y="3923030"/>
            <a:ext cx="6301105" cy="107251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322955" y="3943985"/>
            <a:ext cx="7362825" cy="119888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805680" y="3954145"/>
            <a:ext cx="788670" cy="107315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2885440" y="3801745"/>
            <a:ext cx="4718685" cy="132778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8623935" y="3900170"/>
            <a:ext cx="1005840" cy="105346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6257290" y="3817620"/>
            <a:ext cx="4523105" cy="127254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2446655" y="3922395"/>
            <a:ext cx="3599180" cy="11741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" name="图片 1" descr="独立思考_副本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891520" y="208915"/>
            <a:ext cx="930275" cy="951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回顾与交流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3880" y="428625"/>
            <a:ext cx="3700145" cy="67691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807720" y="1406525"/>
            <a:ext cx="4476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 </a:t>
            </a:r>
            <a:r>
              <a:rPr lang="zh-CN" altLang="en-US" sz="2800"/>
              <a:t>哪组立得最稳？画</a:t>
            </a:r>
            <a:r>
              <a:rPr lang="en-US" altLang="zh-CN" sz="2800"/>
              <a:t>“     ”</a:t>
            </a:r>
            <a:r>
              <a:rPr lang="zh-CN" altLang="en-US" sz="2800"/>
              <a:t>。</a:t>
            </a:r>
            <a:endParaRPr lang="zh-CN" altLang="en-US" sz="2800"/>
          </a:p>
        </p:txBody>
      </p:sp>
      <p:pic>
        <p:nvPicPr>
          <p:cNvPr id="2" name="图片 1" descr="✓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060" y="1495425"/>
            <a:ext cx="365760" cy="337820"/>
          </a:xfrm>
          <a:prstGeom prst="rect">
            <a:avLst/>
          </a:prstGeom>
        </p:spPr>
      </p:pic>
      <p:pic>
        <p:nvPicPr>
          <p:cNvPr id="3" name="图片 2" descr="图形与几何2-2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570" y="2694305"/>
            <a:ext cx="2355850" cy="3529330"/>
          </a:xfrm>
          <a:prstGeom prst="rect">
            <a:avLst/>
          </a:prstGeom>
        </p:spPr>
      </p:pic>
      <p:pic>
        <p:nvPicPr>
          <p:cNvPr id="7" name="图片 6" descr="图形与几何回顾2-1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90" y="2565400"/>
            <a:ext cx="3085465" cy="3658235"/>
          </a:xfrm>
          <a:prstGeom prst="rect">
            <a:avLst/>
          </a:prstGeom>
        </p:spPr>
      </p:pic>
      <p:pic>
        <p:nvPicPr>
          <p:cNvPr id="16" name="图片 15" descr="图形与几何回顾2-3_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4370" y="2310130"/>
            <a:ext cx="2801620" cy="3917950"/>
          </a:xfrm>
          <a:prstGeom prst="rect">
            <a:avLst/>
          </a:prstGeom>
        </p:spPr>
      </p:pic>
      <p:pic>
        <p:nvPicPr>
          <p:cNvPr id="17" name="图片 16" descr="空格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9630" y="5349240"/>
            <a:ext cx="874395" cy="874395"/>
          </a:xfrm>
          <a:prstGeom prst="rect">
            <a:avLst/>
          </a:prstGeom>
        </p:spPr>
      </p:pic>
      <p:pic>
        <p:nvPicPr>
          <p:cNvPr id="18" name="图片 17" descr="空格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606540" y="5349240"/>
            <a:ext cx="874395" cy="874395"/>
          </a:xfrm>
          <a:prstGeom prst="rect">
            <a:avLst/>
          </a:prstGeom>
        </p:spPr>
      </p:pic>
      <p:pic>
        <p:nvPicPr>
          <p:cNvPr id="19" name="图片 18" descr="空格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888980" y="5353685"/>
            <a:ext cx="874395" cy="874395"/>
          </a:xfrm>
          <a:prstGeom prst="rect">
            <a:avLst/>
          </a:prstGeom>
        </p:spPr>
      </p:pic>
      <p:pic>
        <p:nvPicPr>
          <p:cNvPr id="20" name="图片 19" descr="✓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355" y="5487035"/>
            <a:ext cx="647700" cy="598170"/>
          </a:xfrm>
          <a:prstGeom prst="rect">
            <a:avLst/>
          </a:prstGeom>
        </p:spPr>
      </p:pic>
      <p:pic>
        <p:nvPicPr>
          <p:cNvPr id="21" name="图片 20" descr="气泡1_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4770" y="555625"/>
            <a:ext cx="4959350" cy="1879600"/>
          </a:xfrm>
          <a:prstGeom prst="rect">
            <a:avLst/>
          </a:prstGeom>
        </p:spPr>
      </p:pic>
      <p:pic>
        <p:nvPicPr>
          <p:cNvPr id="5" name="图片 4" descr="独立思考_副本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891520" y="245110"/>
            <a:ext cx="930275" cy="951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8" name="图片 107" descr="巩固与应用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5480" y="403225"/>
            <a:ext cx="3475990" cy="6337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lum bright="6000" contrast="-6000"/>
          </a:blip>
          <a:srcRect r="83687" b="10928"/>
          <a:stretch>
            <a:fillRect/>
          </a:stretch>
        </p:blipFill>
        <p:spPr>
          <a:xfrm>
            <a:off x="565150" y="1322705"/>
            <a:ext cx="674370" cy="71945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239520" y="1465580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看一看，</a:t>
            </a:r>
            <a:r>
              <a:rPr lang="zh-CN" altLang="zh-CN" sz="2800"/>
              <a:t>连一连。</a:t>
            </a:r>
            <a:endParaRPr lang="zh-CN" altLang="zh-CN" sz="2800"/>
          </a:p>
        </p:txBody>
      </p:sp>
      <p:pic>
        <p:nvPicPr>
          <p:cNvPr id="5" name="图片 4" descr="练1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2680" y="1687830"/>
            <a:ext cx="7437755" cy="451739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4187190" y="3610610"/>
            <a:ext cx="3244215" cy="6350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475480" y="3725545"/>
            <a:ext cx="3625215" cy="53149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立方体 4"/>
          <p:cNvSpPr/>
          <p:nvPr/>
        </p:nvSpPr>
        <p:spPr>
          <a:xfrm>
            <a:off x="1618615" y="5547360"/>
            <a:ext cx="3196590" cy="759460"/>
          </a:xfrm>
          <a:prstGeom prst="cube">
            <a:avLst>
              <a:gd name="adj" fmla="val 69816"/>
            </a:avLst>
          </a:prstGeom>
          <a:solidFill>
            <a:srgbClr val="E1805D"/>
          </a:soli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立方体 5"/>
          <p:cNvSpPr/>
          <p:nvPr/>
        </p:nvSpPr>
        <p:spPr>
          <a:xfrm>
            <a:off x="2672715" y="5372100"/>
            <a:ext cx="617220" cy="583565"/>
          </a:xfrm>
          <a:prstGeom prst="cube">
            <a:avLst>
              <a:gd name="adj" fmla="val 32741"/>
            </a:avLst>
          </a:prstGeom>
          <a:solidFill>
            <a:srgbClr val="F4EAA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立方体 6"/>
          <p:cNvSpPr/>
          <p:nvPr/>
        </p:nvSpPr>
        <p:spPr>
          <a:xfrm>
            <a:off x="3148330" y="5382895"/>
            <a:ext cx="632460" cy="583565"/>
          </a:xfrm>
          <a:prstGeom prst="cube">
            <a:avLst>
              <a:gd name="adj" fmla="val 32741"/>
            </a:avLst>
          </a:prstGeom>
          <a:solidFill>
            <a:srgbClr val="F4EAA7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 descr="机器人2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5100" y="3383280"/>
            <a:ext cx="1265555" cy="1311910"/>
          </a:xfrm>
          <a:prstGeom prst="rect">
            <a:avLst/>
          </a:prstGeom>
        </p:spPr>
      </p:pic>
      <p:pic>
        <p:nvPicPr>
          <p:cNvPr id="13" name="图片 12" descr="机器人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660" y="2423795"/>
            <a:ext cx="1289050" cy="1327785"/>
          </a:xfrm>
          <a:prstGeom prst="rect">
            <a:avLst/>
          </a:prstGeom>
        </p:spPr>
      </p:pic>
      <p:pic>
        <p:nvPicPr>
          <p:cNvPr id="17" name="图片 16" descr="机器人5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430" y="1610995"/>
            <a:ext cx="886460" cy="477520"/>
          </a:xfrm>
          <a:prstGeom prst="rect">
            <a:avLst/>
          </a:prstGeom>
        </p:spPr>
      </p:pic>
      <p:pic>
        <p:nvPicPr>
          <p:cNvPr id="108" name="图片 107" descr="巩固与应用_副本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5480" y="387350"/>
            <a:ext cx="3475990" cy="63373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r="93704" b="88698"/>
          <a:stretch>
            <a:fillRect/>
          </a:stretch>
        </p:blipFill>
        <p:spPr>
          <a:xfrm>
            <a:off x="565150" y="1021080"/>
            <a:ext cx="763270" cy="808355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1328420" y="1163955"/>
            <a:ext cx="3286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/>
              <a:t>看一看，填一填。</a:t>
            </a:r>
            <a:endParaRPr lang="zh-CN" altLang="zh-CN" sz="2800"/>
          </a:p>
        </p:txBody>
      </p:sp>
      <p:pic>
        <p:nvPicPr>
          <p:cNvPr id="2" name="图片 1" descr="练2-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3975" y="1995170"/>
            <a:ext cx="4328160" cy="3956685"/>
          </a:xfrm>
          <a:prstGeom prst="rect">
            <a:avLst/>
          </a:prstGeom>
        </p:spPr>
      </p:pic>
      <p:sp>
        <p:nvSpPr>
          <p:cNvPr id="3" name="圆柱形 2"/>
          <p:cNvSpPr/>
          <p:nvPr/>
        </p:nvSpPr>
        <p:spPr>
          <a:xfrm>
            <a:off x="2827020" y="4587875"/>
            <a:ext cx="296545" cy="900430"/>
          </a:xfrm>
          <a:prstGeom prst="can">
            <a:avLst/>
          </a:prstGeom>
          <a:solidFill>
            <a:srgbClr val="59B5D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柱形 3"/>
          <p:cNvSpPr/>
          <p:nvPr/>
        </p:nvSpPr>
        <p:spPr>
          <a:xfrm>
            <a:off x="3294380" y="4577080"/>
            <a:ext cx="296545" cy="900430"/>
          </a:xfrm>
          <a:prstGeom prst="can">
            <a:avLst/>
          </a:prstGeom>
          <a:solidFill>
            <a:srgbClr val="59B5D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立方体 9"/>
          <p:cNvSpPr/>
          <p:nvPr/>
        </p:nvSpPr>
        <p:spPr>
          <a:xfrm>
            <a:off x="2619375" y="3190875"/>
            <a:ext cx="1257935" cy="1546860"/>
          </a:xfrm>
          <a:prstGeom prst="cube">
            <a:avLst>
              <a:gd name="adj" fmla="val 24365"/>
            </a:avLst>
          </a:prstGeom>
          <a:solidFill>
            <a:srgbClr val="F2E9A8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 descr="机器人4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7610" y="1995170"/>
            <a:ext cx="1487805" cy="13773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656955" y="1944370"/>
            <a:ext cx="636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</a:rPr>
              <a:t>2</a:t>
            </a:r>
            <a:endParaRPr lang="en-US" altLang="zh-CN" sz="4800">
              <a:solidFill>
                <a:srgbClr val="7030A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8656955" y="3036570"/>
            <a:ext cx="636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</a:rPr>
              <a:t>8</a:t>
            </a:r>
            <a:endParaRPr lang="en-US" altLang="zh-CN" sz="4800">
              <a:solidFill>
                <a:srgbClr val="7030A0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8656955" y="4128770"/>
            <a:ext cx="636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</a:rPr>
              <a:t>2</a:t>
            </a:r>
            <a:endParaRPr lang="en-US" altLang="zh-CN" sz="4800">
              <a:solidFill>
                <a:srgbClr val="7030A0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8667750" y="5201285"/>
            <a:ext cx="636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rgbClr val="7030A0"/>
                </a:solidFill>
              </a:rPr>
              <a:t>6</a:t>
            </a:r>
            <a:endParaRPr lang="en-US" altLang="zh-CN" sz="48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 bldLvl="0" animBg="1"/>
      <p:bldP spid="8" grpId="0"/>
      <p:bldP spid="4" grpId="0" bldLvl="0" animBg="1"/>
      <p:bldP spid="3" grpId="0" bldLvl="0" animBg="1"/>
      <p:bldP spid="9" grpId="0"/>
      <p:bldP spid="7" grpId="0" bldLvl="0" animBg="1"/>
      <p:bldP spid="6" grpId="0" bldLvl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你学到了什么？</a:t>
            </a:r>
            <a:endParaRPr lang="zh-CN" altLang="en-US" sz="3200" b="1">
              <a:solidFill>
                <a:srgbClr val="62A83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commondata" val="eyJoZGlkIjoiMzg5NDUyZTcyMTU0NzM4NWFjZTRhZTBkNjM1M2Q1MTAifQ=="/>
  <p:tag name="COMMONDATA" val="eyJoZGlkIjoiMjE4MjhlOWRhZGFiNWRkNmM2MTZjNTIzOTdlYzUyN2IifQ=="/>
  <p:tag name="KSO_WPP_MARK_KEY" val="cc7686d4-157e-44d2-9f5f-c6aa59f06f5f"/>
  <p:tag name="resource_record_key" val="{&quot;13&quot;:[19971662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WPS 演示</Application>
  <PresentationFormat>宽屏</PresentationFormat>
  <Paragraphs>22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方正大标宋简体</vt:lpstr>
      <vt:lpstr>思源宋体 Heavy</vt:lpstr>
      <vt:lpstr>黑体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郑雪</cp:lastModifiedBy>
  <cp:revision>389</cp:revision>
  <dcterms:created xsi:type="dcterms:W3CDTF">2019-06-19T02:08:00Z</dcterms:created>
  <dcterms:modified xsi:type="dcterms:W3CDTF">2024-09-19T02:34:00Z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B975756FD7B64FEEAC28FE0C3830CD41_13</vt:lpwstr>
  </property>
</Properties>
</file>