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72" r:id="rId3"/>
    <p:sldId id="287" r:id="rId5"/>
    <p:sldId id="288" r:id="rId6"/>
    <p:sldId id="289" r:id="rId7"/>
    <p:sldId id="290" r:id="rId8"/>
    <p:sldId id="291" r:id="rId9"/>
    <p:sldId id="282" r:id="rId10"/>
    <p:sldId id="283" r:id="rId11"/>
    <p:sldId id="284" r:id="rId12"/>
    <p:sldId id="285" r:id="rId13"/>
    <p:sldId id="286" r:id="rId14"/>
    <p:sldId id="274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BC3"/>
    <a:srgbClr val="FFFEEC"/>
    <a:srgbClr val="E28C3F"/>
    <a:srgbClr val="E7F3F9"/>
    <a:srgbClr val="F4F9FD"/>
    <a:srgbClr val="F1F8FC"/>
    <a:srgbClr val="34AF9D"/>
    <a:srgbClr val="00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60"/>
        <p:guide pos="37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06E5E7E-C1BB-4281-A75A-9066250B6564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DA5F8B-3ECF-4BBB-85E3-FBFD7F5AD43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F68919-0FBF-4AB3-AA76-F3B10A7437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7.png"/><Relationship Id="rId7" Type="http://schemas.openxmlformats.org/officeDocument/2006/relationships/image" Target="../media/image18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8" Type="http://schemas.openxmlformats.org/officeDocument/2006/relationships/notesSlide" Target="../notesSlides/notesSlide10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5" Type="http://schemas.openxmlformats.org/officeDocument/2006/relationships/tags" Target="../tags/tag30.xml"/><Relationship Id="rId14" Type="http://schemas.openxmlformats.org/officeDocument/2006/relationships/image" Target="../media/image44.jpe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tags" Target="../tags/tag29.xml"/><Relationship Id="rId10" Type="http://schemas.openxmlformats.org/officeDocument/2006/relationships/image" Target="../media/image39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3.png"/><Relationship Id="rId7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9.png"/><Relationship Id="rId7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tags" Target="../tags/tag13.xml"/><Relationship Id="rId4" Type="http://schemas.openxmlformats.org/officeDocument/2006/relationships/image" Target="../media/image12.png"/><Relationship Id="rId3" Type="http://schemas.openxmlformats.org/officeDocument/2006/relationships/tags" Target="../tags/tag12.xml"/><Relationship Id="rId2" Type="http://schemas.openxmlformats.org/officeDocument/2006/relationships/image" Target="../media/image7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image" Target="../media/image13.png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image" Target="../media/image13.png"/><Relationship Id="rId7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tags" Target="../tags/tag21.xml"/><Relationship Id="rId4" Type="http://schemas.openxmlformats.org/officeDocument/2006/relationships/image" Target="../media/image11.png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5.jpeg"/><Relationship Id="rId10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5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tags" Target="../tags/tag26.xml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8.xml"/><Relationship Id="rId7" Type="http://schemas.openxmlformats.org/officeDocument/2006/relationships/image" Target="../media/image18.png"/><Relationship Id="rId6" Type="http://schemas.openxmlformats.org/officeDocument/2006/relationships/tags" Target="../tags/tag27.xml"/><Relationship Id="rId5" Type="http://schemas.openxmlformats.org/officeDocument/2006/relationships/image" Target="../media/image15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9.png"/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42060" y="2368233"/>
            <a:ext cx="5787390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可爱的企鹅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0" name="图片 9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11" name="图片 10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2" name="图片 11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4" name="图片 13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第四单元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10以内数加与减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2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14" descr="知道了什么_副本"/>
          <p:cNvPicPr>
            <a:picLocks noChangeAspect="1"/>
          </p:cNvPicPr>
          <p:nvPr/>
        </p:nvPicPr>
        <p:blipFill>
          <a:blip r:embed="rId1"/>
          <a:srcRect r="81487" b="-1643"/>
          <a:stretch>
            <a:fillRect/>
          </a:stretch>
        </p:blipFill>
        <p:spPr>
          <a:xfrm>
            <a:off x="822325" y="919163"/>
            <a:ext cx="569913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文本框 15"/>
          <p:cNvSpPr txBox="1"/>
          <p:nvPr/>
        </p:nvSpPr>
        <p:spPr>
          <a:xfrm>
            <a:off x="1411288" y="887413"/>
            <a:ext cx="182721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200" b="1" dirty="0">
                <a:solidFill>
                  <a:srgbClr val="E28C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能解决吗</a:t>
            </a:r>
            <a:endParaRPr lang="zh-CN" altLang="en-US" sz="3200" b="1" dirty="0">
              <a:solidFill>
                <a:srgbClr val="E28C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626225" y="1455738"/>
            <a:ext cx="4975225" cy="2379662"/>
            <a:chOff x="10435" y="2293"/>
            <a:chExt cx="7836" cy="3748"/>
          </a:xfrm>
        </p:grpSpPr>
        <p:pic>
          <p:nvPicPr>
            <p:cNvPr id="24580" name="图片 37" descr="333"/>
            <p:cNvPicPr>
              <a:picLocks noChangeAspect="1"/>
            </p:cNvPicPr>
            <p:nvPr/>
          </p:nvPicPr>
          <p:blipFill>
            <a:blip r:embed="rId2"/>
            <a:srcRect t="2" r="21320" b="66847"/>
            <a:stretch>
              <a:fillRect/>
            </a:stretch>
          </p:blipFill>
          <p:spPr>
            <a:xfrm>
              <a:off x="10435" y="2548"/>
              <a:ext cx="6080" cy="95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4581" name="组合 2"/>
            <p:cNvGrpSpPr/>
            <p:nvPr/>
          </p:nvGrpSpPr>
          <p:grpSpPr>
            <a:xfrm>
              <a:off x="12852" y="4087"/>
              <a:ext cx="3958" cy="1955"/>
              <a:chOff x="8778897" y="3444611"/>
              <a:chExt cx="2513154" cy="1241425"/>
            </a:xfrm>
          </p:grpSpPr>
          <p:sp>
            <p:nvSpPr>
              <p:cNvPr id="19" name="圆角矩形标注 26"/>
              <p:cNvSpPr/>
              <p:nvPr/>
            </p:nvSpPr>
            <p:spPr bwMode="auto">
              <a:xfrm>
                <a:off x="8779411" y="3445398"/>
                <a:ext cx="2340110" cy="1240003"/>
              </a:xfrm>
              <a:prstGeom prst="wedgeRoundRectCallout">
                <a:avLst>
                  <a:gd name="adj1" fmla="val 62442"/>
                  <a:gd name="adj2" fmla="val -32813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83" name="文本框 26"/>
              <p:cNvSpPr txBox="1"/>
              <p:nvPr/>
            </p:nvSpPr>
            <p:spPr>
              <a:xfrm>
                <a:off x="8901127" y="3537955"/>
                <a:ext cx="2390924" cy="10156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方正科技符号" pitchFamily="2" charset="-122"/>
                    <a:ea typeface="方正科技符号" pitchFamily="2" charset="-122"/>
                  </a:rPr>
                  <a:t>2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加 </a:t>
                </a:r>
                <a:r>
                  <a:rPr lang="en-US" altLang="zh-CN" sz="2000" dirty="0">
                    <a:latin typeface="方正科技符号" pitchFamily="2" charset="-122"/>
                    <a:ea typeface="方正科技符号" pitchFamily="2" charset="-122"/>
                  </a:rPr>
                  <a:t>6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等于 </a:t>
                </a:r>
                <a:r>
                  <a:rPr lang="en-US" altLang="zh-CN" sz="2000" dirty="0">
                    <a:latin typeface="方正科技符号" pitchFamily="2" charset="-122"/>
                    <a:ea typeface="方正科技符号" pitchFamily="2" charset="-122"/>
                  </a:rPr>
                  <a:t>8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，冰</a:t>
                </a: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山后面有 </a:t>
                </a:r>
                <a:r>
                  <a:rPr lang="en-US" altLang="zh-CN" sz="2000" dirty="0">
                    <a:latin typeface="方正科技符号" pitchFamily="2" charset="-122"/>
                    <a:ea typeface="方正科技符号" pitchFamily="2" charset="-122"/>
                  </a:rPr>
                  <a:t>6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只。</a:t>
                </a:r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4584" name="图片 8" descr="淘气画圆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4" y="2293"/>
              <a:ext cx="1757" cy="287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822325" y="3897313"/>
            <a:ext cx="9826625" cy="2408237"/>
            <a:chOff x="1295" y="6138"/>
            <a:chExt cx="15474" cy="3792"/>
          </a:xfrm>
        </p:grpSpPr>
        <p:pic>
          <p:nvPicPr>
            <p:cNvPr id="24586" name="图片 6" descr="8-5=3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8" y="8416"/>
              <a:ext cx="2427" cy="5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7" name="图片 1" descr="5-2=3_副本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2" y="8407"/>
              <a:ext cx="2512" cy="53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8" name="图片 5" descr="3+3=6_副本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4" y="9302"/>
              <a:ext cx="2528" cy="6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9" name="图片 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7" y="6373"/>
              <a:ext cx="3819" cy="18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90" name="图片 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61" y="6373"/>
              <a:ext cx="3970" cy="18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91" name="图片 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5" y="6373"/>
              <a:ext cx="3659" cy="188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4592" name="组合 12"/>
            <p:cNvGrpSpPr/>
            <p:nvPr/>
          </p:nvGrpSpPr>
          <p:grpSpPr>
            <a:xfrm>
              <a:off x="13285" y="6138"/>
              <a:ext cx="3484" cy="3463"/>
              <a:chOff x="1473773" y="3877023"/>
              <a:chExt cx="2212402" cy="2198874"/>
            </a:xfrm>
          </p:grpSpPr>
          <p:sp>
            <p:nvSpPr>
              <p:cNvPr id="14" name="圆角矩形标注 13"/>
              <p:cNvSpPr/>
              <p:nvPr/>
            </p:nvSpPr>
            <p:spPr>
              <a:xfrm>
                <a:off x="1473630" y="4623202"/>
                <a:ext cx="1744825" cy="1070052"/>
              </a:xfrm>
              <a:prstGeom prst="wedgeRoundRectCallout">
                <a:avLst>
                  <a:gd name="adj1" fmla="val -46808"/>
                  <a:gd name="adj2" fmla="val -7632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94" name="文本框 26"/>
              <p:cNvSpPr txBox="1"/>
              <p:nvPr/>
            </p:nvSpPr>
            <p:spPr>
              <a:xfrm>
                <a:off x="1586302" y="4640476"/>
                <a:ext cx="1914693" cy="9610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我是这样</a:t>
                </a: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做的。</a:t>
                </a:r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595" name="图片 13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78397" y="3877023"/>
                <a:ext cx="1007778" cy="219887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7" name="组合 16"/>
          <p:cNvGrpSpPr/>
          <p:nvPr/>
        </p:nvGrpSpPr>
        <p:grpSpPr>
          <a:xfrm>
            <a:off x="365125" y="1497013"/>
            <a:ext cx="5348288" cy="1931987"/>
            <a:chOff x="575" y="2357"/>
            <a:chExt cx="8423" cy="3042"/>
          </a:xfrm>
        </p:grpSpPr>
        <p:grpSp>
          <p:nvGrpSpPr>
            <p:cNvPr id="24597" name="组合 14"/>
            <p:cNvGrpSpPr/>
            <p:nvPr/>
          </p:nvGrpSpPr>
          <p:grpSpPr>
            <a:xfrm>
              <a:off x="5858" y="2549"/>
              <a:ext cx="3140" cy="2244"/>
              <a:chOff x="6191" y="1197"/>
              <a:chExt cx="5066" cy="3583"/>
            </a:xfrm>
          </p:grpSpPr>
          <p:pic>
            <p:nvPicPr>
              <p:cNvPr id="24598" name="图片 30" descr="8-2=6_副本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2"/>
              <a:stretch>
                <a:fillRect/>
              </a:stretch>
            </p:blipFill>
            <p:spPr>
              <a:xfrm>
                <a:off x="6854" y="3963"/>
                <a:ext cx="3961" cy="8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4599" name="图片 13" descr="22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91" y="1197"/>
                <a:ext cx="5066" cy="226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4600" name="组合 15"/>
            <p:cNvGrpSpPr/>
            <p:nvPr/>
          </p:nvGrpSpPr>
          <p:grpSpPr>
            <a:xfrm>
              <a:off x="575" y="2357"/>
              <a:ext cx="5829" cy="3042"/>
              <a:chOff x="2575" y="5394"/>
              <a:chExt cx="5829" cy="3042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3770" y="5884"/>
                <a:ext cx="3803" cy="2297"/>
              </a:xfrm>
              <a:prstGeom prst="roundRect">
                <a:avLst>
                  <a:gd name="adj" fmla="val 11653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602" name="文本框 14"/>
              <p:cNvSpPr txBox="1"/>
              <p:nvPr/>
            </p:nvSpPr>
            <p:spPr>
              <a:xfrm>
                <a:off x="4376" y="6780"/>
                <a:ext cx="3892" cy="6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eaLnBrk="0" hangingPunct="0"/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只看到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方正科技符号" pitchFamily="2" charset="-122"/>
                    <a:ea typeface="方正科技符号" pitchFamily="2" charset="-122"/>
                  </a:rPr>
                  <a:t>2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只，</a:t>
                </a:r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603" name="图片 24"/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EFC"/>
                  </a:clrFrom>
                  <a:clrTo>
                    <a:srgbClr val="FFFEFC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575" y="5394"/>
                <a:ext cx="1814" cy="304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604" name="文本框 26"/>
              <p:cNvSpPr txBox="1"/>
              <p:nvPr/>
            </p:nvSpPr>
            <p:spPr>
              <a:xfrm>
                <a:off x="4376" y="6165"/>
                <a:ext cx="3892" cy="6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eaLnBrk="0" hangingPunct="0"/>
                <a:r>
                  <a:rPr lang="zh-CN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一共有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方正科技符号" pitchFamily="2" charset="-122"/>
                    <a:ea typeface="方正科技符号" pitchFamily="2" charset="-122"/>
                  </a:rPr>
                  <a:t>8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只，</a:t>
                </a:r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4605" name="组合 29"/>
              <p:cNvGrpSpPr/>
              <p:nvPr/>
            </p:nvGrpSpPr>
            <p:grpSpPr>
              <a:xfrm>
                <a:off x="4112" y="7371"/>
                <a:ext cx="4292" cy="630"/>
                <a:chOff x="2080" y="7711"/>
                <a:chExt cx="4294" cy="630"/>
              </a:xfrm>
            </p:grpSpPr>
            <p:sp>
              <p:nvSpPr>
                <p:cNvPr id="24606" name="文本框 27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2080" y="7711"/>
                  <a:ext cx="4294" cy="6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p>
                  <a:pPr eaLnBrk="0" hangingPunct="0"/>
                  <a:r>
                    <a:rPr lang="en-US" altLang="zh-CN" sz="2000" dirty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       </a:t>
                  </a:r>
                  <a:r>
                    <a:rPr lang="zh-CN" altLang="en-US" sz="2000" dirty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后面有</a:t>
                  </a:r>
                  <a:r>
                    <a:rPr lang="en-US" altLang="zh-CN" sz="2000" dirty="0">
                      <a:latin typeface="方正科技符号" pitchFamily="2" charset="-122"/>
                      <a:ea typeface="方正科技符号" pitchFamily="2" charset="-122"/>
                    </a:rPr>
                    <a:t> 6 </a:t>
                  </a:r>
                  <a:r>
                    <a:rPr lang="zh-CN" altLang="en-US" sz="2000" dirty="0">
                      <a:latin typeface="Times New Roman" panose="02020603050405020304" pitchFamily="18" charset="0"/>
                      <a:ea typeface="微软雅黑" panose="020B0503020204020204" pitchFamily="34" charset="-122"/>
                    </a:rPr>
                    <a:t>只。</a:t>
                  </a:r>
                  <a:endParaRPr lang="zh-CN" altLang="en-US" sz="2000" dirty="0">
                    <a:latin typeface="Times New Roman" panose="02020603050405020304" pitchFamily="18" charset="0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24607" name="图片 28" descr="冰山_副本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56" y="7719"/>
                  <a:ext cx="641" cy="5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4" descr="笑笑和淘气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2179638"/>
            <a:ext cx="4433888" cy="329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图片 5" descr="知道了什么_副本"/>
          <p:cNvPicPr>
            <a:picLocks noChangeAspect="1"/>
          </p:cNvPicPr>
          <p:nvPr/>
        </p:nvPicPr>
        <p:blipFill>
          <a:blip r:embed="rId2"/>
          <a:srcRect r="81487" b="-1643"/>
          <a:stretch>
            <a:fillRect/>
          </a:stretch>
        </p:blipFill>
        <p:spPr>
          <a:xfrm>
            <a:off x="822325" y="919163"/>
            <a:ext cx="569913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文本框 6"/>
          <p:cNvSpPr txBox="1"/>
          <p:nvPr/>
        </p:nvSpPr>
        <p:spPr>
          <a:xfrm>
            <a:off x="1411288" y="887413"/>
            <a:ext cx="22367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200" b="1" dirty="0">
                <a:solidFill>
                  <a:srgbClr val="E28C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有什么收获</a:t>
            </a:r>
            <a:endParaRPr lang="zh-CN" altLang="en-US" sz="3200" b="1" dirty="0">
              <a:solidFill>
                <a:srgbClr val="E28C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155700" y="2692400"/>
            <a:ext cx="2203450" cy="2028825"/>
          </a:xfrm>
          <a:prstGeom prst="wedgeRoundRectCallout">
            <a:avLst>
              <a:gd name="adj1" fmla="val 64719"/>
              <a:gd name="adj2" fmla="val 7545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26"/>
          <p:cNvSpPr txBox="1"/>
          <p:nvPr/>
        </p:nvSpPr>
        <p:spPr>
          <a:xfrm>
            <a:off x="1357313" y="2738438"/>
            <a:ext cx="2249487" cy="1938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遇到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？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时，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我们就想想要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解决的问题是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什么。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8810625" y="2927350"/>
            <a:ext cx="2105025" cy="1577975"/>
          </a:xfrm>
          <a:prstGeom prst="wedgeRoundRectCallout">
            <a:avLst>
              <a:gd name="adj1" fmla="val -66240"/>
              <a:gd name="adj2" fmla="val -32154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本框 26"/>
          <p:cNvSpPr txBox="1"/>
          <p:nvPr/>
        </p:nvSpPr>
        <p:spPr>
          <a:xfrm>
            <a:off x="8986838" y="2986088"/>
            <a:ext cx="2036762" cy="1422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画一画，摆一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摆，能帮助我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解决问题。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8" descr="山上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2175" y="2446338"/>
            <a:ext cx="7704138" cy="2176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19"/>
          <p:cNvGrpSpPr/>
          <p:nvPr/>
        </p:nvGrpSpPr>
        <p:grpSpPr>
          <a:xfrm>
            <a:off x="892175" y="1574800"/>
            <a:ext cx="10709275" cy="4151313"/>
            <a:chOff x="260" y="260"/>
            <a:chExt cx="16362" cy="6021"/>
          </a:xfrm>
        </p:grpSpPr>
        <p:pic>
          <p:nvPicPr>
            <p:cNvPr id="8195" name="图片 20" descr="山下_副本"/>
            <p:cNvPicPr>
              <a:picLocks noChangeAspect="1"/>
            </p:cNvPicPr>
            <p:nvPr/>
          </p:nvPicPr>
          <p:blipFill>
            <a:blip r:embed="rId2"/>
            <a:srcRect l="3596" t="-44" r="-468" b="9682"/>
            <a:stretch>
              <a:fillRect/>
            </a:stretch>
          </p:blipFill>
          <p:spPr>
            <a:xfrm>
              <a:off x="260" y="3931"/>
              <a:ext cx="16363" cy="23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6" name="图片 21" descr="山右_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6" y="260"/>
              <a:ext cx="5020" cy="537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3" name="图片 22" descr="1只企鹅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3981450"/>
            <a:ext cx="512763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 descr="七只企鹅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08600" y="3914775"/>
            <a:ext cx="4100513" cy="68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4375 -0.0114815 " pathEditMode="relative" rAng="0" ptsTypes="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2552 -0.00111111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1823 -0.0131481 L 0.406146 -0.0433333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38 -0.00111111 L 0.454427 -0.00240741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146 -0.0433333 L 0.505417 -0.0490741 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406 -0.00111111 L 0.523594 0.000185185 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6" descr="1只企鹅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9475" y="3908425"/>
            <a:ext cx="517525" cy="61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19" descr="山上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11263" y="2476500"/>
            <a:ext cx="7702550" cy="2176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椭圆 21"/>
          <p:cNvSpPr/>
          <p:nvPr/>
        </p:nvSpPr>
        <p:spPr>
          <a:xfrm>
            <a:off x="10882313" y="5476875"/>
            <a:ext cx="161925" cy="161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椭圆 22"/>
          <p:cNvSpPr/>
          <p:nvPr>
            <p:custDataLst>
              <p:tags r:id="rId4"/>
            </p:custDataLst>
          </p:nvPr>
        </p:nvSpPr>
        <p:spPr>
          <a:xfrm>
            <a:off x="11141075" y="5476875"/>
            <a:ext cx="161925" cy="161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45" name="组合 23"/>
          <p:cNvGrpSpPr/>
          <p:nvPr/>
        </p:nvGrpSpPr>
        <p:grpSpPr>
          <a:xfrm>
            <a:off x="1109663" y="1912938"/>
            <a:ext cx="9707562" cy="4183062"/>
            <a:chOff x="1279" y="3012"/>
            <a:chExt cx="15288" cy="6587"/>
          </a:xfrm>
        </p:grpSpPr>
        <p:pic>
          <p:nvPicPr>
            <p:cNvPr id="10246" name="图片 24" descr="山右_副本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745" y="3012"/>
              <a:ext cx="4822" cy="58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7" name="图片 25" descr="山2下左_副本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t="-1390" r="4089"/>
            <a:stretch>
              <a:fillRect/>
            </a:stretch>
          </p:blipFill>
          <p:spPr>
            <a:xfrm>
              <a:off x="1279" y="7047"/>
              <a:ext cx="15253" cy="255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1120775" y="3908425"/>
            <a:ext cx="5381625" cy="688975"/>
            <a:chOff x="1120775" y="3908425"/>
            <a:chExt cx="5381942" cy="688975"/>
          </a:xfrm>
        </p:grpSpPr>
        <p:pic>
          <p:nvPicPr>
            <p:cNvPr id="10249" name="图片 17" descr="七只企鹅_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0775" y="3911600"/>
              <a:ext cx="4113138" cy="685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0" name="图片 21" descr="1只企鹅_副本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"/>
            <a:stretch>
              <a:fillRect/>
            </a:stretch>
          </p:blipFill>
          <p:spPr>
            <a:xfrm>
              <a:off x="5986432" y="3908425"/>
              <a:ext cx="516285" cy="61658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11732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9" descr="山上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82700" y="2446338"/>
            <a:ext cx="7702550" cy="2176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" name="组合 20"/>
          <p:cNvGrpSpPr/>
          <p:nvPr/>
        </p:nvGrpSpPr>
        <p:grpSpPr>
          <a:xfrm>
            <a:off x="2643188" y="3857625"/>
            <a:ext cx="5403850" cy="709613"/>
            <a:chOff x="3549" y="6075"/>
            <a:chExt cx="8511" cy="1118"/>
          </a:xfrm>
        </p:grpSpPr>
        <p:pic>
          <p:nvPicPr>
            <p:cNvPr id="12291" name="图片 21" descr="1只企鹅_副本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246" y="6075"/>
              <a:ext cx="814" cy="9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2" name="图片 22" descr="七只企鹅_副本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549" y="6123"/>
              <a:ext cx="6412" cy="107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293" name="组合 23"/>
          <p:cNvGrpSpPr/>
          <p:nvPr/>
        </p:nvGrpSpPr>
        <p:grpSpPr>
          <a:xfrm>
            <a:off x="1201738" y="1912938"/>
            <a:ext cx="9707562" cy="4183062"/>
            <a:chOff x="1279" y="3012"/>
            <a:chExt cx="15288" cy="6587"/>
          </a:xfrm>
        </p:grpSpPr>
        <p:pic>
          <p:nvPicPr>
            <p:cNvPr id="12294" name="图片 24" descr="山右_副本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1745" y="3012"/>
              <a:ext cx="4822" cy="58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5" name="图片 25" descr="山2下左_副本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t="-1390" r="4089"/>
            <a:stretch>
              <a:fillRect/>
            </a:stretch>
          </p:blipFill>
          <p:spPr>
            <a:xfrm>
              <a:off x="1279" y="7047"/>
              <a:ext cx="15253" cy="255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7" name="椭圆 26"/>
          <p:cNvSpPr/>
          <p:nvPr>
            <p:custDataLst>
              <p:tags r:id="rId11"/>
            </p:custDataLst>
          </p:nvPr>
        </p:nvSpPr>
        <p:spPr>
          <a:xfrm>
            <a:off x="10848975" y="5476875"/>
            <a:ext cx="161925" cy="161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椭圆 27"/>
          <p:cNvSpPr/>
          <p:nvPr>
            <p:custDataLst>
              <p:tags r:id="rId12"/>
            </p:custDataLst>
          </p:nvPr>
        </p:nvSpPr>
        <p:spPr>
          <a:xfrm>
            <a:off x="11109325" y="5476875"/>
            <a:ext cx="161925" cy="161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28"/>
          <p:cNvSpPr/>
          <p:nvPr>
            <p:custDataLst>
              <p:tags r:id="rId13"/>
            </p:custDataLst>
          </p:nvPr>
        </p:nvSpPr>
        <p:spPr>
          <a:xfrm>
            <a:off x="10983913" y="5291138"/>
            <a:ext cx="161925" cy="161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177 0.0017592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22" descr="山上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3175" y="2446338"/>
            <a:ext cx="7704138" cy="2176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椭圆 23"/>
          <p:cNvSpPr/>
          <p:nvPr>
            <p:custDataLst>
              <p:tags r:id="rId3"/>
            </p:custDataLst>
          </p:nvPr>
        </p:nvSpPr>
        <p:spPr>
          <a:xfrm>
            <a:off x="11052175" y="5476875"/>
            <a:ext cx="161925" cy="161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图片 24" descr="七只企鹅_副本"/>
          <p:cNvPicPr>
            <a:picLocks noChangeAspect="1"/>
          </p:cNvPicPr>
          <p:nvPr/>
        </p:nvPicPr>
        <p:blipFill>
          <a:blip r:embed="rId4"/>
          <a:srcRect t="7291" r="28149"/>
          <a:stretch>
            <a:fillRect/>
          </a:stretch>
        </p:blipFill>
        <p:spPr>
          <a:xfrm>
            <a:off x="5173663" y="3922713"/>
            <a:ext cx="2924175" cy="628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0" name="组合 25"/>
          <p:cNvGrpSpPr/>
          <p:nvPr/>
        </p:nvGrpSpPr>
        <p:grpSpPr>
          <a:xfrm>
            <a:off x="1192213" y="1912938"/>
            <a:ext cx="9707562" cy="4183062"/>
            <a:chOff x="1279" y="3012"/>
            <a:chExt cx="15288" cy="6587"/>
          </a:xfrm>
        </p:grpSpPr>
        <p:pic>
          <p:nvPicPr>
            <p:cNvPr id="14341" name="图片 26" descr="山右_副本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745" y="3012"/>
              <a:ext cx="4822" cy="58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图片 27" descr="山2下左_副本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t="-1390" r="4089"/>
            <a:stretch>
              <a:fillRect/>
            </a:stretch>
          </p:blipFill>
          <p:spPr>
            <a:xfrm>
              <a:off x="1279" y="7047"/>
              <a:ext cx="15253" cy="255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9" name="椭圆 28"/>
          <p:cNvSpPr/>
          <p:nvPr>
            <p:custDataLst>
              <p:tags r:id="rId9"/>
            </p:custDataLst>
          </p:nvPr>
        </p:nvSpPr>
        <p:spPr>
          <a:xfrm>
            <a:off x="10841038" y="5476875"/>
            <a:ext cx="161925" cy="161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椭圆 29"/>
          <p:cNvSpPr/>
          <p:nvPr>
            <p:custDataLst>
              <p:tags r:id="rId10"/>
            </p:custDataLst>
          </p:nvPr>
        </p:nvSpPr>
        <p:spPr>
          <a:xfrm>
            <a:off x="11052175" y="5260975"/>
            <a:ext cx="161925" cy="161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椭圆 30"/>
          <p:cNvSpPr/>
          <p:nvPr>
            <p:custDataLst>
              <p:tags r:id="rId11"/>
            </p:custDataLst>
          </p:nvPr>
        </p:nvSpPr>
        <p:spPr>
          <a:xfrm>
            <a:off x="10841038" y="5260975"/>
            <a:ext cx="161925" cy="161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图片 31" descr="问号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5750" y="3302000"/>
            <a:ext cx="538163" cy="925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3919 -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8" y="1296988"/>
            <a:ext cx="3327400" cy="1417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6675" y="2241550"/>
            <a:ext cx="3208338" cy="165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688" y="3789363"/>
            <a:ext cx="3498850" cy="165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6675" y="4906963"/>
            <a:ext cx="3370263" cy="165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5" descr="知道了什么_副本"/>
          <p:cNvPicPr>
            <a:picLocks noChangeAspect="1"/>
          </p:cNvPicPr>
          <p:nvPr/>
        </p:nvPicPr>
        <p:blipFill>
          <a:blip r:embed="rId5"/>
          <a:srcRect r="81487" b="-1643"/>
          <a:stretch>
            <a:fillRect/>
          </a:stretch>
        </p:blipFill>
        <p:spPr>
          <a:xfrm>
            <a:off x="822325" y="919163"/>
            <a:ext cx="569913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文本框 19"/>
          <p:cNvSpPr txBox="1"/>
          <p:nvPr/>
        </p:nvSpPr>
        <p:spPr>
          <a:xfrm>
            <a:off x="1411288" y="887413"/>
            <a:ext cx="2236787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200" b="1" dirty="0">
                <a:solidFill>
                  <a:srgbClr val="E28C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知道了什么</a:t>
            </a:r>
            <a:endParaRPr lang="zh-CN" altLang="en-US" sz="3200" b="1" dirty="0">
              <a:solidFill>
                <a:srgbClr val="E28C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551738" y="887413"/>
            <a:ext cx="4090987" cy="1535112"/>
            <a:chOff x="7940233" y="829751"/>
            <a:chExt cx="4091226" cy="1535770"/>
          </a:xfrm>
        </p:grpSpPr>
        <p:pic>
          <p:nvPicPr>
            <p:cNvPr id="16392" name="图片 10" descr="奇思头_副本_副本_副本"/>
            <p:cNvPicPr>
              <a:picLocks noChangeAspect="1"/>
            </p:cNvPicPr>
            <p:nvPr/>
          </p:nvPicPr>
          <p:blipFill>
            <a:blip r:embed="rId6"/>
            <a:srcRect l="-1393" b="18875"/>
            <a:stretch>
              <a:fillRect/>
            </a:stretch>
          </p:blipFill>
          <p:spPr>
            <a:xfrm flipH="1">
              <a:off x="10958634" y="829751"/>
              <a:ext cx="1072825" cy="11581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圆角矩形标注 22"/>
            <p:cNvSpPr/>
            <p:nvPr/>
          </p:nvSpPr>
          <p:spPr>
            <a:xfrm>
              <a:off x="7940233" y="856163"/>
              <a:ext cx="2732246" cy="1131742"/>
            </a:xfrm>
            <a:prstGeom prst="wedgeRoundRectCallout">
              <a:avLst>
                <a:gd name="adj1" fmla="val 59585"/>
                <a:gd name="adj2" fmla="val 9713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94" name="文本框 9"/>
            <p:cNvSpPr txBox="1"/>
            <p:nvPr/>
          </p:nvSpPr>
          <p:spPr>
            <a:xfrm>
              <a:off x="8090576" y="915181"/>
              <a:ext cx="2579370" cy="1450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 eaLnBrk="0" hangingPunct="0"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这是        过        的故事</a:t>
              </a:r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6395" name="图片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0684" y="959757"/>
              <a:ext cx="571500" cy="4953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6" name="图片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85732" y="989200"/>
              <a:ext cx="426157" cy="48427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7" name="组合 36"/>
          <p:cNvGrpSpPr/>
          <p:nvPr/>
        </p:nvGrpSpPr>
        <p:grpSpPr>
          <a:xfrm>
            <a:off x="7569200" y="4924425"/>
            <a:ext cx="4073525" cy="1524000"/>
            <a:chOff x="7570386" y="4924387"/>
            <a:chExt cx="4072819" cy="1523439"/>
          </a:xfrm>
        </p:grpSpPr>
        <p:sp>
          <p:nvSpPr>
            <p:cNvPr id="32" name="圆角矩形标注 31"/>
            <p:cNvSpPr/>
            <p:nvPr/>
          </p:nvSpPr>
          <p:spPr>
            <a:xfrm>
              <a:off x="8977946" y="4924387"/>
              <a:ext cx="2635099" cy="1137346"/>
            </a:xfrm>
            <a:prstGeom prst="wedgeRoundRectCallout">
              <a:avLst>
                <a:gd name="adj1" fmla="val -58148"/>
                <a:gd name="adj2" fmla="val 2595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399" name="图片 1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70386" y="4924387"/>
              <a:ext cx="1146680" cy="14449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0" name="文本框 9"/>
            <p:cNvSpPr txBox="1"/>
            <p:nvPr/>
          </p:nvSpPr>
          <p:spPr>
            <a:xfrm>
              <a:off x="9063835" y="4997486"/>
              <a:ext cx="2579370" cy="14503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 eaLnBrk="0" hangingPunct="0"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要解决的问题是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后面有几只 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401" name="图片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52325" y="4965789"/>
              <a:ext cx="571500" cy="4953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2" name="图片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83399" y="5531552"/>
              <a:ext cx="426157" cy="48427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2" name="组合 41"/>
          <p:cNvGrpSpPr/>
          <p:nvPr/>
        </p:nvGrpSpPr>
        <p:grpSpPr>
          <a:xfrm>
            <a:off x="6446838" y="2836863"/>
            <a:ext cx="4505325" cy="1552575"/>
            <a:chOff x="6158618" y="2416450"/>
            <a:chExt cx="4503653" cy="1553713"/>
          </a:xfrm>
        </p:grpSpPr>
        <p:grpSp>
          <p:nvGrpSpPr>
            <p:cNvPr id="16404" name="组合 35"/>
            <p:cNvGrpSpPr/>
            <p:nvPr/>
          </p:nvGrpSpPr>
          <p:grpSpPr>
            <a:xfrm>
              <a:off x="6158618" y="2416450"/>
              <a:ext cx="4503653" cy="1553713"/>
              <a:chOff x="6158618" y="2416450"/>
              <a:chExt cx="4503653" cy="1553713"/>
            </a:xfrm>
          </p:grpSpPr>
          <p:sp>
            <p:nvSpPr>
              <p:cNvPr id="27" name="圆角矩形标注 26"/>
              <p:cNvSpPr/>
              <p:nvPr/>
            </p:nvSpPr>
            <p:spPr>
              <a:xfrm>
                <a:off x="6158618" y="2423807"/>
                <a:ext cx="3098189" cy="1241436"/>
              </a:xfrm>
              <a:prstGeom prst="wedgeRoundRectCallout">
                <a:avLst>
                  <a:gd name="adj1" fmla="val 57538"/>
                  <a:gd name="adj2" fmla="val -8042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6406" name="图片 18" descr="淘气头_副本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88706" y="2416450"/>
                <a:ext cx="1073565" cy="13830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407" name="文本框 9"/>
              <p:cNvSpPr txBox="1"/>
              <p:nvPr/>
            </p:nvSpPr>
            <p:spPr>
              <a:xfrm>
                <a:off x="6229213" y="2519823"/>
                <a:ext cx="3039149" cy="14503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p>
                <a:pPr eaLnBrk="0" hangingPunct="0">
                  <a:lnSpc>
                    <a:spcPct val="150000"/>
                  </a:lnSpc>
                </a:pPr>
                <a:r>
                  <a:rPr lang="zh-CN" altLang="en-US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“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</a:t>
                </a:r>
                <a:r>
                  <a:rPr lang="zh-CN" altLang="en-US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”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的意思是问      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0" hangingPunct="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后面有几只        。    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6408" name="图片 2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15590" y="2547817"/>
                <a:ext cx="269627" cy="47322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6409" name="图片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52073" y="3033058"/>
                <a:ext cx="426157" cy="48427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6410" name="图片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15785" y="2501943"/>
              <a:ext cx="571500" cy="4953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圆角矩形 27"/>
          <p:cNvSpPr/>
          <p:nvPr/>
        </p:nvSpPr>
        <p:spPr>
          <a:xfrm>
            <a:off x="2708275" y="4221163"/>
            <a:ext cx="2855913" cy="1728788"/>
          </a:xfrm>
          <a:prstGeom prst="roundRect">
            <a:avLst>
              <a:gd name="adj" fmla="val 11653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图片 29" descr="知道了什么_副本"/>
          <p:cNvPicPr>
            <a:picLocks noChangeAspect="1"/>
          </p:cNvPicPr>
          <p:nvPr/>
        </p:nvPicPr>
        <p:blipFill>
          <a:blip r:embed="rId1"/>
          <a:srcRect r="81487" b="-1643"/>
          <a:stretch>
            <a:fillRect/>
          </a:stretch>
        </p:blipFill>
        <p:spPr>
          <a:xfrm>
            <a:off x="822325" y="919163"/>
            <a:ext cx="569913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0"/>
          <p:cNvSpPr txBox="1"/>
          <p:nvPr/>
        </p:nvSpPr>
        <p:spPr>
          <a:xfrm>
            <a:off x="1411288" y="887413"/>
            <a:ext cx="182721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200" b="1" dirty="0">
                <a:solidFill>
                  <a:srgbClr val="E28C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能解决吗</a:t>
            </a:r>
            <a:endParaRPr lang="zh-CN" altLang="en-US" sz="3200" b="1" dirty="0">
              <a:solidFill>
                <a:srgbClr val="E28C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红点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975" y="1711325"/>
            <a:ext cx="77946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红点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838" y="1711325"/>
            <a:ext cx="777875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红点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113" y="1711325"/>
            <a:ext cx="779462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红点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975" y="1711325"/>
            <a:ext cx="777875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红点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2686050"/>
            <a:ext cx="777875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红点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775" y="2686050"/>
            <a:ext cx="77946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红点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638" y="2686050"/>
            <a:ext cx="777875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红点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913" y="2686050"/>
            <a:ext cx="779462" cy="74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圆角矩形 18"/>
          <p:cNvSpPr/>
          <p:nvPr/>
        </p:nvSpPr>
        <p:spPr>
          <a:xfrm>
            <a:off x="6845300" y="1565275"/>
            <a:ext cx="965200" cy="1981200"/>
          </a:xfrm>
          <a:prstGeom prst="roundRect">
            <a:avLst/>
          </a:prstGeom>
          <a:noFill/>
          <a:ln w="38100">
            <a:solidFill>
              <a:srgbClr val="1AAAEB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图片 19" descr="蓝色箭头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2197100"/>
            <a:ext cx="820738" cy="585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314700" y="4829175"/>
            <a:ext cx="247173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只看到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方正科技符号" pitchFamily="2" charset="-122"/>
                <a:ea typeface="方正科技符号" pitchFamily="2" charset="-122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只，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4488" y="3384550"/>
            <a:ext cx="1724025" cy="288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3314700" y="4322763"/>
            <a:ext cx="247173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一共有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方正科技符号" pitchFamily="2" charset="-122"/>
                <a:ea typeface="方正科技符号" pitchFamily="2" charset="-122"/>
              </a:rPr>
              <a:t>8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只，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295650" y="5353050"/>
            <a:ext cx="2725738" cy="398463"/>
            <a:chOff x="3158" y="8770"/>
            <a:chExt cx="4294" cy="628"/>
          </a:xfrm>
        </p:grpSpPr>
        <p:sp>
          <p:nvSpPr>
            <p:cNvPr id="1845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158" y="8770"/>
              <a:ext cx="4294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R="0" defTabSz="914400" eaLnBrk="0" hangingPunct="0">
                <a:buClrTx/>
                <a:buSzTx/>
                <a:buFontTx/>
                <a:buNone/>
              </a:pPr>
              <a:r>
                <a:rPr kumimoji="0" lang="en-US" altLang="zh-CN" sz="2000" kern="1200" cap="none" spc="0" normalizeH="0" baseline="0" noProof="1" dirty="0">
                  <a:latin typeface="Times New Roman" panose="02020603050405020304" pitchFamily="18" charset="0"/>
                  <a:ea typeface="微软雅黑" panose="020B0503020204020204" pitchFamily="34" charset="-122"/>
                  <a:cs typeface="+mn-cs"/>
                </a:rPr>
                <a:t>       </a:t>
              </a:r>
              <a:r>
                <a:rPr kumimoji="0" lang="zh-CN" altLang="en-US" sz="2000" kern="1200" cap="none" spc="0" normalizeH="0" baseline="0" noProof="1" dirty="0">
                  <a:latin typeface="Times New Roman" panose="02020603050405020304" pitchFamily="18" charset="0"/>
                  <a:ea typeface="微软雅黑" panose="020B0503020204020204" pitchFamily="34" charset="-122"/>
                  <a:cs typeface="+mn-cs"/>
                </a:rPr>
                <a:t>后面</a:t>
              </a:r>
              <a:r>
                <a:rPr kumimoji="0" lang="zh-CN" altLang="en-US" sz="2000" kern="1200" cap="none" spc="500" normalizeH="0" baseline="0" noProof="1" dirty="0">
                  <a:latin typeface="Times New Roman" panose="02020603050405020304" pitchFamily="18" charset="0"/>
                  <a:ea typeface="微软雅黑" panose="020B0503020204020204" pitchFamily="34" charset="-122"/>
                  <a:cs typeface="+mn-cs"/>
                </a:rPr>
                <a:t>有</a:t>
              </a:r>
              <a:r>
                <a:rPr kumimoji="0" lang="en-US" altLang="zh-CN" sz="2000" kern="1200" cap="none" spc="500" normalizeH="0" baseline="0" noProof="1" dirty="0">
                  <a:latin typeface="方正科技符号" pitchFamily="2" charset="-122"/>
                  <a:ea typeface="方正科技符号" pitchFamily="2" charset="-122"/>
                  <a:cs typeface="+mn-cs"/>
                </a:rPr>
                <a:t>6</a:t>
              </a:r>
              <a:r>
                <a:rPr kumimoji="0" lang="zh-CN" altLang="en-US" sz="2000" kern="1200" cap="none" spc="0" normalizeH="0" baseline="0" noProof="1" dirty="0">
                  <a:latin typeface="Times New Roman" panose="02020603050405020304" pitchFamily="18" charset="0"/>
                  <a:ea typeface="微软雅黑" panose="020B0503020204020204" pitchFamily="34" charset="-122"/>
                  <a:cs typeface="+mn-cs"/>
                </a:rPr>
                <a:t>只。</a:t>
              </a:r>
              <a:endParaRPr kumimoji="0" lang="zh-CN" altLang="en-US" sz="2000" kern="1200" cap="none" spc="0" normalizeH="0" baseline="0" noProof="1" dirty="0"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8451" name="图片 28" descr="冰山_副本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3" y="8824"/>
              <a:ext cx="641" cy="52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1" name="图片 30" descr="8-2=6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7813" y="4654550"/>
            <a:ext cx="3865562" cy="796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825500" y="1471613"/>
            <a:ext cx="3935413" cy="1676400"/>
            <a:chOff x="1301" y="2318"/>
            <a:chExt cx="6196" cy="2640"/>
          </a:xfrm>
        </p:grpSpPr>
        <p:pic>
          <p:nvPicPr>
            <p:cNvPr id="18454" name="图片 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01" y="2318"/>
              <a:ext cx="6196" cy="26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椭圆 13"/>
            <p:cNvSpPr/>
            <p:nvPr/>
          </p:nvSpPr>
          <p:spPr>
            <a:xfrm>
              <a:off x="1383" y="3350"/>
              <a:ext cx="3850" cy="10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7888" y="1314450"/>
            <a:ext cx="3738562" cy="1835150"/>
            <a:chOff x="1383" y="2069"/>
            <a:chExt cx="5886" cy="2890"/>
          </a:xfrm>
        </p:grpSpPr>
        <p:pic>
          <p:nvPicPr>
            <p:cNvPr id="18457" name="图片 1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3" y="2069"/>
              <a:ext cx="5887" cy="28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椭圆 14"/>
            <p:cNvSpPr/>
            <p:nvPr/>
          </p:nvSpPr>
          <p:spPr>
            <a:xfrm>
              <a:off x="3595" y="3214"/>
              <a:ext cx="1250" cy="7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bldLvl="0" animBg="1"/>
      <p:bldP spid="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3" descr="知道了什么_副本"/>
          <p:cNvPicPr>
            <a:picLocks noChangeAspect="1"/>
          </p:cNvPicPr>
          <p:nvPr/>
        </p:nvPicPr>
        <p:blipFill>
          <a:blip r:embed="rId1"/>
          <a:srcRect r="81487" b="-1643"/>
          <a:stretch>
            <a:fillRect/>
          </a:stretch>
        </p:blipFill>
        <p:spPr>
          <a:xfrm>
            <a:off x="822325" y="919163"/>
            <a:ext cx="569913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文本框 14"/>
          <p:cNvSpPr txBox="1"/>
          <p:nvPr/>
        </p:nvSpPr>
        <p:spPr>
          <a:xfrm>
            <a:off x="1411288" y="887413"/>
            <a:ext cx="182721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200" b="1" dirty="0">
                <a:solidFill>
                  <a:srgbClr val="E28C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能解决吗</a:t>
            </a:r>
            <a:endParaRPr lang="zh-CN" altLang="en-US" sz="3200" b="1" dirty="0">
              <a:solidFill>
                <a:srgbClr val="E28C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16913" y="4498975"/>
            <a:ext cx="2522537" cy="1241425"/>
            <a:chOff x="8101485" y="3558276"/>
            <a:chExt cx="2522042" cy="1241425"/>
          </a:xfrm>
        </p:grpSpPr>
        <p:sp>
          <p:nvSpPr>
            <p:cNvPr id="19" name="圆角矩形标注 26"/>
            <p:cNvSpPr/>
            <p:nvPr/>
          </p:nvSpPr>
          <p:spPr bwMode="auto">
            <a:xfrm>
              <a:off x="8101485" y="3558276"/>
              <a:ext cx="2339516" cy="1241425"/>
            </a:xfrm>
            <a:prstGeom prst="wedgeRoundRectCallout">
              <a:avLst>
                <a:gd name="adj1" fmla="val -63337"/>
                <a:gd name="adj2" fmla="val -8925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85" name="文本框 26"/>
            <p:cNvSpPr txBox="1"/>
            <p:nvPr/>
          </p:nvSpPr>
          <p:spPr>
            <a:xfrm>
              <a:off x="8232603" y="3670670"/>
              <a:ext cx="2390924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方正科技符号" pitchFamily="2" charset="-122"/>
                  <a:ea typeface="方正科技符号" pitchFamily="2" charset="-122"/>
                </a:rPr>
                <a:t>2</a:t>
              </a: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加 </a:t>
              </a:r>
              <a:r>
                <a:rPr lang="en-US" altLang="zh-CN" sz="2000" dirty="0">
                  <a:latin typeface="方正科技符号" pitchFamily="2" charset="-122"/>
                  <a:ea typeface="方正科技符号" pitchFamily="2" charset="-122"/>
                </a:rPr>
                <a:t>6</a:t>
              </a: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等于 </a:t>
              </a:r>
              <a:r>
                <a:rPr lang="en-US" altLang="zh-CN" sz="2000" dirty="0">
                  <a:latin typeface="方正科技符号" pitchFamily="2" charset="-122"/>
                  <a:ea typeface="方正科技符号" pitchFamily="2" charset="-122"/>
                </a:rPr>
                <a:t>8</a:t>
              </a:r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，冰</a:t>
              </a:r>
              <a:endPara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山后面有 </a:t>
              </a:r>
              <a:r>
                <a:rPr lang="en-US" altLang="zh-CN" sz="2000" dirty="0">
                  <a:latin typeface="方正科技符号" pitchFamily="2" charset="-122"/>
                  <a:ea typeface="方正科技符号" pitchFamily="2" charset="-122"/>
                </a:rPr>
                <a:t>6</a:t>
              </a: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</a:t>
              </a:r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只。</a:t>
              </a:r>
              <a:endPara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2个三角形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4178300"/>
            <a:ext cx="12700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6个三角形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8" y="4114800"/>
            <a:ext cx="3886200" cy="588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 7"/>
          <p:cNvSpPr/>
          <p:nvPr/>
        </p:nvSpPr>
        <p:spPr>
          <a:xfrm>
            <a:off x="2200275" y="4051300"/>
            <a:ext cx="4044950" cy="71755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图片 8" descr="淘气画圆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238" y="3835400"/>
            <a:ext cx="1573212" cy="2570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1470025" y="1203325"/>
            <a:ext cx="4899025" cy="2089150"/>
            <a:chOff x="2314" y="1896"/>
            <a:chExt cx="7716" cy="3288"/>
          </a:xfrm>
        </p:grpSpPr>
        <p:pic>
          <p:nvPicPr>
            <p:cNvPr id="20491" name="图片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14" y="1896"/>
              <a:ext cx="7716" cy="3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" name="椭圆 32"/>
            <p:cNvSpPr/>
            <p:nvPr>
              <p:custDataLst>
                <p:tags r:id="rId6"/>
              </p:custDataLst>
            </p:nvPr>
          </p:nvSpPr>
          <p:spPr>
            <a:xfrm>
              <a:off x="2475" y="3288"/>
              <a:ext cx="4668" cy="11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30988" y="1273175"/>
            <a:ext cx="4125912" cy="2024063"/>
            <a:chOff x="10443" y="2005"/>
            <a:chExt cx="6496" cy="3188"/>
          </a:xfrm>
        </p:grpSpPr>
        <p:pic>
          <p:nvPicPr>
            <p:cNvPr id="20494" name="图片 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43" y="2005"/>
              <a:ext cx="6497" cy="31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椭圆 35"/>
            <p:cNvSpPr/>
            <p:nvPr>
              <p:custDataLst>
                <p:tags r:id="rId8"/>
              </p:custDataLst>
            </p:nvPr>
          </p:nvSpPr>
          <p:spPr>
            <a:xfrm>
              <a:off x="12930" y="3288"/>
              <a:ext cx="1387" cy="7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6100" y="1346200"/>
            <a:ext cx="3370263" cy="165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6588" y="1355725"/>
            <a:ext cx="3498850" cy="1652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0" y="1490663"/>
            <a:ext cx="3208338" cy="165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11" descr="知道了什么_副本"/>
          <p:cNvPicPr>
            <a:picLocks noChangeAspect="1"/>
          </p:cNvPicPr>
          <p:nvPr/>
        </p:nvPicPr>
        <p:blipFill>
          <a:blip r:embed="rId4"/>
          <a:srcRect r="81487" b="-1643"/>
          <a:stretch>
            <a:fillRect/>
          </a:stretch>
        </p:blipFill>
        <p:spPr>
          <a:xfrm>
            <a:off x="822325" y="919163"/>
            <a:ext cx="569913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12"/>
          <p:cNvSpPr txBox="1"/>
          <p:nvPr/>
        </p:nvSpPr>
        <p:spPr>
          <a:xfrm>
            <a:off x="1411288" y="887413"/>
            <a:ext cx="1827212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200" b="1" dirty="0">
                <a:solidFill>
                  <a:srgbClr val="E28C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能解决吗</a:t>
            </a:r>
            <a:endParaRPr lang="zh-CN" altLang="en-US" sz="3200" b="1" dirty="0">
              <a:solidFill>
                <a:srgbClr val="E28C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604125" y="4341813"/>
            <a:ext cx="3163888" cy="2089150"/>
            <a:chOff x="7684242" y="4338206"/>
            <a:chExt cx="3164188" cy="2089343"/>
          </a:xfrm>
        </p:grpSpPr>
        <p:sp>
          <p:nvSpPr>
            <p:cNvPr id="20" name="圆角矩形标注 19"/>
            <p:cNvSpPr/>
            <p:nvPr/>
          </p:nvSpPr>
          <p:spPr>
            <a:xfrm>
              <a:off x="7684242" y="5522590"/>
              <a:ext cx="2205247" cy="706502"/>
            </a:xfrm>
            <a:prstGeom prst="wedgeRoundRectCallout">
              <a:avLst>
                <a:gd name="adj1" fmla="val 49501"/>
                <a:gd name="adj2" fmla="val -2209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36" name="文本框 26"/>
            <p:cNvSpPr txBox="1"/>
            <p:nvPr/>
          </p:nvSpPr>
          <p:spPr>
            <a:xfrm>
              <a:off x="7885044" y="5661114"/>
              <a:ext cx="1914693" cy="4001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哇，真有趣！</a:t>
              </a:r>
              <a:endPara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22537" name="图片 18" descr="C:/Users/Administrator/Pictures/新建文件夹/机灵狗.png机灵狗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7" b="157"/>
            <a:stretch>
              <a:fillRect/>
            </a:stretch>
          </p:blipFill>
          <p:spPr>
            <a:xfrm>
              <a:off x="9067455" y="4338206"/>
              <a:ext cx="1780975" cy="208934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图片 1" descr="5-2=3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263" y="3219450"/>
            <a:ext cx="2411412" cy="509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3+3=6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0813" y="4384675"/>
            <a:ext cx="2373312" cy="58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8-5=3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4888" y="3213100"/>
            <a:ext cx="2241550" cy="50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7225" y="2092325"/>
            <a:ext cx="323850" cy="4714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1350963" y="3729038"/>
            <a:ext cx="2533650" cy="2898775"/>
            <a:chOff x="1473773" y="3877023"/>
            <a:chExt cx="2533091" cy="2898590"/>
          </a:xfrm>
        </p:grpSpPr>
        <p:sp>
          <p:nvSpPr>
            <p:cNvPr id="14" name="圆角矩形标注 13"/>
            <p:cNvSpPr/>
            <p:nvPr/>
          </p:nvSpPr>
          <p:spPr>
            <a:xfrm>
              <a:off x="1473773" y="4623100"/>
              <a:ext cx="1744277" cy="1071494"/>
            </a:xfrm>
            <a:prstGeom prst="wedgeRoundRectCallout">
              <a:avLst>
                <a:gd name="adj1" fmla="val -46808"/>
                <a:gd name="adj2" fmla="val -7632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44" name="文本框 26"/>
            <p:cNvSpPr txBox="1"/>
            <p:nvPr/>
          </p:nvSpPr>
          <p:spPr>
            <a:xfrm>
              <a:off x="1586302" y="4640476"/>
              <a:ext cx="1914693" cy="9610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我是这样</a:t>
              </a:r>
              <a:endPara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做的。</a:t>
              </a:r>
              <a:endPara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22545" name="图片 1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678397" y="3877023"/>
              <a:ext cx="1328467" cy="289859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commondata" val="eyJoZGlkIjoiYjJjOTQxYzhjODMyMDAzZmE0MDJkMWFkNmJlNDkwYTUifQ=="/>
  <p:tag name="ISPRING_SCORM_RATE_SLIDES" val="1"/>
  <p:tag name="ISPRING_SCORM_RATE_QUIZZES" val="0"/>
  <p:tag name="ISPRING_SCORM_PASSING_SCORE" val="100.000000"/>
  <p:tag name="ISPRING_ULTRA_SCORM_COURSE_ID" val="F389D51F-AD11-4DA1-B1C2-0F55A264CD9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3;&#10;"/>
  <p:tag name="ISPRINGONLINEFOLDERID" val="0"/>
  <p:tag name="ISPRINGONLINEFOLDERPATH" val="Content List"/>
  <p:tag name="ISPRINGCLOUDFOLDERID" val="0"/>
  <p:tag name="ISPRINGCLOUDFOLDERPATH" val="Repository"/>
  <p:tag name="ISPRING_OUTPUT_FOLDER" val="G:\2024.8.28以后\一上课件\已转H5\一上课件第二批上传21个——已转h5"/>
  <p:tag name="ISPRING_PRESENTATION_TITLE" val="北师数学一上第四单元《可爱的企鹅》课件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WPS 演示</Application>
  <PresentationFormat/>
  <Paragraphs>61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等线</vt:lpstr>
      <vt:lpstr>等线 Light</vt:lpstr>
      <vt:lpstr>Calibri</vt:lpstr>
      <vt:lpstr>微软雅黑</vt:lpstr>
      <vt:lpstr>方正科技符号</vt:lpstr>
      <vt:lpstr>Times New Roman</vt:lpstr>
      <vt:lpstr>Arial Unicode MS</vt:lpstr>
      <vt:lpstr>方正大标宋简体</vt:lpstr>
      <vt:lpstr>思源宋体 Heavy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北师数学一上第四单元《可爱的企鹅》课件</dc:title>
  <dc:creator>群 林</dc:creator>
  <cp:lastModifiedBy>郑雪</cp:lastModifiedBy>
  <cp:revision>100</cp:revision>
  <dcterms:created xsi:type="dcterms:W3CDTF">2023-11-18T16:34:00Z</dcterms:created>
  <dcterms:modified xsi:type="dcterms:W3CDTF">2025-08-14T03:30:05Z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3D4EB45BD68343C3A71D5B0DD0594A5C_13</vt:lpwstr>
  </property>
  <property fmtid="{D5CDD505-2E9C-101B-9397-08002B2CF9AE}" pid="3" name="KSOProductBuildVer">
    <vt:lpwstr>2052-12.1.0.21915</vt:lpwstr>
  </property>
</Properties>
</file>