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304" r:id="rId3"/>
    <p:sldId id="288" r:id="rId5"/>
    <p:sldId id="286" r:id="rId6"/>
    <p:sldId id="287" r:id="rId7"/>
    <p:sldId id="299" r:id="rId8"/>
    <p:sldId id="300" r:id="rId9"/>
    <p:sldId id="301" r:id="rId10"/>
    <p:sldId id="302" r:id="rId11"/>
    <p:sldId id="307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BC3"/>
    <a:srgbClr val="C6D9A0"/>
    <a:srgbClr val="C2D698"/>
    <a:srgbClr val="6D9864"/>
    <a:srgbClr val="70A067"/>
    <a:srgbClr val="68955F"/>
    <a:srgbClr val="699460"/>
    <a:srgbClr val="FFF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2"/>
      </p:cViewPr>
      <p:guideLst>
        <p:guide orient="horz" pos="2190"/>
        <p:guide pos="38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7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C310BA-10C2-48EA-867D-F2AE666E068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FE0C53-593F-4159-8625-D4B8AC4E1C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14E4D7-5FE2-4A2F-986D-0F892924791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75163B-EC68-4366-9E57-51426E3A7CF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20" Type="http://schemas.openxmlformats.org/officeDocument/2006/relationships/image" Target="../media/image24.png"/><Relationship Id="rId2" Type="http://schemas.openxmlformats.org/officeDocument/2006/relationships/image" Target="../media/image11.png"/><Relationship Id="rId19" Type="http://schemas.openxmlformats.org/officeDocument/2006/relationships/tags" Target="../tags/tag11.xml"/><Relationship Id="rId18" Type="http://schemas.openxmlformats.org/officeDocument/2006/relationships/tags" Target="../tags/tag10.xml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tags" Target="../tags/tag9.xml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tags" Target="../tags/tag8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18.png"/><Relationship Id="rId6" Type="http://schemas.openxmlformats.org/officeDocument/2006/relationships/tags" Target="../tags/tag14.xml"/><Relationship Id="rId5" Type="http://schemas.openxmlformats.org/officeDocument/2006/relationships/image" Target="../media/image28.png"/><Relationship Id="rId4" Type="http://schemas.openxmlformats.org/officeDocument/2006/relationships/tags" Target="../tags/tag13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tags" Target="../tags/tag18.xml"/><Relationship Id="rId2" Type="http://schemas.openxmlformats.org/officeDocument/2006/relationships/image" Target="../media/image35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42.png"/><Relationship Id="rId3" Type="http://schemas.openxmlformats.org/officeDocument/2006/relationships/tags" Target="../tags/tag24.xml"/><Relationship Id="rId2" Type="http://schemas.openxmlformats.org/officeDocument/2006/relationships/image" Target="../media/image4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43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0.png"/><Relationship Id="rId13" Type="http://schemas.openxmlformats.org/officeDocument/2006/relationships/image" Target="../media/image48.png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挖红薯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0" name="图片 9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1" name="图片 10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2" name="图片 11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4" name="图片 13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第四单元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10以内数加与减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8"/>
          <p:cNvPicPr>
            <a:picLocks noChangeAspect="1"/>
          </p:cNvPicPr>
          <p:nvPr/>
        </p:nvPicPr>
        <p:blipFill>
          <a:blip r:embed="rId1"/>
          <a:srcRect t="1550" r="-414"/>
          <a:stretch>
            <a:fillRect/>
          </a:stretch>
        </p:blipFill>
        <p:spPr>
          <a:xfrm>
            <a:off x="1264603" y="452120"/>
            <a:ext cx="9437687" cy="57102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1624965" y="1942783"/>
            <a:ext cx="2063750" cy="469900"/>
            <a:chOff x="7442" y="4789"/>
            <a:chExt cx="4637" cy="1279"/>
          </a:xfrm>
        </p:grpSpPr>
        <p:pic>
          <p:nvPicPr>
            <p:cNvPr id="9225" name="图片 1" descr="左角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7442" y="4789"/>
              <a:ext cx="4637" cy="12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6" name="文本框 2"/>
            <p:cNvSpPr txBox="1"/>
            <p:nvPr/>
          </p:nvSpPr>
          <p:spPr>
            <a:xfrm>
              <a:off x="7822" y="4946"/>
              <a:ext cx="3557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我挖了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方正科技符号" pitchFamily="2" charset="-122"/>
                  <a:ea typeface="方正科技符号" pitchFamily="2" charset="-122"/>
                </a:rPr>
                <a:t>5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个。</a:t>
              </a:r>
              <a:endPara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93990" y="1247458"/>
            <a:ext cx="2395538" cy="1039812"/>
            <a:chOff x="11456" y="3747"/>
            <a:chExt cx="5124" cy="2293"/>
          </a:xfrm>
        </p:grpSpPr>
        <p:grpSp>
          <p:nvGrpSpPr>
            <p:cNvPr id="9221" name="组合 4"/>
            <p:cNvGrpSpPr/>
            <p:nvPr/>
          </p:nvGrpSpPr>
          <p:grpSpPr>
            <a:xfrm>
              <a:off x="11456" y="3747"/>
              <a:ext cx="5124" cy="2293"/>
              <a:chOff x="7442" y="3775"/>
              <a:chExt cx="5124" cy="2293"/>
            </a:xfrm>
          </p:grpSpPr>
          <p:pic>
            <p:nvPicPr>
              <p:cNvPr id="9223" name="图片 5" descr="左角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42" y="3903"/>
                <a:ext cx="4637" cy="21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4" name="文本框 6"/>
              <p:cNvSpPr txBox="1"/>
              <p:nvPr/>
            </p:nvSpPr>
            <p:spPr>
              <a:xfrm>
                <a:off x="8090" y="3775"/>
                <a:ext cx="4476" cy="20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lnSpc>
                    <a:spcPct val="1500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</a:rPr>
                  <a:t>我想和哥哥的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    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      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一样多！</a:t>
                </a:r>
                <a:endParaRPr lang="zh-CN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222" name="图片 7" descr="山芋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380000">
              <a:off x="12377" y="5010"/>
              <a:ext cx="691" cy="64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6763" y="2454275"/>
            <a:ext cx="54991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哥哥人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88" y="2544763"/>
            <a:ext cx="84772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5个圈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550" y="2703513"/>
            <a:ext cx="3916363" cy="49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妹妹人头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538" y="4051300"/>
            <a:ext cx="922337" cy="72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3个圈_副本"/>
          <p:cNvPicPr>
            <a:picLocks noChangeAspect="1"/>
          </p:cNvPicPr>
          <p:nvPr/>
        </p:nvPicPr>
        <p:blipFill>
          <a:blip r:embed="rId6"/>
          <a:srcRect r="75369" b="-8397"/>
          <a:stretch>
            <a:fillRect/>
          </a:stretch>
        </p:blipFill>
        <p:spPr>
          <a:xfrm>
            <a:off x="7608888" y="4162425"/>
            <a:ext cx="571500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3个圈_副本"/>
          <p:cNvPicPr>
            <a:picLocks noChangeAspect="1"/>
          </p:cNvPicPr>
          <p:nvPr/>
        </p:nvPicPr>
        <p:blipFill>
          <a:blip r:embed="rId7"/>
          <a:srcRect l="32877" t="3818" r="34439" b="-8397"/>
          <a:stretch>
            <a:fillRect/>
          </a:stretch>
        </p:blipFill>
        <p:spPr>
          <a:xfrm>
            <a:off x="8353425" y="4162425"/>
            <a:ext cx="757238" cy="52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3个圈_副本"/>
          <p:cNvPicPr>
            <a:picLocks noChangeAspect="1"/>
          </p:cNvPicPr>
          <p:nvPr/>
        </p:nvPicPr>
        <p:blipFill>
          <a:blip r:embed="rId6"/>
          <a:srcRect l="76657" t="-1144" r="-5888" b="-8397"/>
          <a:stretch>
            <a:fillRect/>
          </a:stretch>
        </p:blipFill>
        <p:spPr>
          <a:xfrm>
            <a:off x="9359900" y="4117975"/>
            <a:ext cx="677863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蓝色省略号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6050" y="3289300"/>
            <a:ext cx="111125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蓝色省略号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9813" y="3286125"/>
            <a:ext cx="111125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蓝色省略号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2463" y="3273425"/>
            <a:ext cx="11112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文本框 17"/>
          <p:cNvSpPr txBox="1"/>
          <p:nvPr>
            <p:custDataLst>
              <p:tags r:id="rId9"/>
            </p:custDataLst>
          </p:nvPr>
        </p:nvSpPr>
        <p:spPr>
          <a:xfrm>
            <a:off x="1114425" y="766763"/>
            <a:ext cx="71278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比一比，谁的     多？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pic>
        <p:nvPicPr>
          <p:cNvPr id="10253" name="图片 20" descr="点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82625" y="812800"/>
            <a:ext cx="433388" cy="431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833438" y="1808163"/>
            <a:ext cx="2063750" cy="525462"/>
            <a:chOff x="1075" y="2848"/>
            <a:chExt cx="3250" cy="828"/>
          </a:xfrm>
        </p:grpSpPr>
        <p:sp>
          <p:nvSpPr>
            <p:cNvPr id="9" name="圆角矩形标注 8"/>
            <p:cNvSpPr/>
            <p:nvPr/>
          </p:nvSpPr>
          <p:spPr bwMode="auto">
            <a:xfrm>
              <a:off x="1075" y="2848"/>
              <a:ext cx="3250" cy="828"/>
            </a:xfrm>
            <a:prstGeom prst="wedgeRoundRectCallout">
              <a:avLst>
                <a:gd name="adj1" fmla="val 32282"/>
                <a:gd name="adj2" fmla="val 92632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274" name="文本框 25"/>
            <p:cNvSpPr txBox="1"/>
            <p:nvPr/>
          </p:nvSpPr>
          <p:spPr>
            <a:xfrm>
              <a:off x="1160" y="2944"/>
              <a:ext cx="2644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我挖了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方正科技符号" pitchFamily="2" charset="-122"/>
                  <a:ea typeface="方正科技符号" pitchFamily="2" charset="-122"/>
                </a:rPr>
                <a:t>5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个。</a:t>
              </a:r>
              <a:endPara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5875" y="1905000"/>
            <a:ext cx="2066925" cy="1017588"/>
            <a:chOff x="6026" y="2407"/>
            <a:chExt cx="3254" cy="1601"/>
          </a:xfrm>
        </p:grpSpPr>
        <p:sp>
          <p:nvSpPr>
            <p:cNvPr id="48" name="圆角矩形标注 47"/>
            <p:cNvSpPr/>
            <p:nvPr/>
          </p:nvSpPr>
          <p:spPr bwMode="auto">
            <a:xfrm>
              <a:off x="6026" y="2534"/>
              <a:ext cx="3254" cy="1474"/>
            </a:xfrm>
            <a:prstGeom prst="wedgeRoundRectCallout">
              <a:avLst>
                <a:gd name="adj1" fmla="val -32694"/>
                <a:gd name="adj2" fmla="val 74067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271" name="文本框 29"/>
            <p:cNvSpPr txBox="1"/>
            <p:nvPr/>
          </p:nvSpPr>
          <p:spPr>
            <a:xfrm>
              <a:off x="6370" y="2407"/>
              <a:ext cx="2781" cy="15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000" dirty="0">
                  <a:latin typeface="Times New Roman" panose="02020603050405020304" pitchFamily="18" charset="0"/>
                </a:rPr>
                <a:t>我想和哥哥的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  </a:t>
              </a:r>
              <a:endParaRPr lang="en-US" altLang="zh-CN" sz="2000" dirty="0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000" dirty="0">
                  <a:latin typeface="Times New Roman" panose="02020603050405020304" pitchFamily="18" charset="0"/>
                </a:rPr>
                <a:t> 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一样多！</a:t>
              </a:r>
              <a:endPara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272" name="图片 30" descr="山芋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-2760000">
              <a:off x="6421" y="3419"/>
              <a:ext cx="553" cy="29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6" name="图片 2" descr="山芋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1620000">
            <a:off x="3357563" y="808038"/>
            <a:ext cx="473075" cy="4429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7207250" y="965200"/>
            <a:ext cx="2740025" cy="1416050"/>
            <a:chOff x="7296756" y="1715181"/>
            <a:chExt cx="2741007" cy="1415369"/>
          </a:xfrm>
        </p:grpSpPr>
        <p:sp>
          <p:nvSpPr>
            <p:cNvPr id="3" name="圆角矩形标注 4"/>
            <p:cNvSpPr/>
            <p:nvPr>
              <p:custDataLst>
                <p:tags r:id="rId14"/>
              </p:custDataLst>
            </p:nvPr>
          </p:nvSpPr>
          <p:spPr bwMode="auto">
            <a:xfrm>
              <a:off x="7843052" y="2118212"/>
              <a:ext cx="2194711" cy="1012338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266" name="文本框 33"/>
            <p:cNvSpPr txBox="1"/>
            <p:nvPr/>
          </p:nvSpPr>
          <p:spPr>
            <a:xfrm>
              <a:off x="8101944" y="2132984"/>
              <a:ext cx="1769032" cy="9505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48000"/>
                </a:lnSpc>
              </a:pPr>
              <a:r>
                <a:rPr lang="zh-CN" altLang="zh-CN" sz="2000" dirty="0">
                  <a:latin typeface="Times New Roman" panose="02020603050405020304" pitchFamily="18" charset="0"/>
                </a:rPr>
                <a:t>我用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代替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画一画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0267" name="图片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75708" y="2248244"/>
              <a:ext cx="156157" cy="3754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8" name="图片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32044" y="2267774"/>
              <a:ext cx="252499" cy="2896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9" name="图片 1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96756" y="1715181"/>
              <a:ext cx="903880" cy="9038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8077200" y="5000625"/>
            <a:ext cx="3044825" cy="1116013"/>
            <a:chOff x="12720" y="7875"/>
            <a:chExt cx="4794" cy="1758"/>
          </a:xfrm>
        </p:grpSpPr>
        <p:grpSp>
          <p:nvGrpSpPr>
            <p:cNvPr id="10259" name="组合 28"/>
            <p:cNvGrpSpPr/>
            <p:nvPr/>
          </p:nvGrpSpPr>
          <p:grpSpPr>
            <a:xfrm>
              <a:off x="12720" y="7875"/>
              <a:ext cx="3564" cy="1714"/>
              <a:chOff x="5257612" y="5015395"/>
              <a:chExt cx="2264333" cy="1088874"/>
            </a:xfrm>
          </p:grpSpPr>
          <p:grpSp>
            <p:nvGrpSpPr>
              <p:cNvPr id="10261" name="组合 21"/>
              <p:cNvGrpSpPr/>
              <p:nvPr/>
            </p:nvGrpSpPr>
            <p:grpSpPr>
              <a:xfrm>
                <a:off x="5257612" y="5015395"/>
                <a:ext cx="2264333" cy="1088873"/>
                <a:chOff x="10655" y="1718"/>
                <a:chExt cx="4111" cy="1914"/>
              </a:xfrm>
            </p:grpSpPr>
            <p:sp>
              <p:nvSpPr>
                <p:cNvPr id="23" name="圆角矩形标注 7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0655" y="1718"/>
                  <a:ext cx="4111" cy="1913"/>
                </a:xfrm>
                <a:prstGeom prst="wedgeRoundRectCallout">
                  <a:avLst>
                    <a:gd name="adj1" fmla="val 28167"/>
                    <a:gd name="adj2" fmla="val 45060"/>
                    <a:gd name="adj3" fmla="val 16667"/>
                  </a:avLst>
                </a:prstGeom>
                <a:solidFill>
                  <a:srgbClr val="FFFEEC"/>
                </a:solidFill>
                <a:ln w="19050">
                  <a:solidFill>
                    <a:srgbClr val="E1EBC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4" name="文本框 64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10899" y="1776"/>
                  <a:ext cx="3819" cy="16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lnSpc>
                      <a:spcPct val="150000"/>
                    </a:lnSpc>
                  </a:pPr>
                  <a:r>
                    <a:rPr lang="zh-CN" altLang="en-US" sz="2000" dirty="0">
                      <a:latin typeface="Times New Roman" panose="02020603050405020304" pitchFamily="18" charset="0"/>
                    </a:rPr>
                    <a:t>哥哥挖的</a:t>
                  </a:r>
                  <a:r>
                    <a:rPr lang="en-US" altLang="zh-CN" sz="2000" dirty="0">
                      <a:latin typeface="Times New Roman" panose="02020603050405020304" pitchFamily="18" charset="0"/>
                    </a:rPr>
                    <a:t>     </a:t>
                  </a:r>
                  <a:r>
                    <a:rPr lang="zh-CN" altLang="en-US" sz="2000" dirty="0">
                      <a:latin typeface="Times New Roman" panose="02020603050405020304" pitchFamily="18" charset="0"/>
                    </a:rPr>
                    <a:t>多，</a:t>
                  </a:r>
                  <a:r>
                    <a:rPr lang="en-US" altLang="zh-CN" sz="2000" dirty="0">
                      <a:latin typeface="Times New Roman" panose="02020603050405020304" pitchFamily="18" charset="0"/>
                    </a:rPr>
                    <a:t>    </a:t>
                  </a:r>
                  <a:r>
                    <a:rPr lang="zh-CN" altLang="zh-CN" sz="2000" dirty="0">
                      <a:latin typeface="Times New Roman" panose="02020603050405020304" pitchFamily="18" charset="0"/>
                    </a:rPr>
                    <a:t>妹妹挖的少。</a:t>
                  </a:r>
                  <a:endParaRPr lang="zh-CN" altLang="zh-CN" sz="2000" dirty="0">
                    <a:latin typeface="微软雅黑" panose="020B0503020204020204" pitchFamily="34" charset="-122"/>
                    <a:ea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0262" name="图片 27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99677" y="5162876"/>
                <a:ext cx="174430" cy="4194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0260" name="图片 16" descr="笑笑头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15808" y="7927"/>
              <a:ext cx="1706" cy="170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8"/>
          <p:cNvSpPr txBox="1"/>
          <p:nvPr>
            <p:custDataLst>
              <p:tags r:id="rId1"/>
            </p:custDataLst>
          </p:nvPr>
        </p:nvSpPr>
        <p:spPr>
          <a:xfrm>
            <a:off x="1114425" y="766763"/>
            <a:ext cx="71278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</a:rPr>
              <a:t>妹妹想和哥哥的     一样多，你有什么办法？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pic>
        <p:nvPicPr>
          <p:cNvPr id="11267" name="图片 1" descr="山芋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63" y="812800"/>
            <a:ext cx="490537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2" descr="算式空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3" y="1838325"/>
            <a:ext cx="4592637" cy="900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2571750" y="1849438"/>
            <a:ext cx="5715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latin typeface="方正科技符号" pitchFamily="2" charset="-122"/>
                <a:ea typeface="方正科技符号" pitchFamily="2" charset="-122"/>
              </a:rPr>
              <a:t>5</a:t>
            </a:r>
            <a:endParaRPr lang="en-US" altLang="zh-CN" sz="5400" dirty="0"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30600" y="1957388"/>
            <a:ext cx="69215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1850" y="1849438"/>
            <a:ext cx="5715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latin typeface="方正科技符号" pitchFamily="2" charset="-122"/>
                <a:ea typeface="方正科技符号" pitchFamily="2" charset="-122"/>
              </a:rPr>
              <a:t>3</a:t>
            </a:r>
            <a:endParaRPr lang="en-US" altLang="zh-CN" sz="5400" dirty="0"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24588" y="1844675"/>
            <a:ext cx="5715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latin typeface="方正科技符号" pitchFamily="2" charset="-122"/>
                <a:ea typeface="方正科技符号" pitchFamily="2" charset="-122"/>
              </a:rPr>
              <a:t>2</a:t>
            </a:r>
            <a:endParaRPr lang="en-US" altLang="zh-CN" sz="5400" dirty="0">
              <a:latin typeface="方正科技符号" pitchFamily="2" charset="-122"/>
              <a:ea typeface="方正科技符号" pitchFamily="2" charset="-122"/>
            </a:endParaRPr>
          </a:p>
        </p:txBody>
      </p:sp>
      <p:pic>
        <p:nvPicPr>
          <p:cNvPr id="11273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16913" y="1498600"/>
            <a:ext cx="325755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图片 9" descr="点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2625" y="812800"/>
            <a:ext cx="433388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63" y="3148013"/>
            <a:ext cx="7469187" cy="300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" name="组合 29"/>
          <p:cNvGrpSpPr/>
          <p:nvPr/>
        </p:nvGrpSpPr>
        <p:grpSpPr>
          <a:xfrm>
            <a:off x="8340725" y="3757613"/>
            <a:ext cx="3009900" cy="2343150"/>
            <a:chOff x="8340537" y="3756954"/>
            <a:chExt cx="3010033" cy="2344155"/>
          </a:xfrm>
        </p:grpSpPr>
        <p:pic>
          <p:nvPicPr>
            <p:cNvPr id="11277" name="图片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40537" y="3756954"/>
              <a:ext cx="3010033" cy="23441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8" name="文本框 28"/>
            <p:cNvSpPr txBox="1"/>
            <p:nvPr/>
          </p:nvSpPr>
          <p:spPr>
            <a:xfrm>
              <a:off x="8694183" y="4549496"/>
              <a:ext cx="1324483" cy="9609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</a:rPr>
                <a:t>妹妹再挖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方正科技符号" pitchFamily="2" charset="-122"/>
                  <a:ea typeface="方正科技符号" pitchFamily="2" charset="-122"/>
                </a:rPr>
                <a:t>2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个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5" descr="黑板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538" y="1289050"/>
            <a:ext cx="9228137" cy="373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23"/>
          <p:cNvSpPr txBox="1"/>
          <p:nvPr>
            <p:custDataLst>
              <p:tags r:id="rId2"/>
            </p:custDataLst>
          </p:nvPr>
        </p:nvSpPr>
        <p:spPr>
          <a:xfrm>
            <a:off x="1114425" y="766763"/>
            <a:ext cx="51625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</a:rPr>
              <a:t>奇思是这样想的，你能看懂吗？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pic>
        <p:nvPicPr>
          <p:cNvPr id="12292" name="图片 24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2625" y="812800"/>
            <a:ext cx="433388" cy="431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7737475" y="5146675"/>
            <a:ext cx="3838575" cy="1249363"/>
            <a:chOff x="12186" y="8104"/>
            <a:chExt cx="6045" cy="1968"/>
          </a:xfrm>
        </p:grpSpPr>
        <p:sp>
          <p:nvSpPr>
            <p:cNvPr id="48" name="圆角矩形标注 47"/>
            <p:cNvSpPr/>
            <p:nvPr/>
          </p:nvSpPr>
          <p:spPr bwMode="auto">
            <a:xfrm>
              <a:off x="12186" y="8227"/>
              <a:ext cx="4460" cy="1615"/>
            </a:xfrm>
            <a:prstGeom prst="wedgeRoundRectCallout">
              <a:avLst>
                <a:gd name="adj1" fmla="val 43586"/>
                <a:gd name="adj2" fmla="val 33529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2297" name="组合 8"/>
            <p:cNvGrpSpPr/>
            <p:nvPr/>
          </p:nvGrpSpPr>
          <p:grpSpPr>
            <a:xfrm>
              <a:off x="12262" y="8103"/>
              <a:ext cx="5968" cy="1967"/>
              <a:chOff x="12031" y="8025"/>
              <a:chExt cx="6695" cy="2322"/>
            </a:xfrm>
          </p:grpSpPr>
          <p:pic>
            <p:nvPicPr>
              <p:cNvPr id="12298" name="图片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18" y="8025"/>
                <a:ext cx="2208" cy="23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99" name="文本框 7"/>
              <p:cNvSpPr txBox="1"/>
              <p:nvPr/>
            </p:nvSpPr>
            <p:spPr>
              <a:xfrm>
                <a:off x="12031" y="8169"/>
                <a:ext cx="4453" cy="15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哥哥给妹妹</a:t>
                </a:r>
                <a:r>
                  <a:rPr lang="en-US" altLang="zh-CN" sz="2000" dirty="0">
                    <a:latin typeface="方正科技符号" pitchFamily="2" charset="-122"/>
                    <a:ea typeface="方正科技符号" pitchFamily="2" charset="-122"/>
                  </a:rPr>
                  <a:t> 1 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个就一样多了。</a:t>
                </a:r>
                <a:endParaRPr lang="zh-CN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13" name="图片 12" descr="黑板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963" y="3098800"/>
            <a:ext cx="830262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圈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863" y="2533650"/>
            <a:ext cx="484187" cy="52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3542 0.136111 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4375 0.13037 L 0 0 " pathEditMode="relative" ptsTypes="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 contrast="-6000"/>
          </a:blip>
          <a:srcRect r="83687" b="10928"/>
          <a:stretch>
            <a:fillRect/>
          </a:stretch>
        </p:blipFill>
        <p:spPr>
          <a:xfrm>
            <a:off x="809625" y="1627188"/>
            <a:ext cx="674688" cy="71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3"/>
          <p:cNvSpPr txBox="1"/>
          <p:nvPr>
            <p:custDataLst>
              <p:tags r:id="rId3"/>
            </p:custDataLst>
          </p:nvPr>
        </p:nvSpPr>
        <p:spPr>
          <a:xfrm>
            <a:off x="1470025" y="1774825"/>
            <a:ext cx="704056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</a:rPr>
              <a:t>妹妹再折几个就和哥哥的一样多？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pic>
        <p:nvPicPr>
          <p:cNvPr id="13316" name="图片 1" descr="哥哥人头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825" y="2655888"/>
            <a:ext cx="1279525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4" descr="妹妹人头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8" y="2965450"/>
            <a:ext cx="123507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6" descr="练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763" y="2209800"/>
            <a:ext cx="7407275" cy="271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7" descr="算式空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975" y="5316538"/>
            <a:ext cx="4287838" cy="839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4144963" y="5292725"/>
            <a:ext cx="5715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7</a:t>
            </a:r>
            <a:endParaRPr lang="en-US" altLang="zh-CN" sz="54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5072063" y="5380038"/>
            <a:ext cx="690562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0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6096000" y="5272088"/>
            <a:ext cx="5715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3</a:t>
            </a:r>
            <a:endParaRPr lang="en-US" altLang="zh-CN" sz="54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7570788" y="5245100"/>
            <a:ext cx="5715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4</a:t>
            </a:r>
            <a:endParaRPr lang="en-US" altLang="zh-CN" sz="54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pic>
        <p:nvPicPr>
          <p:cNvPr id="13324" name="图片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113" y="650875"/>
            <a:ext cx="2268537" cy="112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93704" b="88698"/>
          <a:stretch>
            <a:fillRect/>
          </a:stretch>
        </p:blipFill>
        <p:spPr>
          <a:xfrm>
            <a:off x="758825" y="1654175"/>
            <a:ext cx="762000" cy="80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"/>
          <p:cNvSpPr txBox="1"/>
          <p:nvPr>
            <p:custDataLst>
              <p:tags r:id="rId3"/>
            </p:custDataLst>
          </p:nvPr>
        </p:nvSpPr>
        <p:spPr>
          <a:xfrm>
            <a:off x="1481138" y="1797050"/>
            <a:ext cx="32861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</a:rPr>
              <a:t>说一说，填一填。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95" y="2813050"/>
            <a:ext cx="10575925" cy="23641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160463" y="3076575"/>
            <a:ext cx="571500" cy="828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3</a:t>
            </a:r>
            <a:endParaRPr lang="en-US" altLang="zh-CN" sz="4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9331325" y="3054350"/>
            <a:ext cx="5699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2</a:t>
            </a:r>
            <a:endParaRPr lang="en-US" altLang="zh-CN" sz="4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2203450" y="4157663"/>
            <a:ext cx="5715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2</a:t>
            </a:r>
            <a:endParaRPr lang="en-US" altLang="zh-CN" sz="4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0366375" y="4149725"/>
            <a:ext cx="5715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2</a:t>
            </a:r>
            <a:endParaRPr lang="en-US" altLang="zh-CN" sz="4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pic>
        <p:nvPicPr>
          <p:cNvPr id="14345" name="图片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113" y="650875"/>
            <a:ext cx="2268537" cy="112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1012825" y="1758950"/>
            <a:ext cx="579438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3"/>
          <p:cNvSpPr txBox="1"/>
          <p:nvPr>
            <p:custDataLst>
              <p:tags r:id="rId3"/>
            </p:custDataLst>
          </p:nvPr>
        </p:nvSpPr>
        <p:spPr>
          <a:xfrm>
            <a:off x="1592580" y="1800225"/>
            <a:ext cx="4516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</a:rPr>
              <a:t>想一想，尝试用算式表示。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pic>
        <p:nvPicPr>
          <p:cNvPr id="15364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9750" y="1736725"/>
            <a:ext cx="5238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奇思招手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50" y="3340100"/>
            <a:ext cx="1587500" cy="304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8" descr="练3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763" y="3921125"/>
            <a:ext cx="6840537" cy="2547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641975" y="3968750"/>
            <a:ext cx="4381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1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80125" y="4000500"/>
            <a:ext cx="4397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2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62575" y="4402138"/>
            <a:ext cx="4381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3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65813" y="4424363"/>
            <a:ext cx="4397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4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5550" y="4489450"/>
            <a:ext cx="4397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5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13975" y="3989388"/>
            <a:ext cx="4397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1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712450" y="4030663"/>
            <a:ext cx="4397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2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360000">
            <a:off x="10186988" y="4402138"/>
            <a:ext cx="4397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3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60063" y="4495800"/>
            <a:ext cx="4397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4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904413" y="4860925"/>
            <a:ext cx="4397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5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56850" y="4916488"/>
            <a:ext cx="4397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6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809288" y="4946650"/>
            <a:ext cx="4397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rPr>
              <a:t>7</a:t>
            </a:r>
            <a:endParaRPr lang="en-US" altLang="zh-CN" sz="2800" dirty="0">
              <a:solidFill>
                <a:srgbClr val="7030A0"/>
              </a:solidFill>
              <a:latin typeface="方正科技符号" pitchFamily="2" charset="-122"/>
              <a:ea typeface="方正科技符号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91275" y="2170430"/>
            <a:ext cx="4349750" cy="958215"/>
            <a:chOff x="10065" y="3418"/>
            <a:chExt cx="6850" cy="1509"/>
          </a:xfrm>
        </p:grpSpPr>
        <p:pic>
          <p:nvPicPr>
            <p:cNvPr id="15367" name="图片 9" descr="算式空格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65" y="3515"/>
              <a:ext cx="6850" cy="13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10343" y="3475"/>
              <a:ext cx="900" cy="14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5400" dirty="0">
                  <a:solidFill>
                    <a:srgbClr val="7030A0"/>
                  </a:solidFill>
                  <a:latin typeface="方正科技符号" pitchFamily="2" charset="-122"/>
                  <a:ea typeface="方正科技符号" pitchFamily="2" charset="-122"/>
                </a:rPr>
                <a:t>7</a:t>
              </a:r>
              <a:endParaRPr lang="en-US" altLang="zh-CN" sz="54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11735" y="3613"/>
              <a:ext cx="1088" cy="11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4000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endParaRPr lang="zh-CN" altLang="en-US" sz="40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13415" y="3475"/>
              <a:ext cx="900" cy="14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5400" dirty="0">
                  <a:solidFill>
                    <a:srgbClr val="7030A0"/>
                  </a:solidFill>
                  <a:latin typeface="方正科技符号" pitchFamily="2" charset="-122"/>
                  <a:ea typeface="方正科技符号" pitchFamily="2" charset="-122"/>
                </a:rPr>
                <a:t>5</a:t>
              </a:r>
              <a:endParaRPr lang="en-US" altLang="zh-CN" sz="54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15773" y="3418"/>
              <a:ext cx="897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5400" dirty="0">
                  <a:solidFill>
                    <a:srgbClr val="7030A0"/>
                  </a:solidFill>
                  <a:latin typeface="方正科技符号" pitchFamily="2" charset="-122"/>
                  <a:ea typeface="方正科技符号" pitchFamily="2" charset="-122"/>
                </a:rPr>
                <a:t>2</a:t>
              </a:r>
              <a:endParaRPr lang="en-US" altLang="zh-CN" sz="5400" dirty="0">
                <a:solidFill>
                  <a:srgbClr val="7030A0"/>
                </a:solidFill>
                <a:latin typeface="方正科技符号" pitchFamily="2" charset="-122"/>
                <a:ea typeface="方正科技符号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63763" y="4681538"/>
            <a:ext cx="1901825" cy="1117600"/>
            <a:chOff x="7442" y="3903"/>
            <a:chExt cx="4637" cy="2165"/>
          </a:xfrm>
        </p:grpSpPr>
        <p:pic>
          <p:nvPicPr>
            <p:cNvPr id="15392" name="图片 30" descr="左角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7442" y="3903"/>
              <a:ext cx="4637" cy="21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3" name="文本框 31"/>
            <p:cNvSpPr txBox="1"/>
            <p:nvPr/>
          </p:nvSpPr>
          <p:spPr>
            <a:xfrm>
              <a:off x="8155" y="3972"/>
              <a:ext cx="3657" cy="2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000" dirty="0">
                  <a:latin typeface="Times New Roman" panose="02020603050405020304" pitchFamily="18" charset="0"/>
                </a:rPr>
                <a:t>天平怎样才能平衡？</a:t>
              </a:r>
              <a:endParaRPr lang="zh-CN" altLang="zh-CN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387" name="组合 32"/>
          <p:cNvGrpSpPr/>
          <p:nvPr/>
        </p:nvGrpSpPr>
        <p:grpSpPr>
          <a:xfrm>
            <a:off x="9359900" y="909955"/>
            <a:ext cx="6384925" cy="871220"/>
            <a:chOff x="3613237" y="2445908"/>
            <a:chExt cx="6279902" cy="872032"/>
          </a:xfrm>
        </p:grpSpPr>
        <p:grpSp>
          <p:nvGrpSpPr>
            <p:cNvPr id="2" name="组合 33"/>
            <p:cNvGrpSpPr/>
            <p:nvPr/>
          </p:nvGrpSpPr>
          <p:grpSpPr>
            <a:xfrm>
              <a:off x="3613237" y="2445908"/>
              <a:ext cx="2130549" cy="872032"/>
              <a:chOff x="14501" y="6029"/>
              <a:chExt cx="3767" cy="1656"/>
            </a:xfrm>
          </p:grpSpPr>
          <p:sp>
            <p:nvSpPr>
              <p:cNvPr id="37" name="圆角矩形 4"/>
              <p:cNvSpPr/>
              <p:nvPr/>
            </p:nvSpPr>
            <p:spPr>
              <a:xfrm>
                <a:off x="14501" y="6029"/>
                <a:ext cx="2998" cy="1191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7198" y="6837"/>
                <a:ext cx="617" cy="615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7816" y="7233"/>
                <a:ext cx="452" cy="452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88" name="文本框 34"/>
            <p:cNvSpPr txBox="1"/>
            <p:nvPr/>
          </p:nvSpPr>
          <p:spPr>
            <a:xfrm>
              <a:off x="3613862" y="2535526"/>
              <a:ext cx="6279277" cy="5224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</a:rPr>
                <a:t>还可以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5386" name="图片 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113" y="650875"/>
            <a:ext cx="2268537" cy="112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commondata" val="eyJoZGlkIjoiYjJjOTQxYzhjODMyMDAzZmE0MDJkMWFkNmJlNDkwYT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WPS 演示</Application>
  <PresentationFormat/>
  <Paragraphs>97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等线 Light</vt:lpstr>
      <vt:lpstr>等线</vt:lpstr>
      <vt:lpstr>方正科技符号</vt:lpstr>
      <vt:lpstr>Times New Roman</vt:lpstr>
      <vt:lpstr>+mn-ea</vt:lpstr>
      <vt:lpstr>Segoe Print</vt:lpstr>
      <vt:lpstr>Arial Unicode MS</vt:lpstr>
      <vt:lpstr>方正大标宋简体</vt:lpstr>
      <vt:lpstr>思源宋体 Heavy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Yuxi Wang</dc:creator>
  <cp:lastModifiedBy>郑雪</cp:lastModifiedBy>
  <cp:revision>272</cp:revision>
  <dcterms:created xsi:type="dcterms:W3CDTF">2019-06-19T02:08:00Z</dcterms:created>
  <dcterms:modified xsi:type="dcterms:W3CDTF">2025-08-15T03:19:33Z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5C9085B56A9B49338BA69D6B16C940A9_13</vt:lpwstr>
  </property>
</Properties>
</file>