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72" r:id="rId3"/>
    <p:sldId id="280" r:id="rId5"/>
    <p:sldId id="277" r:id="rId6"/>
    <p:sldId id="281" r:id="rId7"/>
    <p:sldId id="279" r:id="rId8"/>
    <p:sldId id="274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4D4"/>
    <a:srgbClr val="E7F3F9"/>
    <a:srgbClr val="F4F9FD"/>
    <a:srgbClr val="F1F8FC"/>
    <a:srgbClr val="34AF9D"/>
    <a:srgbClr val="004EA2"/>
    <a:srgbClr val="DEEEF8"/>
    <a:srgbClr val="5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0" d="100"/>
          <a:sy n="80" d="100"/>
        </p:scale>
        <p:origin x="25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ABBCEC-BB50-41A7-B2E1-E1B0F71F7A9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介绍教室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5" name="图片 4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6" name="图片 5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7" name="图片 6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8" name="图片 7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9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介绍我的教室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98550" y="2767013"/>
            <a:ext cx="9972675" cy="2379663"/>
          </a:xfrm>
          <a:prstGeom prst="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5" name="文本框 19"/>
          <p:cNvSpPr txBox="1"/>
          <p:nvPr/>
        </p:nvSpPr>
        <p:spPr>
          <a:xfrm>
            <a:off x="993775" y="993775"/>
            <a:ext cx="10233025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719455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用“上下、左右、前后”可以帮助我们把自己的教室介绍得更清楚，来试一试吧！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62063" y="3044825"/>
            <a:ext cx="8634412" cy="522288"/>
            <a:chOff x="1260806" y="2813067"/>
            <a:chExt cx="8634905" cy="522288"/>
          </a:xfrm>
        </p:grpSpPr>
        <p:pic>
          <p:nvPicPr>
            <p:cNvPr id="8203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0806" y="2897434"/>
              <a:ext cx="378808" cy="3535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4" name="文本框 10"/>
            <p:cNvSpPr txBox="1"/>
            <p:nvPr/>
          </p:nvSpPr>
          <p:spPr>
            <a:xfrm>
              <a:off x="1621661" y="2813067"/>
              <a:ext cx="8274050" cy="522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教室的上下、左右、前后分别有什么？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2063" y="4322763"/>
            <a:ext cx="10163175" cy="522287"/>
            <a:chOff x="1260806" y="2813067"/>
            <a:chExt cx="10163937" cy="523220"/>
          </a:xfrm>
        </p:grpSpPr>
        <p:pic>
          <p:nvPicPr>
            <p:cNvPr id="8201" name="图片 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0806" y="2897434"/>
              <a:ext cx="378808" cy="3535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2" name="文本框 10"/>
            <p:cNvSpPr txBox="1"/>
            <p:nvPr/>
          </p:nvSpPr>
          <p:spPr>
            <a:xfrm>
              <a:off x="1621660" y="2813067"/>
              <a:ext cx="98030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与同伴进行角色扮演，介绍你的教室和你的座位。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62063" y="3683000"/>
            <a:ext cx="10339387" cy="523875"/>
            <a:chOff x="1260806" y="2813067"/>
            <a:chExt cx="10339660" cy="523220"/>
          </a:xfrm>
        </p:grpSpPr>
        <p:pic>
          <p:nvPicPr>
            <p:cNvPr id="8199" name="图片 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0806" y="2897434"/>
              <a:ext cx="378808" cy="3535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0" name="文本框 10"/>
            <p:cNvSpPr txBox="1"/>
            <p:nvPr/>
          </p:nvSpPr>
          <p:spPr>
            <a:xfrm>
              <a:off x="1621661" y="2813067"/>
              <a:ext cx="997880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你打算怎样介绍你的座位？你的前、后、左、右分别是谁？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3" descr="F:/一年级上册教材图片PS格式和JPG格式/一上教材图片JPG格式/“小学数学1上综合实践 介绍我的教室”JPEG/P49-2-2.jpgP49-2-2"/>
          <p:cNvPicPr>
            <a:picLocks noChangeAspect="1"/>
          </p:cNvPicPr>
          <p:nvPr/>
        </p:nvPicPr>
        <p:blipFill>
          <a:blip r:embed="rId1"/>
          <a:srcRect l="1277" r="1277"/>
          <a:stretch>
            <a:fillRect/>
          </a:stretch>
        </p:blipFill>
        <p:spPr>
          <a:xfrm>
            <a:off x="2300288" y="1385888"/>
            <a:ext cx="7186612" cy="4360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1"/>
          <p:cNvGrpSpPr/>
          <p:nvPr/>
        </p:nvGrpSpPr>
        <p:grpSpPr>
          <a:xfrm>
            <a:off x="1270000" y="3578225"/>
            <a:ext cx="2114550" cy="1455738"/>
            <a:chOff x="1168400" y="3557446"/>
            <a:chExt cx="2115331" cy="1456595"/>
          </a:xfrm>
        </p:grpSpPr>
        <p:sp>
          <p:nvSpPr>
            <p:cNvPr id="9" name="圆角矩形标注 9"/>
            <p:cNvSpPr/>
            <p:nvPr/>
          </p:nvSpPr>
          <p:spPr>
            <a:xfrm>
              <a:off x="1168400" y="3590804"/>
              <a:ext cx="2115331" cy="1423237"/>
            </a:xfrm>
            <a:prstGeom prst="wedgeRoundRectCallout">
              <a:avLst>
                <a:gd name="adj1" fmla="val 68445"/>
                <a:gd name="adj2" fmla="val 9051"/>
                <a:gd name="adj3" fmla="val 16667"/>
              </a:avLst>
            </a:prstGeom>
            <a:solidFill>
              <a:srgbClr val="FFFEEC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48" name="文本框 9"/>
            <p:cNvSpPr txBox="1"/>
            <p:nvPr/>
          </p:nvSpPr>
          <p:spPr>
            <a:xfrm>
              <a:off x="1261125" y="3557446"/>
              <a:ext cx="1876915" cy="1422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教室前面有黑板，黑板的左边有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244" name="组合 2"/>
          <p:cNvGrpSpPr/>
          <p:nvPr/>
        </p:nvGrpSpPr>
        <p:grpSpPr>
          <a:xfrm>
            <a:off x="9334500" y="3667125"/>
            <a:ext cx="2189163" cy="1430338"/>
            <a:chOff x="8741873" y="4523148"/>
            <a:chExt cx="2189002" cy="1431654"/>
          </a:xfrm>
        </p:grpSpPr>
        <p:sp>
          <p:nvSpPr>
            <p:cNvPr id="11" name="圆角矩形标注 9"/>
            <p:cNvSpPr/>
            <p:nvPr/>
          </p:nvSpPr>
          <p:spPr>
            <a:xfrm>
              <a:off x="8741873" y="4531093"/>
              <a:ext cx="2189002" cy="1423709"/>
            </a:xfrm>
            <a:prstGeom prst="wedgeRoundRectCallout">
              <a:avLst>
                <a:gd name="adj1" fmla="val -66040"/>
                <a:gd name="adj2" fmla="val 32512"/>
                <a:gd name="adj3" fmla="val 16667"/>
              </a:avLst>
            </a:prstGeom>
            <a:solidFill>
              <a:srgbClr val="FFFEEC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46" name="文本框 9"/>
            <p:cNvSpPr txBox="1"/>
            <p:nvPr/>
          </p:nvSpPr>
          <p:spPr>
            <a:xfrm flipH="1">
              <a:off x="8952687" y="4523148"/>
              <a:ext cx="1878049" cy="1422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黑板的上方有国旗，黑板的右边有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5288" y="2549525"/>
            <a:ext cx="8629650" cy="2914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5780088" y="1992313"/>
            <a:ext cx="3857625" cy="1762125"/>
            <a:chOff x="5780361" y="1993024"/>
            <a:chExt cx="3857625" cy="1760732"/>
          </a:xfrm>
        </p:grpSpPr>
        <p:pic>
          <p:nvPicPr>
            <p:cNvPr id="12292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0361" y="1993024"/>
              <a:ext cx="3857625" cy="17607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3" name="文本框 9"/>
            <p:cNvSpPr txBox="1"/>
            <p:nvPr/>
          </p:nvSpPr>
          <p:spPr>
            <a:xfrm flipH="1">
              <a:off x="6186361" y="2319360"/>
              <a:ext cx="3167845" cy="961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我坐在第一排，从右数是第三个。我的右边是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2482850"/>
            <a:ext cx="7134225" cy="2228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1371600" y="2792413"/>
            <a:ext cx="2041525" cy="1770062"/>
            <a:chOff x="1371358" y="2792947"/>
            <a:chExt cx="2041787" cy="1769355"/>
          </a:xfrm>
        </p:grpSpPr>
        <p:pic>
          <p:nvPicPr>
            <p:cNvPr id="14343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1358" y="2792947"/>
              <a:ext cx="2041787" cy="17693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4" name="文本框 9"/>
            <p:cNvSpPr txBox="1"/>
            <p:nvPr/>
          </p:nvSpPr>
          <p:spPr>
            <a:xfrm flipH="1">
              <a:off x="1596121" y="2896198"/>
              <a:ext cx="1336265" cy="14229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用你的左手摸你的右 耳。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29625" y="2730500"/>
            <a:ext cx="2522538" cy="1828800"/>
            <a:chOff x="8902260" y="2720095"/>
            <a:chExt cx="2412365" cy="1830070"/>
          </a:xfrm>
        </p:grpSpPr>
        <p:pic>
          <p:nvPicPr>
            <p:cNvPr id="14341" name="图片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02260" y="2720095"/>
              <a:ext cx="2412365" cy="18300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2" name="文本框 9"/>
            <p:cNvSpPr txBox="1"/>
            <p:nvPr/>
          </p:nvSpPr>
          <p:spPr>
            <a:xfrm flipH="1">
              <a:off x="9275085" y="2896198"/>
              <a:ext cx="1914127" cy="14229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我举的是右手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你举的怎么是左手呢？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jJjOTQxYzhjODMyMDAzZmE0MDJkMWFkNmJlNDkwYTUifQ=="/>
  <p:tag name="ISPRING_SCORM_RATE_SLIDES" val="1"/>
  <p:tag name="ISPRING_SCORM_RATE_QUIZZES" val="0"/>
  <p:tag name="ISPRING_SCORM_PASSING_SCORE" val="100.000000"/>
  <p:tag name="ISPRING_ULTRA_SCORM_COURSE_ID" val="378591D6-BC4B-4F19-A379-77FB054997F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3;&#10;"/>
  <p:tag name="ISPRINGONLINEFOLDERID" val="0"/>
  <p:tag name="ISPRINGONLINEFOLDERPATH" val="Content List"/>
  <p:tag name="ISPRINGCLOUDFOLDERID" val="0"/>
  <p:tag name="ISPRINGCLOUDFOLDERPATH" val="Repository"/>
  <p:tag name="ISPRING_OUTPUT_FOLDER" val="E:\最新工作文件\2024年7月\一上教学课件\一上课件转h5\一上课件第一批上传22个"/>
  <p:tag name="ISPRING_PRESENTATION_TITLE" val="北师数学一上综合实践《介绍教室》课件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/>
  <Paragraphs>25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Arial Unicode MS</vt:lpstr>
      <vt:lpstr>方正大标宋简体</vt:lpstr>
      <vt:lpstr>思源宋体 Heavy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北师数学一上综合实践《介绍教室》课件</dc:title>
  <dc:creator>群 林</dc:creator>
  <cp:lastModifiedBy>郑雪</cp:lastModifiedBy>
  <cp:revision>84</cp:revision>
  <dcterms:created xsi:type="dcterms:W3CDTF">2023-11-18T16:34:00Z</dcterms:created>
  <dcterms:modified xsi:type="dcterms:W3CDTF">2025-08-15T04:00:07Z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5555C8076F0B4CDA8E538AC886F377DD_13</vt:lpwstr>
  </property>
  <property fmtid="{D5CDD505-2E9C-101B-9397-08002B2CF9AE}" pid="3" name="KSOProductBuildVer">
    <vt:lpwstr>2052-12.1.0.21915</vt:lpwstr>
  </property>
</Properties>
</file>