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319" r:id="rId3"/>
    <p:sldId id="288" r:id="rId5"/>
    <p:sldId id="321" r:id="rId6"/>
    <p:sldId id="286" r:id="rId7"/>
    <p:sldId id="287" r:id="rId8"/>
    <p:sldId id="309" r:id="rId9"/>
    <p:sldId id="310" r:id="rId10"/>
    <p:sldId id="311" r:id="rId11"/>
    <p:sldId id="312" r:id="rId12"/>
    <p:sldId id="314" r:id="rId13"/>
    <p:sldId id="316" r:id="rId14"/>
    <p:sldId id="320" r:id="rId15"/>
  </p:sldIdLst>
  <p:sldSz cx="12192000" cy="6858000"/>
  <p:notesSz cx="6858000" cy="9144000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微软雅黑" panose="020B0503020204020204" pitchFamily="34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方正科技符号" panose="02000502000000000000" pitchFamily="2" charset="-122"/>
      <p:regular r:id="rId29"/>
    </p:embeddedFont>
    <p:embeddedFont>
      <p:font typeface="方正大标宋简体" panose="02000000000000000000" charset="-122"/>
      <p:regular r:id="rId30"/>
    </p:embeddedFont>
  </p:embeddedFontLst>
  <p:custDataLst>
    <p:tags r:id="rId3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341" userDrawn="1">
          <p15:clr>
            <a:srgbClr val="A4A3A4"/>
          </p15:clr>
        </p15:guide>
        <p15:guide id="4" pos="3688" userDrawn="1">
          <p15:clr>
            <a:srgbClr val="A4A3A4"/>
          </p15:clr>
        </p15:guide>
        <p15:guide id="5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83A"/>
    <a:srgbClr val="B1D901"/>
    <a:srgbClr val="DBEDF1"/>
    <a:srgbClr val="CFDFAA"/>
    <a:srgbClr val="EEF5FC"/>
    <a:srgbClr val="E1AF6C"/>
    <a:srgbClr val="7FBB4D"/>
    <a:srgbClr val="C4D9A0"/>
    <a:srgbClr val="FFF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17"/>
    <p:restoredTop sz="94660"/>
  </p:normalViewPr>
  <p:slideViewPr>
    <p:cSldViewPr snapToGrid="0" showGuides="1">
      <p:cViewPr varScale="1">
        <p:scale>
          <a:sx n="80" d="100"/>
          <a:sy n="80" d="100"/>
        </p:scale>
        <p:origin x="379" y="67"/>
      </p:cViewPr>
      <p:guideLst>
        <p:guide orient="horz" pos="2160"/>
        <p:guide pos="3840"/>
        <p:guide pos="3341"/>
        <p:guide pos="3688"/>
        <p:guide orient="horz" pos="217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50.xml"/><Relationship Id="rId30" Type="http://schemas.openxmlformats.org/officeDocument/2006/relationships/font" Target="fonts/font11.fntdata"/><Relationship Id="rId3" Type="http://schemas.openxmlformats.org/officeDocument/2006/relationships/slide" Target="slides/slide1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C3CC3C-3363-475A-A970-AB169F0B483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585BD6-8315-491A-B703-3B8613D093E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7651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学数学课件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5.png"/><Relationship Id="rId7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1" Type="http://schemas.openxmlformats.org/officeDocument/2006/relationships/notesSlide" Target="../notesSlides/notesSlide10.xml"/><Relationship Id="rId30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9" Type="http://schemas.openxmlformats.org/officeDocument/2006/relationships/image" Target="../media/image43.png"/><Relationship Id="rId28" Type="http://schemas.openxmlformats.org/officeDocument/2006/relationships/tags" Target="../tags/tag141.xml"/><Relationship Id="rId27" Type="http://schemas.openxmlformats.org/officeDocument/2006/relationships/tags" Target="../tags/tag140.xml"/><Relationship Id="rId26" Type="http://schemas.openxmlformats.org/officeDocument/2006/relationships/tags" Target="../tags/tag139.xml"/><Relationship Id="rId25" Type="http://schemas.openxmlformats.org/officeDocument/2006/relationships/tags" Target="../tags/tag138.xml"/><Relationship Id="rId24" Type="http://schemas.openxmlformats.org/officeDocument/2006/relationships/tags" Target="../tags/tag137.xml"/><Relationship Id="rId23" Type="http://schemas.openxmlformats.org/officeDocument/2006/relationships/tags" Target="../tags/tag136.xml"/><Relationship Id="rId22" Type="http://schemas.openxmlformats.org/officeDocument/2006/relationships/tags" Target="../tags/tag135.xml"/><Relationship Id="rId21" Type="http://schemas.openxmlformats.org/officeDocument/2006/relationships/tags" Target="../tags/tag134.xml"/><Relationship Id="rId20" Type="http://schemas.openxmlformats.org/officeDocument/2006/relationships/tags" Target="../tags/tag133.xml"/><Relationship Id="rId2" Type="http://schemas.openxmlformats.org/officeDocument/2006/relationships/image" Target="../media/image56.png"/><Relationship Id="rId19" Type="http://schemas.openxmlformats.org/officeDocument/2006/relationships/tags" Target="../tags/tag132.xml"/><Relationship Id="rId18" Type="http://schemas.openxmlformats.org/officeDocument/2006/relationships/tags" Target="../tags/tag131.xml"/><Relationship Id="rId17" Type="http://schemas.openxmlformats.org/officeDocument/2006/relationships/tags" Target="../tags/tag130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tags" Target="../tags/tag143.xml"/><Relationship Id="rId7" Type="http://schemas.openxmlformats.org/officeDocument/2006/relationships/image" Target="../media/image65.png"/><Relationship Id="rId6" Type="http://schemas.openxmlformats.org/officeDocument/2006/relationships/tags" Target="../tags/tag14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8" Type="http://schemas.openxmlformats.org/officeDocument/2006/relationships/notesSlide" Target="../notesSlides/notesSlide11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48.xml"/><Relationship Id="rId15" Type="http://schemas.openxmlformats.org/officeDocument/2006/relationships/image" Target="../media/image67.png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image" Target="../media/image66.png"/><Relationship Id="rId1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9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tags" Target="../tags/tag10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image" Target="../media/image16.png"/><Relationship Id="rId6" Type="http://schemas.openxmlformats.org/officeDocument/2006/relationships/tags" Target="../tags/tag14.xml"/><Relationship Id="rId5" Type="http://schemas.openxmlformats.org/officeDocument/2006/relationships/image" Target="../media/image15.png"/><Relationship Id="rId47" Type="http://schemas.openxmlformats.org/officeDocument/2006/relationships/notesSlide" Target="../notesSlides/notesSlide3.xml"/><Relationship Id="rId46" Type="http://schemas.openxmlformats.org/officeDocument/2006/relationships/slideLayout" Target="../slideLayouts/slideLayout2.xml"/><Relationship Id="rId45" Type="http://schemas.openxmlformats.org/officeDocument/2006/relationships/image" Target="../media/image34.png"/><Relationship Id="rId44" Type="http://schemas.openxmlformats.org/officeDocument/2006/relationships/tags" Target="../tags/tag33.xml"/><Relationship Id="rId43" Type="http://schemas.openxmlformats.org/officeDocument/2006/relationships/image" Target="../media/image33.png"/><Relationship Id="rId42" Type="http://schemas.openxmlformats.org/officeDocument/2006/relationships/tags" Target="../tags/tag32.xml"/><Relationship Id="rId41" Type="http://schemas.openxmlformats.org/officeDocument/2006/relationships/image" Target="../media/image32.png"/><Relationship Id="rId40" Type="http://schemas.openxmlformats.org/officeDocument/2006/relationships/tags" Target="../tags/tag31.xml"/><Relationship Id="rId4" Type="http://schemas.openxmlformats.org/officeDocument/2006/relationships/tags" Target="../tags/tag13.xml"/><Relationship Id="rId39" Type="http://schemas.openxmlformats.org/officeDocument/2006/relationships/image" Target="../media/image31.png"/><Relationship Id="rId38" Type="http://schemas.openxmlformats.org/officeDocument/2006/relationships/image" Target="../media/image30.png"/><Relationship Id="rId37" Type="http://schemas.openxmlformats.org/officeDocument/2006/relationships/image" Target="../media/image29.png"/><Relationship Id="rId36" Type="http://schemas.openxmlformats.org/officeDocument/2006/relationships/image" Target="../media/image28.png"/><Relationship Id="rId35" Type="http://schemas.openxmlformats.org/officeDocument/2006/relationships/image" Target="../media/image27.png"/><Relationship Id="rId34" Type="http://schemas.openxmlformats.org/officeDocument/2006/relationships/image" Target="../media/image26.png"/><Relationship Id="rId33" Type="http://schemas.openxmlformats.org/officeDocument/2006/relationships/tags" Target="../tags/tag30.xml"/><Relationship Id="rId32" Type="http://schemas.openxmlformats.org/officeDocument/2006/relationships/image" Target="../media/image25.png"/><Relationship Id="rId31" Type="http://schemas.openxmlformats.org/officeDocument/2006/relationships/tags" Target="../tags/tag29.xml"/><Relationship Id="rId30" Type="http://schemas.openxmlformats.org/officeDocument/2006/relationships/image" Target="../media/image24.png"/><Relationship Id="rId3" Type="http://schemas.openxmlformats.org/officeDocument/2006/relationships/tags" Target="../tags/tag12.xml"/><Relationship Id="rId29" Type="http://schemas.openxmlformats.org/officeDocument/2006/relationships/tags" Target="../tags/tag28.xml"/><Relationship Id="rId28" Type="http://schemas.openxmlformats.org/officeDocument/2006/relationships/image" Target="../media/image23.png"/><Relationship Id="rId27" Type="http://schemas.openxmlformats.org/officeDocument/2006/relationships/tags" Target="../tags/tag27.xml"/><Relationship Id="rId26" Type="http://schemas.openxmlformats.org/officeDocument/2006/relationships/image" Target="../media/image8.png"/><Relationship Id="rId25" Type="http://schemas.openxmlformats.org/officeDocument/2006/relationships/tags" Target="../tags/tag26.xml"/><Relationship Id="rId24" Type="http://schemas.openxmlformats.org/officeDocument/2006/relationships/image" Target="../media/image22.png"/><Relationship Id="rId23" Type="http://schemas.openxmlformats.org/officeDocument/2006/relationships/tags" Target="../tags/tag25.xml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image" Target="../media/image19.jpeg"/><Relationship Id="rId2" Type="http://schemas.openxmlformats.org/officeDocument/2006/relationships/image" Target="../media/image14.jpeg"/><Relationship Id="rId19" Type="http://schemas.openxmlformats.org/officeDocument/2006/relationships/image" Target="../media/image18.jpeg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image" Target="../media/image17.png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tags" Target="../tags/tag39.xml"/><Relationship Id="rId7" Type="http://schemas.openxmlformats.org/officeDocument/2006/relationships/image" Target="../media/image35.png"/><Relationship Id="rId6" Type="http://schemas.openxmlformats.org/officeDocument/2006/relationships/tags" Target="../tags/tag38.xml"/><Relationship Id="rId54" Type="http://schemas.openxmlformats.org/officeDocument/2006/relationships/notesSlide" Target="../notesSlides/notesSlide4.xml"/><Relationship Id="rId53" Type="http://schemas.openxmlformats.org/officeDocument/2006/relationships/slideLayout" Target="../slideLayouts/slideLayout2.xml"/><Relationship Id="rId52" Type="http://schemas.openxmlformats.org/officeDocument/2006/relationships/image" Target="../media/image38.png"/><Relationship Id="rId51" Type="http://schemas.openxmlformats.org/officeDocument/2006/relationships/tags" Target="../tags/tag76.xml"/><Relationship Id="rId50" Type="http://schemas.openxmlformats.org/officeDocument/2006/relationships/tags" Target="../tags/tag75.xml"/><Relationship Id="rId5" Type="http://schemas.openxmlformats.org/officeDocument/2006/relationships/image" Target="../media/image16.png"/><Relationship Id="rId49" Type="http://schemas.openxmlformats.org/officeDocument/2006/relationships/image" Target="../media/image37.jpeg"/><Relationship Id="rId48" Type="http://schemas.openxmlformats.org/officeDocument/2006/relationships/tags" Target="../tags/tag74.xml"/><Relationship Id="rId47" Type="http://schemas.openxmlformats.org/officeDocument/2006/relationships/tags" Target="../tags/tag73.xml"/><Relationship Id="rId46" Type="http://schemas.openxmlformats.org/officeDocument/2006/relationships/image" Target="../media/image36.jpeg"/><Relationship Id="rId45" Type="http://schemas.openxmlformats.org/officeDocument/2006/relationships/tags" Target="../tags/tag72.xml"/><Relationship Id="rId44" Type="http://schemas.openxmlformats.org/officeDocument/2006/relationships/tags" Target="../tags/tag71.xml"/><Relationship Id="rId43" Type="http://schemas.openxmlformats.org/officeDocument/2006/relationships/tags" Target="../tags/tag70.xml"/><Relationship Id="rId42" Type="http://schemas.openxmlformats.org/officeDocument/2006/relationships/tags" Target="../tags/tag69.xml"/><Relationship Id="rId41" Type="http://schemas.openxmlformats.org/officeDocument/2006/relationships/tags" Target="../tags/tag68.xml"/><Relationship Id="rId40" Type="http://schemas.openxmlformats.org/officeDocument/2006/relationships/tags" Target="../tags/tag67.xml"/><Relationship Id="rId4" Type="http://schemas.openxmlformats.org/officeDocument/2006/relationships/tags" Target="../tags/tag37.xml"/><Relationship Id="rId39" Type="http://schemas.openxmlformats.org/officeDocument/2006/relationships/tags" Target="../tags/tag66.xml"/><Relationship Id="rId38" Type="http://schemas.openxmlformats.org/officeDocument/2006/relationships/tags" Target="../tags/tag65.xml"/><Relationship Id="rId37" Type="http://schemas.openxmlformats.org/officeDocument/2006/relationships/tags" Target="../tags/tag64.xml"/><Relationship Id="rId36" Type="http://schemas.openxmlformats.org/officeDocument/2006/relationships/tags" Target="../tags/tag63.xml"/><Relationship Id="rId35" Type="http://schemas.openxmlformats.org/officeDocument/2006/relationships/tags" Target="../tags/tag62.xml"/><Relationship Id="rId34" Type="http://schemas.openxmlformats.org/officeDocument/2006/relationships/tags" Target="../tags/tag61.xml"/><Relationship Id="rId33" Type="http://schemas.openxmlformats.org/officeDocument/2006/relationships/tags" Target="../tags/tag60.xml"/><Relationship Id="rId32" Type="http://schemas.openxmlformats.org/officeDocument/2006/relationships/tags" Target="../tags/tag59.xml"/><Relationship Id="rId31" Type="http://schemas.openxmlformats.org/officeDocument/2006/relationships/tags" Target="../tags/tag58.xml"/><Relationship Id="rId30" Type="http://schemas.openxmlformats.org/officeDocument/2006/relationships/tags" Target="../tags/tag57.xml"/><Relationship Id="rId3" Type="http://schemas.openxmlformats.org/officeDocument/2006/relationships/tags" Target="../tags/tag36.xml"/><Relationship Id="rId29" Type="http://schemas.openxmlformats.org/officeDocument/2006/relationships/tags" Target="../tags/tag56.xml"/><Relationship Id="rId28" Type="http://schemas.openxmlformats.org/officeDocument/2006/relationships/tags" Target="../tags/tag55.xml"/><Relationship Id="rId27" Type="http://schemas.openxmlformats.org/officeDocument/2006/relationships/tags" Target="../tags/tag54.xml"/><Relationship Id="rId26" Type="http://schemas.openxmlformats.org/officeDocument/2006/relationships/tags" Target="../tags/tag53.xml"/><Relationship Id="rId25" Type="http://schemas.openxmlformats.org/officeDocument/2006/relationships/tags" Target="../tags/tag52.xml"/><Relationship Id="rId24" Type="http://schemas.openxmlformats.org/officeDocument/2006/relationships/tags" Target="../tags/tag51.xml"/><Relationship Id="rId23" Type="http://schemas.openxmlformats.org/officeDocument/2006/relationships/tags" Target="../tags/tag50.xml"/><Relationship Id="rId22" Type="http://schemas.openxmlformats.org/officeDocument/2006/relationships/tags" Target="../tags/tag49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tags" Target="../tags/tag35.xml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image" Target="../media/image19.jpeg"/><Relationship Id="rId11" Type="http://schemas.openxmlformats.org/officeDocument/2006/relationships/image" Target="../media/image15.png"/><Relationship Id="rId10" Type="http://schemas.openxmlformats.org/officeDocument/2006/relationships/image" Target="../media/image18.jpeg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tags" Target="../tags/tag78.xml"/><Relationship Id="rId3" Type="http://schemas.openxmlformats.org/officeDocument/2006/relationships/image" Target="../media/image40.png"/><Relationship Id="rId2" Type="http://schemas.openxmlformats.org/officeDocument/2006/relationships/tags" Target="../tags/tag77.xml"/><Relationship Id="rId1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image" Target="../media/image45.png"/><Relationship Id="rId6" Type="http://schemas.openxmlformats.org/officeDocument/2006/relationships/tags" Target="../tags/tag81.xml"/><Relationship Id="rId5" Type="http://schemas.openxmlformats.org/officeDocument/2006/relationships/image" Target="../media/image44.png"/><Relationship Id="rId4" Type="http://schemas.openxmlformats.org/officeDocument/2006/relationships/tags" Target="../tags/tag80.xml"/><Relationship Id="rId3" Type="http://schemas.openxmlformats.org/officeDocument/2006/relationships/image" Target="../media/image43.png"/><Relationship Id="rId2" Type="http://schemas.openxmlformats.org/officeDocument/2006/relationships/tags" Target="../tags/tag79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tags" Target="../tags/tag85.xml"/><Relationship Id="rId22" Type="http://schemas.openxmlformats.org/officeDocument/2006/relationships/notesSlide" Target="../notesSlides/notesSlide7.x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43.png"/><Relationship Id="rId2" Type="http://schemas.openxmlformats.org/officeDocument/2006/relationships/image" Target="../media/image46.png"/><Relationship Id="rId19" Type="http://schemas.openxmlformats.org/officeDocument/2006/relationships/tags" Target="../tags/tag99.xml"/><Relationship Id="rId18" Type="http://schemas.openxmlformats.org/officeDocument/2006/relationships/tags" Target="../tags/tag98.xml"/><Relationship Id="rId17" Type="http://schemas.openxmlformats.org/officeDocument/2006/relationships/tags" Target="../tags/tag97.xml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2.png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tags" Target="../tags/tag101.xml"/><Relationship Id="rId2" Type="http://schemas.openxmlformats.org/officeDocument/2006/relationships/image" Target="../media/image49.pn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10" Type="http://schemas.openxmlformats.org/officeDocument/2006/relationships/image" Target="../media/image43.png"/><Relationship Id="rId1" Type="http://schemas.openxmlformats.org/officeDocument/2006/relationships/tags" Target="../tags/tag10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8" Type="http://schemas.openxmlformats.org/officeDocument/2006/relationships/notesSlide" Target="../notesSlides/notesSlide9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72515" y="622300"/>
            <a:ext cx="10525760" cy="5583555"/>
            <a:chOff x="1689" y="980"/>
            <a:chExt cx="16576" cy="8793"/>
          </a:xfrm>
        </p:grpSpPr>
        <p:grpSp>
          <p:nvGrpSpPr>
            <p:cNvPr id="19" name="组合 18"/>
            <p:cNvGrpSpPr/>
            <p:nvPr/>
          </p:nvGrpSpPr>
          <p:grpSpPr>
            <a:xfrm>
              <a:off x="1689" y="980"/>
              <a:ext cx="16577" cy="8764"/>
              <a:chOff x="3048" y="235"/>
              <a:chExt cx="16577" cy="8764"/>
            </a:xfrm>
          </p:grpSpPr>
          <p:sp>
            <p:nvSpPr>
              <p:cNvPr id="3" name="文本框 2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3131" y="2770"/>
                <a:ext cx="7073" cy="174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p>
                <a:pPr algn="l"/>
                <a:r>
                  <a:rPr lang="zh-CN" altLang="en-US" sz="6600" spc="189">
                    <a:solidFill>
                      <a:srgbClr val="000000"/>
                    </a:solidFill>
                    <a:latin typeface="方正大标宋简体" panose="02000000000000000000" charset="-122"/>
                    <a:ea typeface="方正大标宋简体" panose="02000000000000000000" charset="-122"/>
                    <a:cs typeface="思源宋体 Heavy" panose="02020900000000000000" charset="-122"/>
                    <a:sym typeface="+mn-ea"/>
                  </a:rPr>
                  <a:t>整理与复习</a:t>
                </a:r>
                <a:endParaRPr lang="zh-CN" altLang="en-US" sz="6600" spc="189">
                  <a:solidFill>
                    <a:srgbClr val="000000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思源宋体 Heavy" panose="02020900000000000000" charset="-122"/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3048" y="235"/>
                <a:ext cx="15362" cy="9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p>
                <a:pPr algn="l">
                  <a:lnSpc>
                    <a:spcPts val="4760"/>
                  </a:lnSpc>
                </a:pPr>
                <a:r>
                  <a:rPr lang="zh-CN" altLang="en-US" sz="3200" b="1" dirty="0">
                    <a:solidFill>
                      <a:srgbClr val="62A83A"/>
                    </a:solidFill>
                    <a:effectLst/>
                    <a:latin typeface="方正大标宋简体" panose="02000000000000000000" charset="-122"/>
                    <a:ea typeface="方正大标宋简体" panose="02000000000000000000" charset="-122"/>
                    <a:cs typeface="方正大标宋简体" panose="02000000000000000000" charset="-122"/>
                    <a:sym typeface="+mn-ea"/>
                  </a:rPr>
                  <a:t>一年级上册  第一单元  </a:t>
                </a:r>
                <a:r>
                  <a:rPr lang="zh-CN" altLang="en-US" sz="3200" b="1" dirty="0">
                    <a:solidFill>
                      <a:srgbClr val="62A83A"/>
                    </a:solidFill>
                    <a:effectLst/>
                    <a:latin typeface="方正大标宋简体" panose="02000000000000000000" charset="-122"/>
                    <a:ea typeface="方正大标宋简体" panose="02000000000000000000" charset="-122"/>
                    <a:cs typeface="方正大标宋简体" panose="02000000000000000000" charset="-122"/>
                    <a:sym typeface="+mn-ea"/>
                  </a:rPr>
                  <a:t>生活中的数</a:t>
                </a:r>
                <a:r>
                  <a:rPr lang="zh-CN" altLang="en-US" sz="3200" b="1" dirty="0">
                    <a:solidFill>
                      <a:srgbClr val="62A83A"/>
                    </a:solidFill>
                    <a:effectLst/>
                    <a:latin typeface="方正大标宋简体" panose="02000000000000000000" charset="-122"/>
                    <a:ea typeface="方正大标宋简体" panose="02000000000000000000" charset="-122"/>
                    <a:cs typeface="方正大标宋简体" panose="02000000000000000000" charset="-122"/>
                    <a:sym typeface="+mn-ea"/>
                  </a:rPr>
                  <a:t> </a:t>
                </a:r>
                <a:endParaRPr lang="zh-CN" altLang="en-US" sz="3200" b="1" dirty="0">
                  <a:solidFill>
                    <a:srgbClr val="62A83A"/>
                  </a:solidFill>
                  <a:effectLst/>
                  <a:latin typeface="方正大标宋简体" panose="02000000000000000000" charset="-122"/>
                  <a:ea typeface="方正大标宋简体" panose="02000000000000000000" charset="-122"/>
                  <a:cs typeface="方正大标宋简体" panose="02000000000000000000" charset="-122"/>
                  <a:sym typeface="+mn-ea"/>
                </a:endParaRPr>
              </a:p>
            </p:txBody>
          </p:sp>
          <p:sp>
            <p:nvSpPr>
              <p:cNvPr id="16" name="Freeform 3"/>
              <p:cNvSpPr/>
              <p:nvPr/>
            </p:nvSpPr>
            <p:spPr>
              <a:xfrm flipH="1">
                <a:off x="14411" y="772"/>
                <a:ext cx="5214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3331507" h="5896473">
                    <a:moveTo>
                      <a:pt x="3331507" y="0"/>
                    </a:moveTo>
                    <a:lnTo>
                      <a:pt x="0" y="0"/>
                    </a:lnTo>
                    <a:lnTo>
                      <a:pt x="0" y="5896472"/>
                    </a:lnTo>
                    <a:lnTo>
                      <a:pt x="3331507" y="5896472"/>
                    </a:lnTo>
                    <a:lnTo>
                      <a:pt x="3331507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27" name="组合 26"/>
            <p:cNvGrpSpPr/>
            <p:nvPr/>
          </p:nvGrpSpPr>
          <p:grpSpPr>
            <a:xfrm rot="0">
              <a:off x="9737" y="7283"/>
              <a:ext cx="5452" cy="2491"/>
              <a:chOff x="11344" y="7316"/>
              <a:chExt cx="5452" cy="2491"/>
            </a:xfrm>
          </p:grpSpPr>
          <p:pic>
            <p:nvPicPr>
              <p:cNvPr id="28" name="图片 27" descr="一上笑笑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15272" y="7349"/>
                <a:ext cx="1524" cy="2458"/>
              </a:xfrm>
              <a:prstGeom prst="rect">
                <a:avLst/>
              </a:prstGeom>
            </p:spPr>
          </p:pic>
          <p:pic>
            <p:nvPicPr>
              <p:cNvPr id="29" name="图片 28" descr="一上奇思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13967" y="7349"/>
                <a:ext cx="1421" cy="2431"/>
              </a:xfrm>
              <a:prstGeom prst="rect">
                <a:avLst/>
              </a:prstGeom>
            </p:spPr>
          </p:pic>
          <p:pic>
            <p:nvPicPr>
              <p:cNvPr id="30" name="图片 29" descr="一上妙想2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12771" y="7384"/>
                <a:ext cx="1441" cy="2423"/>
              </a:xfrm>
              <a:prstGeom prst="rect">
                <a:avLst/>
              </a:prstGeom>
            </p:spPr>
          </p:pic>
          <p:pic>
            <p:nvPicPr>
              <p:cNvPr id="31" name="图片 30" descr="一上淘气3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>
                <a:off x="11344" y="7316"/>
                <a:ext cx="1427" cy="249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3"/>
          <p:cNvSpPr txBox="1"/>
          <p:nvPr>
            <p:custDataLst>
              <p:tags r:id="rId1"/>
            </p:custDataLst>
          </p:nvPr>
        </p:nvSpPr>
        <p:spPr>
          <a:xfrm>
            <a:off x="1225550" y="1689100"/>
            <a:ext cx="811212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Verdana" panose="020B0604030504040204" pitchFamily="34" charset="0"/>
              </a:rPr>
              <a:t>  </a:t>
            </a:r>
            <a:r>
              <a:rPr lang="en-US" altLang="zh-CN" sz="2800" dirty="0">
                <a:latin typeface="微软雅黑" panose="020B0503020204020204" pitchFamily="34" charset="-122"/>
              </a:rPr>
              <a:t>  </a:t>
            </a:r>
            <a:r>
              <a:rPr lang="zh-CN" altLang="en-US" sz="2800" dirty="0">
                <a:latin typeface="微软雅黑" panose="020B0503020204020204" pitchFamily="34" charset="-122"/>
              </a:rPr>
              <a:t>和</a:t>
            </a:r>
            <a:r>
              <a:rPr lang="en-US" altLang="zh-CN" sz="2800" dirty="0">
                <a:latin typeface="微软雅黑" panose="020B0503020204020204" pitchFamily="34" charset="-122"/>
              </a:rPr>
              <a:t>   </a:t>
            </a:r>
            <a:r>
              <a:rPr lang="zh-CN" altLang="en-US" sz="2800" dirty="0">
                <a:latin typeface="微软雅黑" panose="020B0503020204020204" pitchFamily="34" charset="-122"/>
              </a:rPr>
              <a:t>哪个多？先圈一圈，再数一数，填一填。</a:t>
            </a:r>
            <a:r>
              <a:rPr lang="en-US" altLang="zh-CN" sz="2800" dirty="0">
                <a:latin typeface="微软雅黑" panose="020B0503020204020204" pitchFamily="34" charset="-122"/>
              </a:rPr>
              <a:t>    </a:t>
            </a:r>
            <a:endParaRPr lang="en-US" altLang="zh-CN" sz="2800" dirty="0">
              <a:latin typeface="微软雅黑" panose="020B0503020204020204" pitchFamily="34" charset="-122"/>
            </a:endParaRPr>
          </a:p>
        </p:txBody>
      </p:sp>
      <p:pic>
        <p:nvPicPr>
          <p:cNvPr id="24579" name="图片 2" descr="题号5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804988"/>
            <a:ext cx="428625" cy="357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11" descr="玻璃杯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1639888"/>
            <a:ext cx="358775" cy="522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13" descr="吸管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063" y="1651000"/>
            <a:ext cx="227012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16" descr="练习5"/>
          <p:cNvPicPr>
            <a:picLocks noChangeAspect="1"/>
          </p:cNvPicPr>
          <p:nvPr/>
        </p:nvPicPr>
        <p:blipFill>
          <a:blip r:embed="rId5"/>
          <a:srcRect l="1067" t="6531" r="1138" b="3551"/>
          <a:stretch>
            <a:fillRect/>
          </a:stretch>
        </p:blipFill>
        <p:spPr>
          <a:xfrm>
            <a:off x="468313" y="2751138"/>
            <a:ext cx="11274425" cy="304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椭圆 24"/>
          <p:cNvSpPr/>
          <p:nvPr/>
        </p:nvSpPr>
        <p:spPr>
          <a:xfrm>
            <a:off x="1563688" y="2778125"/>
            <a:ext cx="612775" cy="141763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411413" y="2778125"/>
            <a:ext cx="614363" cy="141763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133725" y="2778125"/>
            <a:ext cx="614363" cy="141763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944938" y="2778125"/>
            <a:ext cx="612775" cy="141763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705350" y="2778125"/>
            <a:ext cx="338138" cy="141763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5314950" y="2994025"/>
            <a:ext cx="285750" cy="117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>
            <p:custDataLst>
              <p:tags r:id="rId6"/>
            </p:custDataLst>
          </p:nvPr>
        </p:nvSpPr>
        <p:spPr>
          <a:xfrm>
            <a:off x="1697038" y="2255838"/>
            <a:ext cx="6731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7"/>
            </p:custDataLst>
          </p:nvPr>
        </p:nvSpPr>
        <p:spPr>
          <a:xfrm>
            <a:off x="2555875" y="2255838"/>
            <a:ext cx="6715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3252788" y="2255838"/>
            <a:ext cx="67151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9"/>
            </p:custDataLst>
          </p:nvPr>
        </p:nvSpPr>
        <p:spPr>
          <a:xfrm>
            <a:off x="4083050" y="2255838"/>
            <a:ext cx="6731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0"/>
            </p:custDataLst>
          </p:nvPr>
        </p:nvSpPr>
        <p:spPr>
          <a:xfrm>
            <a:off x="4719638" y="2255838"/>
            <a:ext cx="6731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1"/>
            </p:custDataLst>
          </p:nvPr>
        </p:nvSpPr>
        <p:spPr>
          <a:xfrm>
            <a:off x="5691188" y="2751138"/>
            <a:ext cx="6731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12"/>
            </p:custDataLst>
          </p:nvPr>
        </p:nvSpPr>
        <p:spPr>
          <a:xfrm>
            <a:off x="8186738" y="3073400"/>
            <a:ext cx="671512" cy="828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4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9798050" y="3082925"/>
            <a:ext cx="6715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4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40" name="椭圆 39"/>
          <p:cNvSpPr/>
          <p:nvPr>
            <p:custDataLst>
              <p:tags r:id="rId14"/>
            </p:custDataLst>
          </p:nvPr>
        </p:nvSpPr>
        <p:spPr>
          <a:xfrm>
            <a:off x="1563688" y="4225925"/>
            <a:ext cx="612775" cy="141763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椭圆 40"/>
          <p:cNvSpPr/>
          <p:nvPr>
            <p:custDataLst>
              <p:tags r:id="rId15"/>
            </p:custDataLst>
          </p:nvPr>
        </p:nvSpPr>
        <p:spPr>
          <a:xfrm>
            <a:off x="2411413" y="4289425"/>
            <a:ext cx="614363" cy="141763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椭圆 41"/>
          <p:cNvSpPr/>
          <p:nvPr>
            <p:custDataLst>
              <p:tags r:id="rId16"/>
            </p:custDataLst>
          </p:nvPr>
        </p:nvSpPr>
        <p:spPr>
          <a:xfrm>
            <a:off x="3133725" y="4289425"/>
            <a:ext cx="614363" cy="141763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椭圆 43"/>
          <p:cNvSpPr/>
          <p:nvPr>
            <p:custDataLst>
              <p:tags r:id="rId17"/>
            </p:custDataLst>
          </p:nvPr>
        </p:nvSpPr>
        <p:spPr>
          <a:xfrm>
            <a:off x="4995863" y="4289425"/>
            <a:ext cx="339725" cy="141763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椭圆 45"/>
          <p:cNvSpPr/>
          <p:nvPr>
            <p:custDataLst>
              <p:tags r:id="rId18"/>
            </p:custDataLst>
          </p:nvPr>
        </p:nvSpPr>
        <p:spPr>
          <a:xfrm>
            <a:off x="3905250" y="4289425"/>
            <a:ext cx="1090613" cy="141763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>
            <p:custDataLst>
              <p:tags r:id="rId19"/>
            </p:custDataLst>
          </p:nvPr>
        </p:nvSpPr>
        <p:spPr>
          <a:xfrm>
            <a:off x="1673225" y="5678488"/>
            <a:ext cx="6731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20"/>
            </p:custDataLst>
          </p:nvPr>
        </p:nvSpPr>
        <p:spPr>
          <a:xfrm>
            <a:off x="2501900" y="5670550"/>
            <a:ext cx="6731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50" name="文本框 49"/>
          <p:cNvSpPr txBox="1"/>
          <p:nvPr>
            <p:custDataLst>
              <p:tags r:id="rId21"/>
            </p:custDataLst>
          </p:nvPr>
        </p:nvSpPr>
        <p:spPr>
          <a:xfrm>
            <a:off x="3255963" y="5675313"/>
            <a:ext cx="6731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22"/>
            </p:custDataLst>
          </p:nvPr>
        </p:nvSpPr>
        <p:spPr>
          <a:xfrm>
            <a:off x="3967163" y="5686425"/>
            <a:ext cx="6715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23"/>
            </p:custDataLst>
          </p:nvPr>
        </p:nvSpPr>
        <p:spPr>
          <a:xfrm>
            <a:off x="4846638" y="5676900"/>
            <a:ext cx="6731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24"/>
            </p:custDataLst>
          </p:nvPr>
        </p:nvSpPr>
        <p:spPr>
          <a:xfrm>
            <a:off x="5607050" y="5676900"/>
            <a:ext cx="6731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25"/>
            </p:custDataLst>
          </p:nvPr>
        </p:nvSpPr>
        <p:spPr>
          <a:xfrm>
            <a:off x="6402388" y="5667375"/>
            <a:ext cx="671512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7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26"/>
            </p:custDataLst>
          </p:nvPr>
        </p:nvSpPr>
        <p:spPr>
          <a:xfrm>
            <a:off x="8174038" y="4618038"/>
            <a:ext cx="6731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4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27"/>
            </p:custDataLst>
          </p:nvPr>
        </p:nvSpPr>
        <p:spPr>
          <a:xfrm>
            <a:off x="9791700" y="4618038"/>
            <a:ext cx="671513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7</a:t>
            </a:r>
            <a:endParaRPr lang="en-US" altLang="zh-CN" sz="4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24611" name="图片 1" descr="巩固与应用_副本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604838" y="814388"/>
            <a:ext cx="3282950" cy="566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  <p:bldP spid="84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 bldLvl="0" animBg="1"/>
      <p:bldP spid="41" grpId="0" bldLvl="0" animBg="1"/>
      <p:bldP spid="42" grpId="0" bldLvl="0" animBg="1"/>
      <p:bldP spid="44" grpId="0" bldLvl="0" animBg="1"/>
      <p:bldP spid="46" grpId="0" bldLvl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74" name="图片 7" descr="1.png"/>
          <p:cNvPicPr>
            <a:picLocks noChangeAspect="1"/>
          </p:cNvPicPr>
          <p:nvPr/>
        </p:nvPicPr>
        <p:blipFill>
          <a:blip r:embed="rId1"/>
          <a:srcRect l="18776" t="16634" r="75702" b="70061"/>
          <a:stretch>
            <a:fillRect/>
          </a:stretch>
        </p:blipFill>
        <p:spPr>
          <a:xfrm>
            <a:off x="509588" y="2060258"/>
            <a:ext cx="801687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5" name="图片 11" descr="1.png"/>
          <p:cNvPicPr>
            <a:picLocks noChangeAspect="1"/>
          </p:cNvPicPr>
          <p:nvPr/>
        </p:nvPicPr>
        <p:blipFill>
          <a:blip r:embed="rId1"/>
          <a:srcRect l="18776" t="16634" r="75702" b="70061"/>
          <a:stretch>
            <a:fillRect/>
          </a:stretch>
        </p:blipFill>
        <p:spPr>
          <a:xfrm>
            <a:off x="509588" y="2877820"/>
            <a:ext cx="801687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6" name="图片 12" descr="1.png"/>
          <p:cNvPicPr>
            <a:picLocks noChangeAspect="1"/>
          </p:cNvPicPr>
          <p:nvPr/>
        </p:nvPicPr>
        <p:blipFill>
          <a:blip r:embed="rId1"/>
          <a:srcRect l="18776" t="16634" r="75702" b="70061"/>
          <a:stretch>
            <a:fillRect/>
          </a:stretch>
        </p:blipFill>
        <p:spPr>
          <a:xfrm>
            <a:off x="509588" y="3696970"/>
            <a:ext cx="801687" cy="64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7" name="图片 13" descr="1.png"/>
          <p:cNvPicPr>
            <a:picLocks noChangeAspect="1"/>
          </p:cNvPicPr>
          <p:nvPr/>
        </p:nvPicPr>
        <p:blipFill>
          <a:blip r:embed="rId1"/>
          <a:srcRect l="18776" t="16634" r="75702" b="70061"/>
          <a:stretch>
            <a:fillRect/>
          </a:stretch>
        </p:blipFill>
        <p:spPr>
          <a:xfrm>
            <a:off x="509588" y="4514533"/>
            <a:ext cx="801687" cy="642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8" name="图片 14" descr="1.png"/>
          <p:cNvPicPr>
            <a:picLocks noChangeAspect="1"/>
          </p:cNvPicPr>
          <p:nvPr/>
        </p:nvPicPr>
        <p:blipFill>
          <a:blip r:embed="rId1"/>
          <a:srcRect l="18776" t="16634" r="75702" b="70061"/>
          <a:stretch>
            <a:fillRect/>
          </a:stretch>
        </p:blipFill>
        <p:spPr>
          <a:xfrm>
            <a:off x="509588" y="5332095"/>
            <a:ext cx="801687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9" name="图片 15" descr="1.png"/>
          <p:cNvPicPr>
            <a:picLocks noChangeAspect="1"/>
          </p:cNvPicPr>
          <p:nvPr/>
        </p:nvPicPr>
        <p:blipFill>
          <a:blip r:embed="rId1"/>
          <a:srcRect l="18776" t="16634" r="75702" b="70061"/>
          <a:stretch>
            <a:fillRect/>
          </a:stretch>
        </p:blipFill>
        <p:spPr>
          <a:xfrm>
            <a:off x="7319963" y="2053908"/>
            <a:ext cx="804862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0" name="图片 16" descr="1.png"/>
          <p:cNvPicPr>
            <a:picLocks noChangeAspect="1"/>
          </p:cNvPicPr>
          <p:nvPr/>
        </p:nvPicPr>
        <p:blipFill>
          <a:blip r:embed="rId1"/>
          <a:srcRect l="18776" t="16634" r="75702" b="70061"/>
          <a:stretch>
            <a:fillRect/>
          </a:stretch>
        </p:blipFill>
        <p:spPr>
          <a:xfrm>
            <a:off x="7319963" y="2873058"/>
            <a:ext cx="804862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1" name="图片 17" descr="1.png"/>
          <p:cNvPicPr>
            <a:picLocks noChangeAspect="1"/>
          </p:cNvPicPr>
          <p:nvPr/>
        </p:nvPicPr>
        <p:blipFill>
          <a:blip r:embed="rId1"/>
          <a:srcRect l="18776" t="16634" r="75702" b="70061"/>
          <a:stretch>
            <a:fillRect/>
          </a:stretch>
        </p:blipFill>
        <p:spPr>
          <a:xfrm>
            <a:off x="7319963" y="3692208"/>
            <a:ext cx="804862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2" name="图片 18" descr="1.png"/>
          <p:cNvPicPr>
            <a:picLocks noChangeAspect="1"/>
          </p:cNvPicPr>
          <p:nvPr/>
        </p:nvPicPr>
        <p:blipFill>
          <a:blip r:embed="rId1"/>
          <a:srcRect l="18776" t="16634" r="75702" b="70061"/>
          <a:stretch>
            <a:fillRect/>
          </a:stretch>
        </p:blipFill>
        <p:spPr>
          <a:xfrm>
            <a:off x="7319963" y="4511358"/>
            <a:ext cx="804862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3" name="图片 19" descr="1.png"/>
          <p:cNvPicPr>
            <a:picLocks noChangeAspect="1"/>
          </p:cNvPicPr>
          <p:nvPr/>
        </p:nvPicPr>
        <p:blipFill>
          <a:blip r:embed="rId1"/>
          <a:srcRect l="18776" t="16634" r="75702" b="70061"/>
          <a:stretch>
            <a:fillRect/>
          </a:stretch>
        </p:blipFill>
        <p:spPr>
          <a:xfrm>
            <a:off x="7319963" y="5330508"/>
            <a:ext cx="804862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6" name="图片 10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2125345"/>
            <a:ext cx="434975" cy="592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7" name="图片 20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363" y="2125345"/>
            <a:ext cx="434975" cy="592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8" name="图片 2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125345"/>
            <a:ext cx="434975" cy="592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3" name="图片 22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13" y="3725545"/>
            <a:ext cx="434975" cy="592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4" name="图片 23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088" y="3725545"/>
            <a:ext cx="433387" cy="592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5" name="图片 24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3725545"/>
            <a:ext cx="433388" cy="592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0" name="图片 25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5" y="5340033"/>
            <a:ext cx="43497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1" name="图片 26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663" y="5340033"/>
            <a:ext cx="43497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2" name="图片 27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3" y="5340033"/>
            <a:ext cx="43497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8" name="图片 8" descr="2.png"/>
          <p:cNvPicPr>
            <a:picLocks noChangeAspect="1"/>
          </p:cNvPicPr>
          <p:nvPr/>
        </p:nvPicPr>
        <p:blipFill>
          <a:blip r:embed="rId3"/>
          <a:srcRect l="24142" t="14653" r="70285" b="72816"/>
          <a:stretch>
            <a:fillRect/>
          </a:stretch>
        </p:blipFill>
        <p:spPr>
          <a:xfrm>
            <a:off x="1243013" y="1998345"/>
            <a:ext cx="812800" cy="61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9" name="图片 28" descr="2.png"/>
          <p:cNvPicPr>
            <a:picLocks noChangeAspect="1"/>
          </p:cNvPicPr>
          <p:nvPr/>
        </p:nvPicPr>
        <p:blipFill>
          <a:blip r:embed="rId3"/>
          <a:srcRect l="24142" t="14653" r="70285" b="72816"/>
          <a:stretch>
            <a:fillRect/>
          </a:stretch>
        </p:blipFill>
        <p:spPr>
          <a:xfrm>
            <a:off x="2066925" y="1998345"/>
            <a:ext cx="812800" cy="61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6" name="图片 29" descr="2.png"/>
          <p:cNvPicPr>
            <a:picLocks noChangeAspect="1"/>
          </p:cNvPicPr>
          <p:nvPr/>
        </p:nvPicPr>
        <p:blipFill>
          <a:blip r:embed="rId3"/>
          <a:srcRect l="24142" t="14653" r="70285" b="72816"/>
          <a:stretch>
            <a:fillRect/>
          </a:stretch>
        </p:blipFill>
        <p:spPr>
          <a:xfrm>
            <a:off x="2055813" y="3623945"/>
            <a:ext cx="815975" cy="61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7" name="图片 30" descr="2.png"/>
          <p:cNvPicPr>
            <a:picLocks noChangeAspect="1"/>
          </p:cNvPicPr>
          <p:nvPr/>
        </p:nvPicPr>
        <p:blipFill>
          <a:blip r:embed="rId3"/>
          <a:srcRect l="24142" t="14653" r="70285" b="72816"/>
          <a:stretch>
            <a:fillRect/>
          </a:stretch>
        </p:blipFill>
        <p:spPr>
          <a:xfrm>
            <a:off x="2774950" y="3623945"/>
            <a:ext cx="815975" cy="61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4" name="图片 31" descr="2.png"/>
          <p:cNvPicPr>
            <a:picLocks noChangeAspect="1"/>
          </p:cNvPicPr>
          <p:nvPr/>
        </p:nvPicPr>
        <p:blipFill>
          <a:blip r:embed="rId3"/>
          <a:srcRect l="24142" t="14653" r="70285" b="72816"/>
          <a:stretch>
            <a:fillRect/>
          </a:stretch>
        </p:blipFill>
        <p:spPr>
          <a:xfrm>
            <a:off x="5094288" y="4435158"/>
            <a:ext cx="811212" cy="62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5" name="图片 32" descr="2.png"/>
          <p:cNvPicPr>
            <a:picLocks noChangeAspect="1"/>
          </p:cNvPicPr>
          <p:nvPr/>
        </p:nvPicPr>
        <p:blipFill>
          <a:blip r:embed="rId3"/>
          <a:srcRect l="24142" t="14653" r="70285" b="72816"/>
          <a:stretch>
            <a:fillRect/>
          </a:stretch>
        </p:blipFill>
        <p:spPr>
          <a:xfrm>
            <a:off x="4332288" y="4435158"/>
            <a:ext cx="812800" cy="62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2" name="图片 33" descr="2.png"/>
          <p:cNvPicPr>
            <a:picLocks noChangeAspect="1"/>
          </p:cNvPicPr>
          <p:nvPr/>
        </p:nvPicPr>
        <p:blipFill>
          <a:blip r:embed="rId3"/>
          <a:srcRect l="24142" t="14653" r="70285" b="72816"/>
          <a:stretch>
            <a:fillRect/>
          </a:stretch>
        </p:blipFill>
        <p:spPr>
          <a:xfrm>
            <a:off x="5853113" y="3623945"/>
            <a:ext cx="814387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3" name="图片 34" descr="2.png"/>
          <p:cNvPicPr>
            <a:picLocks noChangeAspect="1"/>
          </p:cNvPicPr>
          <p:nvPr/>
        </p:nvPicPr>
        <p:blipFill>
          <a:blip r:embed="rId3"/>
          <a:srcRect l="24142" t="14653" r="70285" b="72816"/>
          <a:stretch>
            <a:fillRect/>
          </a:stretch>
        </p:blipFill>
        <p:spPr>
          <a:xfrm>
            <a:off x="6629400" y="3623945"/>
            <a:ext cx="81597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0" name="图片 35" descr="2.png"/>
          <p:cNvPicPr>
            <a:picLocks noChangeAspect="1"/>
          </p:cNvPicPr>
          <p:nvPr/>
        </p:nvPicPr>
        <p:blipFill>
          <a:blip r:embed="rId3"/>
          <a:srcRect l="24142" t="14653" r="70285" b="72816"/>
          <a:stretch>
            <a:fillRect/>
          </a:stretch>
        </p:blipFill>
        <p:spPr>
          <a:xfrm>
            <a:off x="5816600" y="5311458"/>
            <a:ext cx="812800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1" name="图片 36" descr="2.png"/>
          <p:cNvPicPr>
            <a:picLocks noChangeAspect="1"/>
          </p:cNvPicPr>
          <p:nvPr/>
        </p:nvPicPr>
        <p:blipFill>
          <a:blip r:embed="rId3"/>
          <a:srcRect l="24142" t="14653" r="70285" b="72816"/>
          <a:stretch>
            <a:fillRect/>
          </a:stretch>
        </p:blipFill>
        <p:spPr>
          <a:xfrm>
            <a:off x="6629400" y="5311458"/>
            <a:ext cx="814388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6" name="图片 9" descr="3.png"/>
          <p:cNvPicPr>
            <a:picLocks noChangeAspect="1"/>
          </p:cNvPicPr>
          <p:nvPr/>
        </p:nvPicPr>
        <p:blipFill>
          <a:blip r:embed="rId4"/>
          <a:srcRect l="23502" t="63136" r="70889" b="24799"/>
          <a:stretch>
            <a:fillRect/>
          </a:stretch>
        </p:blipFill>
        <p:spPr>
          <a:xfrm>
            <a:off x="4252913" y="2920683"/>
            <a:ext cx="7620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7" name="图片 37" descr="3.png"/>
          <p:cNvPicPr>
            <a:picLocks noChangeAspect="1"/>
          </p:cNvPicPr>
          <p:nvPr/>
        </p:nvPicPr>
        <p:blipFill>
          <a:blip r:embed="rId4"/>
          <a:srcRect l="23502" t="63136" r="70889" b="24799"/>
          <a:stretch>
            <a:fillRect/>
          </a:stretch>
        </p:blipFill>
        <p:spPr>
          <a:xfrm>
            <a:off x="3492500" y="2920683"/>
            <a:ext cx="760413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8" name="图片 38" descr="3.png"/>
          <p:cNvPicPr>
            <a:picLocks noChangeAspect="1"/>
          </p:cNvPicPr>
          <p:nvPr/>
        </p:nvPicPr>
        <p:blipFill>
          <a:blip r:embed="rId4"/>
          <a:srcRect l="23502" t="63136" r="70889" b="24799"/>
          <a:stretch>
            <a:fillRect/>
          </a:stretch>
        </p:blipFill>
        <p:spPr>
          <a:xfrm>
            <a:off x="4992688" y="2920683"/>
            <a:ext cx="7620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9" name="图片 39" descr="3.png"/>
          <p:cNvPicPr>
            <a:picLocks noChangeAspect="1"/>
          </p:cNvPicPr>
          <p:nvPr/>
        </p:nvPicPr>
        <p:blipFill>
          <a:blip r:embed="rId4"/>
          <a:srcRect l="23502" t="63136" r="70889" b="24799"/>
          <a:stretch>
            <a:fillRect/>
          </a:stretch>
        </p:blipFill>
        <p:spPr>
          <a:xfrm>
            <a:off x="5759450" y="2920683"/>
            <a:ext cx="7620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2" name="图片 40" descr="3.png"/>
          <p:cNvPicPr>
            <a:picLocks noChangeAspect="1"/>
          </p:cNvPicPr>
          <p:nvPr/>
        </p:nvPicPr>
        <p:blipFill>
          <a:blip r:embed="rId4"/>
          <a:srcRect l="23502" t="63136" r="70889" b="24799"/>
          <a:stretch>
            <a:fillRect/>
          </a:stretch>
        </p:blipFill>
        <p:spPr>
          <a:xfrm>
            <a:off x="1173163" y="4560570"/>
            <a:ext cx="762000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3" name="图片 41" descr="3.png"/>
          <p:cNvPicPr>
            <a:picLocks noChangeAspect="1"/>
          </p:cNvPicPr>
          <p:nvPr/>
        </p:nvPicPr>
        <p:blipFill>
          <a:blip r:embed="rId4"/>
          <a:srcRect l="23502" t="63136" r="70889" b="24799"/>
          <a:stretch>
            <a:fillRect/>
          </a:stretch>
        </p:blipFill>
        <p:spPr>
          <a:xfrm>
            <a:off x="1922463" y="4560570"/>
            <a:ext cx="762000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4" name="图片 42" descr="3.png"/>
          <p:cNvPicPr>
            <a:picLocks noChangeAspect="1"/>
          </p:cNvPicPr>
          <p:nvPr/>
        </p:nvPicPr>
        <p:blipFill>
          <a:blip r:embed="rId4"/>
          <a:srcRect l="23502" t="63136" r="70889" b="24799"/>
          <a:stretch>
            <a:fillRect/>
          </a:stretch>
        </p:blipFill>
        <p:spPr>
          <a:xfrm>
            <a:off x="2671763" y="4560570"/>
            <a:ext cx="762000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5" name="图片 43" descr="3.png"/>
          <p:cNvPicPr>
            <a:picLocks noChangeAspect="1"/>
          </p:cNvPicPr>
          <p:nvPr/>
        </p:nvPicPr>
        <p:blipFill>
          <a:blip r:embed="rId4"/>
          <a:srcRect l="23502" t="63136" r="70889" b="24799"/>
          <a:stretch>
            <a:fillRect/>
          </a:stretch>
        </p:blipFill>
        <p:spPr>
          <a:xfrm>
            <a:off x="3421063" y="4560570"/>
            <a:ext cx="762000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0" name="图片 44" descr="3.png"/>
          <p:cNvPicPr>
            <a:picLocks noChangeAspect="1"/>
          </p:cNvPicPr>
          <p:nvPr/>
        </p:nvPicPr>
        <p:blipFill>
          <a:blip r:embed="rId4"/>
          <a:srcRect l="23502" t="63136" r="70889" b="24799"/>
          <a:stretch>
            <a:fillRect/>
          </a:stretch>
        </p:blipFill>
        <p:spPr>
          <a:xfrm>
            <a:off x="4232275" y="5413058"/>
            <a:ext cx="760413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1" name="图片 45" descr="3.png"/>
          <p:cNvPicPr>
            <a:picLocks noChangeAspect="1"/>
          </p:cNvPicPr>
          <p:nvPr/>
        </p:nvPicPr>
        <p:blipFill>
          <a:blip r:embed="rId4"/>
          <a:srcRect l="23502" t="63136" r="70889" b="24799"/>
          <a:stretch>
            <a:fillRect/>
          </a:stretch>
        </p:blipFill>
        <p:spPr>
          <a:xfrm>
            <a:off x="4997450" y="5413058"/>
            <a:ext cx="762000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65" name="图片 10" descr="表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63" y="1949133"/>
            <a:ext cx="7677150" cy="4129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66" name="文本框 12"/>
          <p:cNvSpPr txBox="1"/>
          <p:nvPr>
            <p:custDataLst>
              <p:tags r:id="rId6"/>
            </p:custDataLst>
          </p:nvPr>
        </p:nvSpPr>
        <p:spPr>
          <a:xfrm>
            <a:off x="1885950" y="-1009967"/>
            <a:ext cx="39941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Verdana" panose="020B0604030504040204" pitchFamily="34" charset="0"/>
              </a:rPr>
              <a:t>说一说，你是怎样数的？</a:t>
            </a:r>
            <a:endParaRPr lang="zh-CN" altLang="zh-CN" sz="2800" dirty="0">
              <a:latin typeface="Verdana" panose="020B0604030504040204" pitchFamily="34" charset="0"/>
            </a:endParaRPr>
          </a:p>
        </p:txBody>
      </p:sp>
      <p:pic>
        <p:nvPicPr>
          <p:cNvPr id="26667" name="图片 1" descr="题号6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338" y="1287145"/>
            <a:ext cx="4572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68" name="图片 2" descr="巩固与应用_副本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04838" y="498158"/>
            <a:ext cx="3282950" cy="5667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69" name="组合 7"/>
          <p:cNvGrpSpPr/>
          <p:nvPr/>
        </p:nvGrpSpPr>
        <p:grpSpPr>
          <a:xfrm>
            <a:off x="8112125" y="2084070"/>
            <a:ext cx="4035425" cy="3348038"/>
            <a:chOff x="12829" y="3780"/>
            <a:chExt cx="6355" cy="5272"/>
          </a:xfrm>
        </p:grpSpPr>
        <p:pic>
          <p:nvPicPr>
            <p:cNvPr id="26676" name="图片 16" descr="C:/Users/Administrator/Pictures/图片1.png图片1"/>
            <p:cNvPicPr/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34" r="934"/>
            <a:stretch>
              <a:fillRect/>
            </a:stretch>
          </p:blipFill>
          <p:spPr>
            <a:xfrm>
              <a:off x="12829" y="3780"/>
              <a:ext cx="6355" cy="52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77" name="文本框 3"/>
            <p:cNvSpPr txBox="1"/>
            <p:nvPr/>
          </p:nvSpPr>
          <p:spPr>
            <a:xfrm>
              <a:off x="15366" y="4825"/>
              <a:ext cx="3182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dirty="0">
                  <a:latin typeface="微软雅黑" panose="020B0503020204020204" pitchFamily="34" charset="-122"/>
                </a:rPr>
                <a:t>有（</a:t>
              </a:r>
              <a:r>
                <a:rPr lang="en-US" altLang="zh-CN" sz="2000" dirty="0">
                  <a:latin typeface="微软雅黑" panose="020B0503020204020204" pitchFamily="34" charset="-122"/>
                </a:rPr>
                <a:t>     </a:t>
              </a:r>
              <a:r>
                <a:rPr lang="zh-CN" altLang="en-US" sz="2000" dirty="0">
                  <a:latin typeface="微软雅黑" panose="020B0503020204020204" pitchFamily="34" charset="-122"/>
                </a:rPr>
                <a:t>）个，</a:t>
              </a:r>
              <a:endParaRPr lang="zh-CN" altLang="en-US" sz="2000" dirty="0">
                <a:latin typeface="微软雅黑" panose="020B0503020204020204" pitchFamily="34" charset="-122"/>
              </a:endParaRPr>
            </a:p>
          </p:txBody>
        </p:sp>
        <p:sp>
          <p:nvSpPr>
            <p:cNvPr id="26678" name="文本框 4"/>
            <p:cNvSpPr txBox="1"/>
            <p:nvPr/>
          </p:nvSpPr>
          <p:spPr>
            <a:xfrm>
              <a:off x="15366" y="6003"/>
              <a:ext cx="3182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dirty="0">
                  <a:latin typeface="微软雅黑" panose="020B0503020204020204" pitchFamily="34" charset="-122"/>
                  <a:sym typeface="微软雅黑" panose="020B0503020204020204" pitchFamily="34" charset="-122"/>
                </a:rPr>
                <a:t>有（</a:t>
              </a:r>
              <a:r>
                <a:rPr lang="en-US" altLang="zh-CN" sz="2000" dirty="0">
                  <a:latin typeface="微软雅黑" panose="020B0503020204020204" pitchFamily="34" charset="-122"/>
                  <a:sym typeface="微软雅黑" panose="020B0503020204020204" pitchFamily="34" charset="-122"/>
                </a:rPr>
                <a:t>     </a:t>
              </a:r>
              <a:r>
                <a:rPr lang="zh-CN" altLang="en-US" sz="2000" dirty="0">
                  <a:latin typeface="微软雅黑" panose="020B0503020204020204" pitchFamily="34" charset="-122"/>
                  <a:sym typeface="微软雅黑" panose="020B0503020204020204" pitchFamily="34" charset="-122"/>
                </a:rPr>
                <a:t>）个，</a:t>
              </a:r>
              <a:endParaRPr lang="zh-CN" altLang="en-US" sz="2000" dirty="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79" name="文本框 5"/>
            <p:cNvSpPr txBox="1"/>
            <p:nvPr/>
          </p:nvSpPr>
          <p:spPr>
            <a:xfrm>
              <a:off x="15366" y="7044"/>
              <a:ext cx="3182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dirty="0">
                  <a:latin typeface="微软雅黑" panose="020B0503020204020204" pitchFamily="34" charset="-122"/>
                  <a:sym typeface="微软雅黑" panose="020B0503020204020204" pitchFamily="34" charset="-122"/>
                </a:rPr>
                <a:t>有（</a:t>
              </a:r>
              <a:r>
                <a:rPr lang="en-US" altLang="zh-CN" sz="2000" dirty="0">
                  <a:latin typeface="微软雅黑" panose="020B0503020204020204" pitchFamily="34" charset="-122"/>
                  <a:sym typeface="微软雅黑" panose="020B0503020204020204" pitchFamily="34" charset="-122"/>
                </a:rPr>
                <a:t>     </a:t>
              </a:r>
              <a:r>
                <a:rPr lang="zh-CN" altLang="en-US" sz="2000" dirty="0">
                  <a:latin typeface="微软雅黑" panose="020B0503020204020204" pitchFamily="34" charset="-122"/>
                  <a:sym typeface="微软雅黑" panose="020B0503020204020204" pitchFamily="34" charset="-122"/>
                </a:rPr>
                <a:t>）个，</a:t>
              </a:r>
              <a:endParaRPr lang="zh-CN" altLang="en-US" sz="2000" dirty="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80" name="文本框 6"/>
            <p:cNvSpPr txBox="1"/>
            <p:nvPr/>
          </p:nvSpPr>
          <p:spPr>
            <a:xfrm>
              <a:off x="15366" y="8164"/>
              <a:ext cx="3182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dirty="0">
                  <a:latin typeface="微软雅黑" panose="020B0503020204020204" pitchFamily="34" charset="-122"/>
                  <a:sym typeface="微软雅黑" panose="020B0503020204020204" pitchFamily="34" charset="-122"/>
                </a:rPr>
                <a:t>有（</a:t>
              </a:r>
              <a:r>
                <a:rPr lang="en-US" altLang="zh-CN" sz="2000" dirty="0">
                  <a:latin typeface="微软雅黑" panose="020B0503020204020204" pitchFamily="34" charset="-122"/>
                  <a:sym typeface="微软雅黑" panose="020B0503020204020204" pitchFamily="34" charset="-122"/>
                </a:rPr>
                <a:t>     </a:t>
              </a:r>
              <a:r>
                <a:rPr lang="zh-CN" altLang="en-US" sz="2000" dirty="0">
                  <a:latin typeface="微软雅黑" panose="020B0503020204020204" pitchFamily="34" charset="-122"/>
                  <a:sym typeface="微软雅黑" panose="020B0503020204020204" pitchFamily="34" charset="-122"/>
                </a:rPr>
                <a:t>）个。</a:t>
              </a:r>
              <a:endParaRPr lang="zh-CN" altLang="en-US" sz="2000" dirty="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0175875" y="2733358"/>
            <a:ext cx="647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10190163" y="3462020"/>
            <a:ext cx="647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9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10169525" y="4135120"/>
            <a:ext cx="647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10190163" y="4836795"/>
            <a:ext cx="6477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26674" name="图片 4" descr="问号_副本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31825" y="1209358"/>
            <a:ext cx="444500" cy="633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75" name="文本框 3"/>
          <p:cNvSpPr txBox="1"/>
          <p:nvPr>
            <p:custDataLst>
              <p:tags r:id="rId16"/>
            </p:custDataLst>
          </p:nvPr>
        </p:nvSpPr>
        <p:spPr>
          <a:xfrm>
            <a:off x="1635125" y="1233170"/>
            <a:ext cx="3895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Verdana" panose="020B0604030504040204" pitchFamily="34" charset="0"/>
              </a:rPr>
              <a:t>说一说，你是怎样数的？</a:t>
            </a:r>
            <a:endParaRPr lang="zh-CN" altLang="zh-CN" sz="2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" name="组合 22"/>
          <p:cNvGrpSpPr/>
          <p:nvPr/>
        </p:nvGrpSpPr>
        <p:grpSpPr>
          <a:xfrm>
            <a:off x="8428038" y="4121150"/>
            <a:ext cx="2816225" cy="1560513"/>
            <a:chOff x="12219" y="5711"/>
            <a:chExt cx="5488" cy="3236"/>
          </a:xfrm>
        </p:grpSpPr>
        <p:sp>
          <p:nvSpPr>
            <p:cNvPr id="18" name="圆角矩形 17"/>
            <p:cNvSpPr/>
            <p:nvPr/>
          </p:nvSpPr>
          <p:spPr>
            <a:xfrm>
              <a:off x="12219" y="5711"/>
              <a:ext cx="5281" cy="2410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6640" y="7956"/>
              <a:ext cx="616" cy="616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7255" y="8496"/>
              <a:ext cx="452" cy="451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8195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163" y="2033588"/>
            <a:ext cx="6497637" cy="4046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2" descr="我的收获标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5950" y="819150"/>
            <a:ext cx="2760663" cy="565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665163" y="1385888"/>
            <a:ext cx="4972050" cy="738187"/>
            <a:chOff x="880" y="2183"/>
            <a:chExt cx="7830" cy="1161"/>
          </a:xfrm>
        </p:grpSpPr>
        <p:sp>
          <p:nvSpPr>
            <p:cNvPr id="8205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1568" y="2183"/>
              <a:ext cx="7142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sz="2800" dirty="0">
                  <a:latin typeface="Verdana" panose="020B0604030504040204" pitchFamily="34" charset="0"/>
                </a:rPr>
                <a:t>数一数，比一比，说一说。</a:t>
              </a:r>
              <a:endParaRPr lang="zh-CN" altLang="en-US" sz="2800" dirty="0">
                <a:latin typeface="Verdana" panose="020B0604030504040204" pitchFamily="34" charset="0"/>
              </a:endParaRPr>
            </a:p>
          </p:txBody>
        </p:sp>
        <p:pic>
          <p:nvPicPr>
            <p:cNvPr id="8206" name="图片 6" descr="点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80" y="2515"/>
              <a:ext cx="680" cy="6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8331200" y="1855788"/>
            <a:ext cx="2041525" cy="1027112"/>
            <a:chOff x="13137" y="3344"/>
            <a:chExt cx="3215" cy="1618"/>
          </a:xfrm>
        </p:grpSpPr>
        <p:pic>
          <p:nvPicPr>
            <p:cNvPr id="8202" name="图片 1" descr="图片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37" y="3344"/>
              <a:ext cx="3215" cy="161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3" name="图片 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3353" y="3497"/>
              <a:ext cx="515" cy="7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4" name="文本框 4"/>
            <p:cNvSpPr txBox="1"/>
            <p:nvPr>
              <p:custDataLst>
                <p:tags r:id="rId10"/>
              </p:custDataLst>
            </p:nvPr>
          </p:nvSpPr>
          <p:spPr>
            <a:xfrm>
              <a:off x="13795" y="3402"/>
              <a:ext cx="2491" cy="7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sz="2000" dirty="0">
                  <a:latin typeface="Verdana" panose="020B0604030504040204" pitchFamily="34" charset="0"/>
                </a:rPr>
                <a:t>有几个？</a:t>
              </a:r>
              <a:endParaRPr lang="zh-CN" altLang="en-US" sz="2000" dirty="0">
                <a:latin typeface="Verdana" panose="020B0604030504040204" pitchFamily="34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9086850" y="4149725"/>
            <a:ext cx="2416175" cy="960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最多，有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</a:rPr>
              <a:t>个。</a:t>
            </a:r>
            <a:endParaRPr lang="zh-CN" altLang="en-US" sz="2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   </a:t>
            </a:r>
            <a:r>
              <a:rPr lang="zh-CN" altLang="en-US" sz="2000" dirty="0">
                <a:latin typeface="Times New Roman" panose="02020603050405020304" pitchFamily="18" charset="0"/>
              </a:rPr>
              <a:t>最少，有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" name="图片 23" descr="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1563" y="4244975"/>
            <a:ext cx="314325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 descr="盘子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5200" y="4816475"/>
            <a:ext cx="668338" cy="293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1250" y="1784668"/>
            <a:ext cx="755650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5475" y="1784668"/>
            <a:ext cx="755650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6050" y="1784668"/>
            <a:ext cx="755650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063" y="2497455"/>
            <a:ext cx="773112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400" y="2497455"/>
            <a:ext cx="773113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738" y="2497455"/>
            <a:ext cx="773112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075" y="2497455"/>
            <a:ext cx="773113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0" y="2497455"/>
            <a:ext cx="77152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338" y="2497455"/>
            <a:ext cx="773112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675" y="2497455"/>
            <a:ext cx="773113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013" y="2497455"/>
            <a:ext cx="773112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 preferRelativeResize="0"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79688" y="3400743"/>
            <a:ext cx="436562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1"/>
          <p:cNvPicPr preferRelativeResize="0"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63913" y="3400743"/>
            <a:ext cx="436562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 preferRelativeResize="0"/>
          <p:nvPr>
            <p:custDataLst>
              <p:tags r:id="rId9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154488" y="3400743"/>
            <a:ext cx="436562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/>
          <p:cNvPicPr preferRelativeResize="0"/>
          <p:nvPr>
            <p:custDataLst>
              <p:tags r:id="rId10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48238" y="3400743"/>
            <a:ext cx="436562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 preferRelativeResize="0"/>
          <p:nvPr>
            <p:custDataLst>
              <p:tags r:id="rId1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40400" y="3400743"/>
            <a:ext cx="436563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25"/>
          <p:cNvPicPr preferRelativeResize="0"/>
          <p:nvPr>
            <p:custDataLst>
              <p:tags r:id="rId1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32563" y="3400743"/>
            <a:ext cx="436562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/>
          <p:cNvPicPr preferRelativeResize="0"/>
          <p:nvPr>
            <p:custDataLst>
              <p:tags r:id="rId1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26313" y="3400743"/>
            <a:ext cx="436562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516313" y="4519930"/>
            <a:ext cx="922337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306888" y="4519930"/>
            <a:ext cx="92075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095875" y="4519930"/>
            <a:ext cx="922338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86450" y="4519930"/>
            <a:ext cx="92075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 preferRelativeResize="0"/>
          <p:nvPr/>
        </p:nvPicPr>
        <p:blipFill>
          <a:blip r:embed="rId19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5300" y="5248593"/>
            <a:ext cx="628650" cy="868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9525" y="5250180"/>
            <a:ext cx="628650" cy="865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0100" y="5250180"/>
            <a:ext cx="628650" cy="865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2263" y="5248593"/>
            <a:ext cx="630237" cy="868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4425" y="5248593"/>
            <a:ext cx="630238" cy="868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6588" y="5248593"/>
            <a:ext cx="630237" cy="868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3513" y="5250180"/>
            <a:ext cx="627062" cy="865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4088" y="5250180"/>
            <a:ext cx="628650" cy="865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1313" y="5248593"/>
            <a:ext cx="628650" cy="868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4413" y="5248593"/>
            <a:ext cx="628650" cy="868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1" descr="田字格_副本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56788" y="3367405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图片 42" descr="田字格_副本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56788" y="4373880"/>
            <a:ext cx="75247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图片 43" descr="田字格_副本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56788" y="5335905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图片 44" descr="田字格_副本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56788" y="2433955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" name="图片 45" descr="田字格_副本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56788" y="1502093"/>
            <a:ext cx="752475" cy="754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图片 51" descr="1_副本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932988" y="5335905"/>
            <a:ext cx="207962" cy="750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" name="圆角矩形标注 53"/>
          <p:cNvSpPr/>
          <p:nvPr/>
        </p:nvSpPr>
        <p:spPr bwMode="auto">
          <a:xfrm>
            <a:off x="7556500" y="633730"/>
            <a:ext cx="3222625" cy="630238"/>
          </a:xfrm>
          <a:prstGeom prst="wedgeRoundRectCallout">
            <a:avLst>
              <a:gd name="adj1" fmla="val 28167"/>
              <a:gd name="adj2" fmla="val 45060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81" name="文本框 64"/>
          <p:cNvSpPr txBox="1"/>
          <p:nvPr>
            <p:custDataLst>
              <p:tags r:id="rId23"/>
            </p:custDataLst>
          </p:nvPr>
        </p:nvSpPr>
        <p:spPr>
          <a:xfrm>
            <a:off x="7753350" y="644843"/>
            <a:ext cx="28321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latin typeface="Verdana" panose="020B0604030504040204" pitchFamily="34" charset="0"/>
              </a:rPr>
              <a:t>我学会了数一数。</a:t>
            </a:r>
            <a:endParaRPr lang="zh-CN" altLang="en-US" sz="2400" dirty="0">
              <a:latin typeface="Verdana" panose="020B0604030504040204" pitchFamily="34" charset="0"/>
            </a:endParaRPr>
          </a:p>
        </p:txBody>
      </p:sp>
      <p:pic>
        <p:nvPicPr>
          <p:cNvPr id="10282" name="图片 60" descr="D:/我的工作/教参资源建设/教参后资源PPT终审/笑笑头.png笑笑头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3" r="493"/>
          <a:stretch>
            <a:fillRect/>
          </a:stretch>
        </p:blipFill>
        <p:spPr>
          <a:xfrm>
            <a:off x="10382250" y="362268"/>
            <a:ext cx="989013" cy="998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3" name="图片 2" descr="我的收获标_副本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609600" y="449580"/>
            <a:ext cx="2760663" cy="56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图片 52" descr="3_副本_副本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rcRect r="-438" b="85307"/>
          <a:stretch>
            <a:fillRect/>
          </a:stretch>
        </p:blipFill>
        <p:spPr>
          <a:xfrm>
            <a:off x="9863138" y="1527493"/>
            <a:ext cx="387350" cy="13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图片 54" descr="3_副本_副本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rcRect l="1973" t="14693" r="5589" b="55173"/>
          <a:stretch>
            <a:fillRect/>
          </a:stretch>
        </p:blipFill>
        <p:spPr>
          <a:xfrm>
            <a:off x="9832975" y="1657668"/>
            <a:ext cx="398463" cy="233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" name="图片 55" descr="3_副本_副本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rcRect l="4877" t="44827" r="-2193" b="13969"/>
          <a:stretch>
            <a:fillRect/>
          </a:stretch>
        </p:blipFill>
        <p:spPr>
          <a:xfrm>
            <a:off x="9944100" y="1881505"/>
            <a:ext cx="295275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" name="图片 56" descr="3_副本_副本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rcRect l="-1151" t="86272" r="-2686" b="487"/>
          <a:stretch>
            <a:fillRect/>
          </a:stretch>
        </p:blipFill>
        <p:spPr>
          <a:xfrm>
            <a:off x="9871075" y="2152968"/>
            <a:ext cx="377825" cy="95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" name="图片 57" descr="图片8_副本"/>
          <p:cNvPicPr>
            <a:picLocks noChangeAspect="1"/>
          </p:cNvPicPr>
          <p:nvPr/>
        </p:nvPicPr>
        <p:blipFill>
          <a:blip r:embed="rId35"/>
          <a:srcRect r="3104" b="74655"/>
          <a:stretch>
            <a:fillRect/>
          </a:stretch>
        </p:blipFill>
        <p:spPr>
          <a:xfrm>
            <a:off x="9863138" y="2457768"/>
            <a:ext cx="357187" cy="18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" name="图片 58" descr="图片8_副本"/>
          <p:cNvPicPr>
            <a:picLocks noChangeAspect="1"/>
          </p:cNvPicPr>
          <p:nvPr/>
        </p:nvPicPr>
        <p:blipFill>
          <a:blip r:embed="rId36"/>
          <a:srcRect t="25345" r="49483" b="50172"/>
          <a:stretch>
            <a:fillRect/>
          </a:stretch>
        </p:blipFill>
        <p:spPr>
          <a:xfrm>
            <a:off x="9863138" y="2645093"/>
            <a:ext cx="185737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" name="图片 59" descr="图片8_副本"/>
          <p:cNvPicPr>
            <a:picLocks noChangeAspect="1"/>
          </p:cNvPicPr>
          <p:nvPr/>
        </p:nvPicPr>
        <p:blipFill>
          <a:blip r:embed="rId37"/>
          <a:srcRect l="46552" t="47931"/>
          <a:stretch>
            <a:fillRect/>
          </a:stretch>
        </p:blipFill>
        <p:spPr>
          <a:xfrm>
            <a:off x="10034588" y="2810193"/>
            <a:ext cx="196850" cy="38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" name="图片 60" descr="图片8_副本"/>
          <p:cNvPicPr>
            <a:picLocks noChangeAspect="1"/>
          </p:cNvPicPr>
          <p:nvPr/>
        </p:nvPicPr>
        <p:blipFill>
          <a:blip r:embed="rId38"/>
          <a:srcRect t="47931" r="49483"/>
          <a:stretch>
            <a:fillRect/>
          </a:stretch>
        </p:blipFill>
        <p:spPr>
          <a:xfrm>
            <a:off x="9863138" y="2810193"/>
            <a:ext cx="185737" cy="38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" name="图片 61" descr="图片8_副本"/>
          <p:cNvPicPr>
            <a:picLocks noChangeAspect="1"/>
          </p:cNvPicPr>
          <p:nvPr/>
        </p:nvPicPr>
        <p:blipFill>
          <a:blip r:embed="rId37"/>
          <a:srcRect l="46552" b="50172"/>
          <a:stretch>
            <a:fillRect/>
          </a:stretch>
        </p:blipFill>
        <p:spPr>
          <a:xfrm>
            <a:off x="10034588" y="2457768"/>
            <a:ext cx="196850" cy="36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" name="图片 62" descr="图片10_副本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858375" y="3384868"/>
            <a:ext cx="382588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" name="图片 63" descr="图片10_副本"/>
          <p:cNvPicPr>
            <a:picLocks noChangeAspect="1"/>
          </p:cNvPicPr>
          <p:nvPr/>
        </p:nvPicPr>
        <p:blipFill>
          <a:blip r:embed="rId39"/>
          <a:srcRect b="91776"/>
          <a:stretch>
            <a:fillRect/>
          </a:stretch>
        </p:blipFill>
        <p:spPr>
          <a:xfrm>
            <a:off x="9858375" y="3381693"/>
            <a:ext cx="382588" cy="6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图片 64" descr="4_副本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41"/>
          <a:srcRect r="50000" b="38329"/>
          <a:stretch>
            <a:fillRect/>
          </a:stretch>
        </p:blipFill>
        <p:spPr>
          <a:xfrm>
            <a:off x="9894888" y="4397693"/>
            <a:ext cx="1651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" name="图片 65" descr="4_副本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/>
          <a:srcRect l="-3430" t="61954" r="-1874" b="35599"/>
          <a:stretch>
            <a:fillRect/>
          </a:stretch>
        </p:blipFill>
        <p:spPr>
          <a:xfrm>
            <a:off x="9883775" y="4812030"/>
            <a:ext cx="368300" cy="3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" name="图片 66" descr="4-1_副本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45"/>
          <a:stretch>
            <a:fillRect/>
          </a:stretch>
        </p:blipFill>
        <p:spPr>
          <a:xfrm rot="600000" flipH="1">
            <a:off x="10055225" y="4389755"/>
            <a:ext cx="76200" cy="72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" name="弧形 67"/>
          <p:cNvSpPr/>
          <p:nvPr/>
        </p:nvSpPr>
        <p:spPr>
          <a:xfrm rot="608826" flipH="1">
            <a:off x="10252075" y="5358130"/>
            <a:ext cx="311150" cy="714375"/>
          </a:xfrm>
          <a:prstGeom prst="arc">
            <a:avLst>
              <a:gd name="adj1" fmla="val 16248864"/>
              <a:gd name="adj2" fmla="val 5355575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9" name="弧形 68"/>
          <p:cNvSpPr/>
          <p:nvPr/>
        </p:nvSpPr>
        <p:spPr>
          <a:xfrm rot="608826">
            <a:off x="10240963" y="5359718"/>
            <a:ext cx="336550" cy="712788"/>
          </a:xfrm>
          <a:prstGeom prst="arc">
            <a:avLst>
              <a:gd name="adj1" fmla="val 16097106"/>
              <a:gd name="adj2" fmla="val 5477938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5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500"/>
                            </p:stCondLst>
                            <p:childTnLst>
                              <p:par>
                                <p:cTn id="2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" name="组合 43"/>
          <p:cNvGrpSpPr/>
          <p:nvPr/>
        </p:nvGrpSpPr>
        <p:grpSpPr>
          <a:xfrm>
            <a:off x="7658100" y="4257040"/>
            <a:ext cx="4079875" cy="1522413"/>
            <a:chOff x="7657578" y="4787900"/>
            <a:chExt cx="4080397" cy="1522413"/>
          </a:xfrm>
        </p:grpSpPr>
        <p:sp>
          <p:nvSpPr>
            <p:cNvPr id="40" name="圆角矩形 39"/>
            <p:cNvSpPr/>
            <p:nvPr>
              <p:custDataLst>
                <p:tags r:id="rId1"/>
              </p:custDataLst>
            </p:nvPr>
          </p:nvSpPr>
          <p:spPr bwMode="auto">
            <a:xfrm>
              <a:off x="8122776" y="4787900"/>
              <a:ext cx="3438965" cy="1522413"/>
            </a:xfrm>
            <a:prstGeom prst="roundRect">
              <a:avLst>
                <a:gd name="adj" fmla="val 10851"/>
              </a:avLst>
            </a:prstGeom>
            <a:solidFill>
              <a:srgbClr val="FFFEEC"/>
            </a:solidFill>
            <a:ln w="19050">
              <a:solidFill>
                <a:srgbClr val="B1D901"/>
              </a:solidFill>
              <a:prstDash val="sysDot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359" name="文本框 40"/>
            <p:cNvSpPr txBox="1"/>
            <p:nvPr>
              <p:custDataLst>
                <p:tags r:id="rId2"/>
              </p:custDataLst>
            </p:nvPr>
          </p:nvSpPr>
          <p:spPr>
            <a:xfrm>
              <a:off x="8020050" y="4974017"/>
              <a:ext cx="3713316" cy="3996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（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    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）最多，有（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   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）个。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2360" name="文本框 41"/>
            <p:cNvSpPr txBox="1"/>
            <p:nvPr>
              <p:custDataLst>
                <p:tags r:id="rId3"/>
              </p:custDataLst>
            </p:nvPr>
          </p:nvSpPr>
          <p:spPr>
            <a:xfrm>
              <a:off x="8024659" y="5678987"/>
              <a:ext cx="3713316" cy="3996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（  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    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）最少，有（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     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）个。</a:t>
              </a:r>
              <a:endParaRPr lang="zh-CN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7949715" y="5792788"/>
              <a:ext cx="315953" cy="296862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7657578" y="5986463"/>
              <a:ext cx="231805" cy="217487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/>
          <p:cNvPicPr preferRelativeResize="0"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16325" y="3415665"/>
            <a:ext cx="436563" cy="67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86150" y="4577715"/>
            <a:ext cx="865188" cy="430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7575" y="5430203"/>
            <a:ext cx="754063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 preferRelativeResize="0"/>
          <p:nvPr/>
        </p:nvPicPr>
        <p:blipFill>
          <a:blip r:embed="rId10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1075" y="955040"/>
            <a:ext cx="627063" cy="86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8050" y="2396490"/>
            <a:ext cx="773113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5300" y="955040"/>
            <a:ext cx="627063" cy="86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5875" y="955040"/>
            <a:ext cx="627063" cy="86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8038" y="955040"/>
            <a:ext cx="630237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0200" y="955040"/>
            <a:ext cx="630238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2363" y="955040"/>
            <a:ext cx="630237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7700" y="955040"/>
            <a:ext cx="628650" cy="86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9863" y="955040"/>
            <a:ext cx="627062" cy="86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0" y="955040"/>
            <a:ext cx="630238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8600" y="955040"/>
            <a:ext cx="630238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2275" y="2396490"/>
            <a:ext cx="773113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850" y="2396490"/>
            <a:ext cx="773113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6600" y="2396490"/>
            <a:ext cx="773113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763" y="2396490"/>
            <a:ext cx="77152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0925" y="2396490"/>
            <a:ext cx="773113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6263" y="2396490"/>
            <a:ext cx="773112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6838" y="2396490"/>
            <a:ext cx="773112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/>
          <p:cNvPicPr preferRelativeResize="0"/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00550" y="3415665"/>
            <a:ext cx="436563" cy="67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27"/>
          <p:cNvPicPr preferRelativeResize="0"/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91125" y="3415665"/>
            <a:ext cx="436563" cy="67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28"/>
          <p:cNvPicPr preferRelativeResize="0"/>
          <p:nvPr>
            <p:custDataLst>
              <p:tags r:id="rId1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84875" y="3415665"/>
            <a:ext cx="436563" cy="67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/>
          <p:cNvPicPr preferRelativeResize="0"/>
          <p:nvPr>
            <p:custDataLst>
              <p:tags r:id="rId1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777038" y="3415665"/>
            <a:ext cx="436562" cy="67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0"/>
          <p:cNvPicPr preferRelativeResize="0"/>
          <p:nvPr>
            <p:custDataLst>
              <p:tags r:id="rId1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69200" y="3415665"/>
            <a:ext cx="436563" cy="67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 preferRelativeResize="0"/>
          <p:nvPr>
            <p:custDataLst>
              <p:tags r:id="rId1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64538" y="3415665"/>
            <a:ext cx="436562" cy="67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270375" y="4577715"/>
            <a:ext cx="865188" cy="430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60950" y="4577715"/>
            <a:ext cx="865188" cy="430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54700" y="4577715"/>
            <a:ext cx="863600" cy="430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9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1800" y="5430203"/>
            <a:ext cx="754063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9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2375" y="5430203"/>
            <a:ext cx="754063" cy="4048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8" name="直接连接符 47"/>
          <p:cNvCxnSpPr/>
          <p:nvPr/>
        </p:nvCxnSpPr>
        <p:spPr>
          <a:xfrm flipH="1">
            <a:off x="3835400" y="1912303"/>
            <a:ext cx="0" cy="4318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>
            <p:custDataLst>
              <p:tags r:id="rId24"/>
            </p:custDataLst>
          </p:nvPr>
        </p:nvCxnSpPr>
        <p:spPr>
          <a:xfrm flipH="1">
            <a:off x="4619625" y="1912303"/>
            <a:ext cx="0" cy="4318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>
            <p:custDataLst>
              <p:tags r:id="rId25"/>
            </p:custDataLst>
          </p:nvPr>
        </p:nvCxnSpPr>
        <p:spPr>
          <a:xfrm flipH="1">
            <a:off x="5408613" y="1912303"/>
            <a:ext cx="0" cy="4318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26"/>
            </p:custDataLst>
          </p:nvPr>
        </p:nvCxnSpPr>
        <p:spPr>
          <a:xfrm flipH="1">
            <a:off x="6202363" y="1912303"/>
            <a:ext cx="1588" cy="4318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27"/>
            </p:custDataLst>
          </p:nvPr>
        </p:nvCxnSpPr>
        <p:spPr>
          <a:xfrm flipH="1">
            <a:off x="6994525" y="1912303"/>
            <a:ext cx="0" cy="4318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>
            <p:custDataLst>
              <p:tags r:id="rId28"/>
            </p:custDataLst>
          </p:nvPr>
        </p:nvCxnSpPr>
        <p:spPr>
          <a:xfrm flipH="1">
            <a:off x="7786688" y="1912303"/>
            <a:ext cx="1588" cy="4318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29"/>
            </p:custDataLst>
          </p:nvPr>
        </p:nvCxnSpPr>
        <p:spPr>
          <a:xfrm flipH="1">
            <a:off x="8582025" y="1912303"/>
            <a:ext cx="0" cy="4318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30"/>
            </p:custDataLst>
          </p:nvPr>
        </p:nvCxnSpPr>
        <p:spPr>
          <a:xfrm flipH="1">
            <a:off x="9372600" y="1912303"/>
            <a:ext cx="0" cy="4318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>
            <p:custDataLst>
              <p:tags r:id="rId31"/>
            </p:custDataLst>
          </p:nvPr>
        </p:nvCxnSpPr>
        <p:spPr>
          <a:xfrm flipH="1">
            <a:off x="3835400" y="2964815"/>
            <a:ext cx="0" cy="43338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>
            <p:custDataLst>
              <p:tags r:id="rId32"/>
            </p:custDataLst>
          </p:nvPr>
        </p:nvCxnSpPr>
        <p:spPr>
          <a:xfrm flipH="1">
            <a:off x="4619625" y="2964815"/>
            <a:ext cx="0" cy="43338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>
            <p:custDataLst>
              <p:tags r:id="rId33"/>
            </p:custDataLst>
          </p:nvPr>
        </p:nvCxnSpPr>
        <p:spPr>
          <a:xfrm flipH="1">
            <a:off x="5408613" y="2964815"/>
            <a:ext cx="0" cy="43338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>
            <p:custDataLst>
              <p:tags r:id="rId34"/>
            </p:custDataLst>
          </p:nvPr>
        </p:nvCxnSpPr>
        <p:spPr>
          <a:xfrm flipH="1">
            <a:off x="6202363" y="2964815"/>
            <a:ext cx="1588" cy="43338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35"/>
            </p:custDataLst>
          </p:nvPr>
        </p:nvCxnSpPr>
        <p:spPr>
          <a:xfrm flipH="1">
            <a:off x="6994525" y="2964815"/>
            <a:ext cx="0" cy="43338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>
            <p:custDataLst>
              <p:tags r:id="rId36"/>
            </p:custDataLst>
          </p:nvPr>
        </p:nvCxnSpPr>
        <p:spPr>
          <a:xfrm flipH="1">
            <a:off x="7786688" y="2964815"/>
            <a:ext cx="1588" cy="43338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>
            <p:custDataLst>
              <p:tags r:id="rId37"/>
            </p:custDataLst>
          </p:nvPr>
        </p:nvCxnSpPr>
        <p:spPr>
          <a:xfrm flipH="1">
            <a:off x="8582025" y="2964815"/>
            <a:ext cx="0" cy="43338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>
            <p:custDataLst>
              <p:tags r:id="rId38"/>
            </p:custDataLst>
          </p:nvPr>
        </p:nvCxnSpPr>
        <p:spPr>
          <a:xfrm flipH="1">
            <a:off x="3835400" y="4171315"/>
            <a:ext cx="0" cy="43338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>
            <p:custDataLst>
              <p:tags r:id="rId39"/>
            </p:custDataLst>
          </p:nvPr>
        </p:nvCxnSpPr>
        <p:spPr>
          <a:xfrm flipH="1">
            <a:off x="4618038" y="4171315"/>
            <a:ext cx="1588" cy="43338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>
            <p:custDataLst>
              <p:tags r:id="rId40"/>
            </p:custDataLst>
          </p:nvPr>
        </p:nvCxnSpPr>
        <p:spPr>
          <a:xfrm flipH="1">
            <a:off x="5408613" y="4171315"/>
            <a:ext cx="0" cy="43338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>
            <p:custDataLst>
              <p:tags r:id="rId41"/>
            </p:custDataLst>
          </p:nvPr>
        </p:nvCxnSpPr>
        <p:spPr>
          <a:xfrm flipH="1">
            <a:off x="6202363" y="4171315"/>
            <a:ext cx="0" cy="43338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42"/>
            </p:custDataLst>
          </p:nvPr>
        </p:nvCxnSpPr>
        <p:spPr>
          <a:xfrm flipH="1">
            <a:off x="3835400" y="4949190"/>
            <a:ext cx="0" cy="4318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>
            <p:custDataLst>
              <p:tags r:id="rId43"/>
            </p:custDataLst>
          </p:nvPr>
        </p:nvCxnSpPr>
        <p:spPr>
          <a:xfrm flipH="1">
            <a:off x="4618038" y="4949190"/>
            <a:ext cx="1588" cy="4318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44"/>
            </p:custDataLst>
          </p:nvPr>
        </p:nvCxnSpPr>
        <p:spPr>
          <a:xfrm flipH="1">
            <a:off x="5408613" y="4949190"/>
            <a:ext cx="0" cy="4318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0" name="图片 79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6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0250" y="4425315"/>
            <a:ext cx="382588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" name="文本框 81"/>
          <p:cNvSpPr txBox="1"/>
          <p:nvPr>
            <p:custDataLst>
              <p:tags r:id="rId47"/>
            </p:custDataLst>
          </p:nvPr>
        </p:nvSpPr>
        <p:spPr>
          <a:xfrm>
            <a:off x="10206038" y="4442778"/>
            <a:ext cx="673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20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83" name="图片 82"/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49">
            <a:clrChange>
              <a:clrFrom>
                <a:srgbClr val="FFFEEC"/>
              </a:clrFrom>
              <a:clrTo>
                <a:srgbClr val="FFF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3425" y="5203190"/>
            <a:ext cx="550863" cy="29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文本框 83"/>
          <p:cNvSpPr txBox="1"/>
          <p:nvPr>
            <p:custDataLst>
              <p:tags r:id="rId50"/>
            </p:custDataLst>
          </p:nvPr>
        </p:nvSpPr>
        <p:spPr>
          <a:xfrm>
            <a:off x="10404475" y="5147628"/>
            <a:ext cx="673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endParaRPr lang="en-US" altLang="zh-CN" sz="20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grpSp>
        <p:nvGrpSpPr>
          <p:cNvPr id="12349" name="组合 41"/>
          <p:cNvGrpSpPr/>
          <p:nvPr/>
        </p:nvGrpSpPr>
        <p:grpSpPr>
          <a:xfrm>
            <a:off x="515938" y="712153"/>
            <a:ext cx="3541712" cy="2351087"/>
            <a:chOff x="515415" y="1242737"/>
            <a:chExt cx="3542572" cy="2351054"/>
          </a:xfrm>
        </p:grpSpPr>
        <p:grpSp>
          <p:nvGrpSpPr>
            <p:cNvPr id="12350" name="组合 77"/>
            <p:cNvGrpSpPr/>
            <p:nvPr/>
          </p:nvGrpSpPr>
          <p:grpSpPr>
            <a:xfrm>
              <a:off x="515415" y="1242737"/>
              <a:ext cx="3542572" cy="2351054"/>
              <a:chOff x="1298" y="1681"/>
              <a:chExt cx="6080" cy="3915"/>
            </a:xfrm>
          </p:grpSpPr>
          <p:grpSp>
            <p:nvGrpSpPr>
              <p:cNvPr id="12352" name="组合 11"/>
              <p:cNvGrpSpPr/>
              <p:nvPr/>
            </p:nvGrpSpPr>
            <p:grpSpPr>
              <a:xfrm>
                <a:off x="2471" y="1681"/>
                <a:ext cx="4907" cy="3915"/>
                <a:chOff x="12329" y="-856"/>
                <a:chExt cx="4907" cy="3915"/>
              </a:xfrm>
            </p:grpSpPr>
            <p:sp>
              <p:nvSpPr>
                <p:cNvPr id="85" name="圆角矩形标注 37"/>
                <p:cNvSpPr/>
                <p:nvPr/>
              </p:nvSpPr>
              <p:spPr bwMode="auto">
                <a:xfrm>
                  <a:off x="12328" y="-856"/>
                  <a:ext cx="3167" cy="1798"/>
                </a:xfrm>
                <a:prstGeom prst="wedgeRoundRectCallout">
                  <a:avLst>
                    <a:gd name="adj1" fmla="val 28167"/>
                    <a:gd name="adj2" fmla="val 45060"/>
                    <a:gd name="adj3" fmla="val 16667"/>
                  </a:avLst>
                </a:prstGeom>
                <a:solidFill>
                  <a:srgbClr val="FFFEEC"/>
                </a:solidFill>
                <a:ln w="19050">
                  <a:solidFill>
                    <a:srgbClr val="E1EBC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57" name="文本框 64"/>
                <p:cNvSpPr txBox="1"/>
                <p:nvPr>
                  <p:custDataLst>
                    <p:tags r:id="rId51"/>
                  </p:custDataLst>
                </p:nvPr>
              </p:nvSpPr>
              <p:spPr>
                <a:xfrm>
                  <a:off x="14071" y="2346"/>
                  <a:ext cx="3165" cy="7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lnSpc>
                      <a:spcPct val="150000"/>
                    </a:lnSpc>
                  </a:pPr>
                  <a:endParaRPr lang="zh-CN" altLang="en-US" sz="2000" dirty="0">
                    <a:latin typeface="Verdana" panose="020B0604030504040204" pitchFamily="34" charset="0"/>
                  </a:endParaRPr>
                </a:p>
              </p:txBody>
            </p:sp>
          </p:grpSp>
          <p:sp>
            <p:nvSpPr>
              <p:cNvPr id="81" name="椭圆 80"/>
              <p:cNvSpPr/>
              <p:nvPr/>
            </p:nvSpPr>
            <p:spPr>
              <a:xfrm>
                <a:off x="1298" y="1853"/>
                <a:ext cx="1652" cy="1626"/>
              </a:xfrm>
              <a:prstGeom prst="ellipse">
                <a:avLst/>
              </a:prstGeom>
              <a:blipFill rotWithShape="1">
                <a:blip r:embed="rId52"/>
                <a:stretch>
                  <a:fillRect r="-2000" b="-1000"/>
                </a:stretch>
              </a:blipFill>
              <a:ln w="19050">
                <a:solidFill>
                  <a:srgbClr val="C4D9A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351" name="文本框 86"/>
            <p:cNvSpPr txBox="1"/>
            <p:nvPr/>
          </p:nvSpPr>
          <p:spPr>
            <a:xfrm>
              <a:off x="1642862" y="1346078"/>
              <a:ext cx="1290339" cy="8730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latin typeface="Verdana" panose="020B0604030504040204" pitchFamily="34" charset="0"/>
                </a:rPr>
                <a:t>我学会了</a:t>
              </a:r>
              <a:endParaRPr lang="zh-CN" altLang="en-US" dirty="0">
                <a:latin typeface="Verdana" panose="020B0604030504040204" pitchFamily="34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latin typeface="Verdana" panose="020B0604030504040204" pitchFamily="34" charset="0"/>
                </a:rPr>
                <a:t>比一比。</a:t>
              </a:r>
              <a:endParaRPr lang="zh-CN" altLang="en-US" dirty="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问题银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3100" y="2565400"/>
            <a:ext cx="5308600" cy="174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4" descr="我的问题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4838" y="825500"/>
            <a:ext cx="2762250" cy="5667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1363663" y="2674938"/>
            <a:ext cx="3829050" cy="1549400"/>
            <a:chOff x="2147" y="4399"/>
            <a:chExt cx="5383" cy="2247"/>
          </a:xfrm>
        </p:grpSpPr>
        <p:grpSp>
          <p:nvGrpSpPr>
            <p:cNvPr id="14341" name="组合 11"/>
            <p:cNvGrpSpPr/>
            <p:nvPr/>
          </p:nvGrpSpPr>
          <p:grpSpPr>
            <a:xfrm>
              <a:off x="3687" y="4606"/>
              <a:ext cx="3843" cy="2040"/>
              <a:chOff x="13545" y="2069"/>
              <a:chExt cx="3843" cy="2040"/>
            </a:xfrm>
          </p:grpSpPr>
          <p:sp>
            <p:nvSpPr>
              <p:cNvPr id="38" name="圆角矩形标注 37"/>
              <p:cNvSpPr/>
              <p:nvPr/>
            </p:nvSpPr>
            <p:spPr bwMode="auto">
              <a:xfrm>
                <a:off x="13545" y="2069"/>
                <a:ext cx="3843" cy="2040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6" name="文本框 6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071" y="2346"/>
                <a:ext cx="3165" cy="15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000" dirty="0">
                    <a:latin typeface="Verdana" panose="020B0604030504040204" pitchFamily="34" charset="0"/>
                  </a:rPr>
                  <a:t>古代人是怎么表示数的？</a:t>
                </a:r>
                <a:endParaRPr lang="zh-CN" altLang="en-US" sz="2000" dirty="0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" name="椭圆 1"/>
            <p:cNvSpPr/>
            <p:nvPr/>
          </p:nvSpPr>
          <p:spPr>
            <a:xfrm flipH="1">
              <a:off x="2147" y="4399"/>
              <a:ext cx="1814" cy="1814"/>
            </a:xfrm>
            <a:prstGeom prst="ellipse">
              <a:avLst/>
            </a:prstGeom>
            <a:blipFill rotWithShape="1">
              <a:blip r:embed="rId5"/>
              <a:stretch>
                <a:fillRect r="-2000" b="-1000"/>
              </a:stretch>
            </a:blipFill>
            <a:ln w="19050">
              <a:solidFill>
                <a:srgbClr val="C4D9A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4" descr="C:/Users/Administrator/Pictures/新建文件夹/图片2.png图片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01" t="73669" r="21"/>
          <a:stretch>
            <a:fillRect/>
          </a:stretch>
        </p:blipFill>
        <p:spPr>
          <a:xfrm>
            <a:off x="1173163" y="5081588"/>
            <a:ext cx="9910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28" descr="巩固与应用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4838" y="814388"/>
            <a:ext cx="3282950" cy="566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544638"/>
            <a:ext cx="674688" cy="719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文本框 3"/>
          <p:cNvSpPr txBox="1"/>
          <p:nvPr>
            <p:custDataLst>
              <p:tags r:id="rId6"/>
            </p:custDataLst>
          </p:nvPr>
        </p:nvSpPr>
        <p:spPr>
          <a:xfrm>
            <a:off x="1239838" y="1687513"/>
            <a:ext cx="32861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Verdana" panose="020B0604030504040204" pitchFamily="34" charset="0"/>
              </a:rPr>
              <a:t>说一说，填一填。</a:t>
            </a:r>
            <a:endParaRPr lang="zh-CN" altLang="zh-CN" sz="2800" dirty="0">
              <a:latin typeface="Verdana" panose="020B0604030504040204" pitchFamily="34" charset="0"/>
            </a:endParaRPr>
          </a:p>
        </p:txBody>
      </p:sp>
      <p:pic>
        <p:nvPicPr>
          <p:cNvPr id="16390" name="图片 4"/>
          <p:cNvPicPr>
            <a:picLocks noChangeAspect="1"/>
          </p:cNvPicPr>
          <p:nvPr/>
        </p:nvPicPr>
        <p:blipFill>
          <a:blip r:embed="rId7"/>
          <a:srcRect t="32413" b="32413"/>
          <a:stretch>
            <a:fillRect/>
          </a:stretch>
        </p:blipFill>
        <p:spPr>
          <a:xfrm>
            <a:off x="1517650" y="2692400"/>
            <a:ext cx="11234738" cy="302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3087688" y="2832100"/>
            <a:ext cx="6731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62425" y="2522538"/>
            <a:ext cx="6715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88000" y="2422525"/>
            <a:ext cx="6731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54875" y="2432050"/>
            <a:ext cx="6731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07425" y="3106738"/>
            <a:ext cx="6731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899650" y="2768600"/>
            <a:ext cx="6715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8" name="圆角矩形标注 37"/>
          <p:cNvSpPr/>
          <p:nvPr/>
        </p:nvSpPr>
        <p:spPr bwMode="auto">
          <a:xfrm>
            <a:off x="987425" y="3173413"/>
            <a:ext cx="1347788" cy="593725"/>
          </a:xfrm>
          <a:prstGeom prst="wedgeRoundRectCallout">
            <a:avLst>
              <a:gd name="adj1" fmla="val 68397"/>
              <a:gd name="adj2" fmla="val -9483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98" name="文本框 64"/>
          <p:cNvSpPr txBox="1"/>
          <p:nvPr>
            <p:custDataLst>
              <p:tags r:id="rId8"/>
            </p:custDataLst>
          </p:nvPr>
        </p:nvSpPr>
        <p:spPr>
          <a:xfrm>
            <a:off x="1079500" y="3157538"/>
            <a:ext cx="1389063" cy="49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我排第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11500" y="5283200"/>
            <a:ext cx="6715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15200" y="5283200"/>
            <a:ext cx="6731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202863" y="5283200"/>
            <a:ext cx="6715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6402" name="文本框 1"/>
          <p:cNvSpPr txBox="1"/>
          <p:nvPr>
            <p:custDataLst>
              <p:tags r:id="rId9"/>
            </p:custDataLst>
          </p:nvPr>
        </p:nvSpPr>
        <p:spPr>
          <a:xfrm>
            <a:off x="1636713" y="5106988"/>
            <a:ext cx="10555287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</a:rPr>
              <a:t>一共有</a:t>
            </a:r>
            <a:r>
              <a:rPr lang="en-US" altLang="zh-CN" sz="2800" dirty="0">
                <a:latin typeface="Times New Roman" panose="02020603050405020304" pitchFamily="18" charset="0"/>
              </a:rPr>
              <a:t>   </a:t>
            </a:r>
            <a:r>
              <a:rPr lang="en-US" altLang="zh-CN" sz="2800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   </a:t>
            </a:r>
            <a:r>
              <a:rPr lang="en-US" altLang="zh-CN" sz="2800" dirty="0">
                <a:latin typeface="Times New Roman" panose="02020603050405020304" pitchFamily="18" charset="0"/>
              </a:rPr>
              <a:t>  </a:t>
            </a:r>
            <a:r>
              <a:rPr lang="zh-CN" altLang="en-US" sz="2800" dirty="0">
                <a:latin typeface="Times New Roman" panose="02020603050405020304" pitchFamily="18" charset="0"/>
              </a:rPr>
              <a:t>只动物。</a:t>
            </a:r>
            <a:r>
              <a:rPr lang="en-US" altLang="zh-CN" sz="2800" dirty="0">
                <a:latin typeface="Times New Roman" panose="02020603050405020304" pitchFamily="18" charset="0"/>
              </a:rPr>
              <a:t>            </a:t>
            </a:r>
            <a:r>
              <a:rPr lang="zh-CN" altLang="en-US" sz="2800" dirty="0">
                <a:latin typeface="Times New Roman" panose="02020603050405020304" pitchFamily="18" charset="0"/>
              </a:rPr>
              <a:t>排第</a:t>
            </a:r>
            <a:r>
              <a:rPr lang="en-US" altLang="zh-CN" sz="2800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    </a:t>
            </a:r>
            <a:r>
              <a:rPr lang="en-US" altLang="zh-CN" sz="2800" dirty="0">
                <a:latin typeface="Times New Roman" panose="02020603050405020304" pitchFamily="18" charset="0"/>
              </a:rPr>
              <a:t>  </a:t>
            </a:r>
            <a:r>
              <a:rPr lang="zh-CN" altLang="en-US" sz="2800" dirty="0">
                <a:latin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</a:rPr>
              <a:t>          </a:t>
            </a:r>
            <a:r>
              <a:rPr lang="zh-CN" altLang="en-US" sz="2800" dirty="0">
                <a:latin typeface="Times New Roman" panose="02020603050405020304" pitchFamily="18" charset="0"/>
              </a:rPr>
              <a:t>排第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方正科技符号" panose="02000502000000000000" pitchFamily="2" charset="-122"/>
                <a:ea typeface="方正科技符号" panose="02000502000000000000" pitchFamily="2" charset="-122"/>
              </a:rPr>
              <a:t>    </a:t>
            </a:r>
            <a:r>
              <a:rPr lang="en-US" altLang="zh-CN" sz="2800" dirty="0">
                <a:latin typeface="Times New Roman" panose="02020603050405020304" pitchFamily="18" charset="0"/>
              </a:rPr>
              <a:t>  </a:t>
            </a:r>
            <a:r>
              <a:rPr lang="zh-CN" altLang="en-US" sz="2800" dirty="0">
                <a:latin typeface="Times New Roman" panose="02020603050405020304" pitchFamily="18" charset="0"/>
              </a:rPr>
              <a:t>。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93704" b="88698"/>
          <a:stretch>
            <a:fillRect/>
          </a:stretch>
        </p:blipFill>
        <p:spPr>
          <a:xfrm>
            <a:off x="428625" y="1544638"/>
            <a:ext cx="762000" cy="808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190625" y="1687513"/>
            <a:ext cx="32877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Verdana" panose="020B0604030504040204" pitchFamily="34" charset="0"/>
              </a:rPr>
              <a:t>看一看，填一填。</a:t>
            </a:r>
            <a:endParaRPr lang="zh-CN" altLang="zh-CN" sz="2800" dirty="0">
              <a:latin typeface="Verdana" panose="020B0604030504040204" pitchFamily="34" charset="0"/>
            </a:endParaRPr>
          </a:p>
        </p:txBody>
      </p:sp>
      <p:pic>
        <p:nvPicPr>
          <p:cNvPr id="5" name="图片 4" descr="练2-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" y="1958975"/>
            <a:ext cx="9779000" cy="209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练2-2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300" y="3884613"/>
            <a:ext cx="9780588" cy="209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文本框 83"/>
          <p:cNvSpPr txBox="1"/>
          <p:nvPr>
            <p:custDataLst>
              <p:tags r:id="rId6"/>
            </p:custDataLst>
          </p:nvPr>
        </p:nvSpPr>
        <p:spPr>
          <a:xfrm>
            <a:off x="952500" y="2755900"/>
            <a:ext cx="671513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</a:t>
            </a:r>
            <a:endParaRPr lang="en-US" altLang="zh-CN" sz="5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271838" y="2636838"/>
            <a:ext cx="673100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5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4144963" y="2635250"/>
            <a:ext cx="627062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5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5026025" y="2635250"/>
            <a:ext cx="67310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5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6943725" y="2625725"/>
            <a:ext cx="673100" cy="920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8</a:t>
            </a:r>
            <a:endParaRPr lang="en-US" altLang="zh-CN" sz="5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8434388" y="2636838"/>
            <a:ext cx="1057275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5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2041525" y="4732338"/>
            <a:ext cx="673100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</a:t>
            </a:r>
            <a:endParaRPr lang="en-US" altLang="zh-CN" sz="5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2832100" y="4637088"/>
            <a:ext cx="673100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</a:t>
            </a:r>
            <a:endParaRPr lang="en-US" altLang="zh-CN" sz="5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3622675" y="4637088"/>
            <a:ext cx="625475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endParaRPr lang="en-US" altLang="zh-CN" sz="5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6135688" y="4468813"/>
            <a:ext cx="673100" cy="920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5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7070725" y="4514850"/>
            <a:ext cx="67310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7</a:t>
            </a:r>
            <a:endParaRPr lang="en-US" altLang="zh-CN" sz="5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8904288" y="4556125"/>
            <a:ext cx="795337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9</a:t>
            </a:r>
            <a:endParaRPr lang="en-US" altLang="zh-CN" sz="5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9571038" y="4556125"/>
            <a:ext cx="1057275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10</a:t>
            </a:r>
            <a:endParaRPr lang="en-US" altLang="zh-CN" sz="5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18451" name="图片 1" descr="巩固与应用_副本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04838" y="814388"/>
            <a:ext cx="3282950" cy="566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组合 42"/>
          <p:cNvGrpSpPr/>
          <p:nvPr/>
        </p:nvGrpSpPr>
        <p:grpSpPr>
          <a:xfrm>
            <a:off x="6584633" y="4156710"/>
            <a:ext cx="4075112" cy="1754188"/>
            <a:chOff x="9002" y="6597"/>
            <a:chExt cx="7752" cy="3237"/>
          </a:xfrm>
        </p:grpSpPr>
        <p:grpSp>
          <p:nvGrpSpPr>
            <p:cNvPr id="20516" name="组合 6"/>
            <p:cNvGrpSpPr/>
            <p:nvPr/>
          </p:nvGrpSpPr>
          <p:grpSpPr>
            <a:xfrm>
              <a:off x="9002" y="6597"/>
              <a:ext cx="7752" cy="3237"/>
              <a:chOff x="12093" y="5711"/>
              <a:chExt cx="7752" cy="3237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12093" y="5711"/>
                <a:ext cx="7752" cy="2408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8030" y="7823"/>
                <a:ext cx="616" cy="615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8504" y="8494"/>
                <a:ext cx="450" cy="454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517" name="文本框 13"/>
            <p:cNvSpPr txBox="1"/>
            <p:nvPr/>
          </p:nvSpPr>
          <p:spPr>
            <a:xfrm>
              <a:off x="9231" y="6865"/>
              <a:ext cx="7033" cy="15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sz="2000" dirty="0">
                  <a:latin typeface="Times New Roman" panose="02020603050405020304" pitchFamily="18" charset="0"/>
                </a:rPr>
                <a:t>喜欢哪种食物的人最多？</a:t>
              </a:r>
              <a:endParaRPr lang="zh-CN" altLang="zh-CN" sz="2000" dirty="0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zh-CN" sz="2000" dirty="0">
                  <a:latin typeface="Times New Roman" panose="02020603050405020304" pitchFamily="18" charset="0"/>
                </a:rPr>
                <a:t>喜欢哪种食物的人最少？</a:t>
              </a:r>
              <a:endParaRPr lang="zh-CN" altLang="zh-CN" sz="2000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048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6273"/>
          <a:stretch>
            <a:fillRect/>
          </a:stretch>
        </p:blipFill>
        <p:spPr>
          <a:xfrm>
            <a:off x="645795" y="1061085"/>
            <a:ext cx="579438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文本框 4"/>
          <p:cNvSpPr txBox="1"/>
          <p:nvPr>
            <p:custDataLst>
              <p:tags r:id="rId3"/>
            </p:custDataLst>
          </p:nvPr>
        </p:nvSpPr>
        <p:spPr>
          <a:xfrm>
            <a:off x="1144270" y="1102360"/>
            <a:ext cx="32861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Verdana" panose="020B0604030504040204" pitchFamily="34" charset="0"/>
              </a:rPr>
              <a:t>喜欢的食物。</a:t>
            </a:r>
            <a:endParaRPr lang="zh-CN" altLang="zh-CN" sz="2800" dirty="0">
              <a:latin typeface="Verdana" panose="020B0604030504040204" pitchFamily="34" charset="0"/>
            </a:endParaRPr>
          </a:p>
        </p:txBody>
      </p:sp>
      <p:pic>
        <p:nvPicPr>
          <p:cNvPr id="20485" name="图片 5" descr="练习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333" y="1742123"/>
            <a:ext cx="2973387" cy="4370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图片 7" descr="练习3-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758" y="1086485"/>
            <a:ext cx="3709987" cy="2170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文本框 83"/>
          <p:cNvSpPr txBox="1"/>
          <p:nvPr>
            <p:custDataLst>
              <p:tags r:id="rId6"/>
            </p:custDataLst>
          </p:nvPr>
        </p:nvSpPr>
        <p:spPr>
          <a:xfrm>
            <a:off x="8500745" y="1804035"/>
            <a:ext cx="671513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40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11858" y="1075373"/>
            <a:ext cx="671512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8</a:t>
            </a:r>
            <a:endParaRPr lang="en-US" altLang="zh-CN" sz="40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8511858" y="2553335"/>
            <a:ext cx="6715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40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pic>
        <p:nvPicPr>
          <p:cNvPr id="18" name="图片 17" descr="米饭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2958" y="4825048"/>
            <a:ext cx="476250" cy="37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53808" y="2739073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29995" y="3167698"/>
            <a:ext cx="671513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45870" y="3532823"/>
            <a:ext cx="671513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64920" y="3959860"/>
            <a:ext cx="671513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56983" y="4378960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50633" y="4828223"/>
            <a:ext cx="671512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50633" y="5223510"/>
            <a:ext cx="671512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7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56983" y="5612448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8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26945" y="2734310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22183" y="3183573"/>
            <a:ext cx="671512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17420" y="3578860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36470" y="4005898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30120" y="4413885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223770" y="4813935"/>
            <a:ext cx="671513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6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85795" y="2716848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1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181033" y="3116898"/>
            <a:ext cx="671512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2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176270" y="3572510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176270" y="3969385"/>
            <a:ext cx="671513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4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68333" y="4388485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24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24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1277620" y="1694498"/>
            <a:ext cx="984250" cy="4487863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8337233" y="1086485"/>
            <a:ext cx="839788" cy="717550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3192145" y="1705610"/>
            <a:ext cx="984250" cy="3179763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8315008" y="2551748"/>
            <a:ext cx="839788" cy="717550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14" name="图片 2" descr="巩固与应用_副本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5158" y="481648"/>
            <a:ext cx="3282950" cy="566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 descr="饺子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81845" y="4375785"/>
            <a:ext cx="439738" cy="293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" grpId="0"/>
      <p:bldP spid="10" grpId="0"/>
      <p:bldP spid="2" grpId="0"/>
      <p:bldP spid="2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 animBg="1"/>
      <p:bldP spid="38" grpId="1" bldLvl="0" animBg="1"/>
      <p:bldP spid="38" grpId="2" bldLvl="0" animBg="1"/>
      <p:bldP spid="38" grpId="3" bldLvl="0" animBg="1"/>
      <p:bldP spid="39" grpId="0" animBg="1"/>
      <p:bldP spid="39" grpId="1" bldLvl="0" animBg="1"/>
      <p:bldP spid="39" grpId="2" bldLvl="0" animBg="1"/>
      <p:bldP spid="39" grpId="3" bldLvl="0" animBg="1"/>
      <p:bldP spid="40" grpId="0" animBg="1"/>
      <p:bldP spid="40" grpId="1" bldLvl="0" animBg="1"/>
      <p:bldP spid="40" grpId="2" bldLvl="0" animBg="1"/>
      <p:bldP spid="40" grpId="3" bldLvl="0" animBg="1"/>
      <p:bldP spid="42" grpId="0" animBg="1"/>
      <p:bldP spid="42" grpId="1" bldLvl="0" animBg="1"/>
      <p:bldP spid="42" grpId="2" bldLvl="0" animBg="1"/>
      <p:bldP spid="42" grpId="3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3"/>
          <p:cNvSpPr txBox="1"/>
          <p:nvPr>
            <p:custDataLst>
              <p:tags r:id="rId1"/>
            </p:custDataLst>
          </p:nvPr>
        </p:nvSpPr>
        <p:spPr>
          <a:xfrm>
            <a:off x="1185863" y="1687513"/>
            <a:ext cx="328771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Verdana" panose="020B0604030504040204" pitchFamily="34" charset="0"/>
              </a:rPr>
              <a:t>数一数，连一连。</a:t>
            </a:r>
            <a:endParaRPr lang="zh-CN" altLang="zh-CN" sz="2800" dirty="0">
              <a:latin typeface="Verdana" panose="020B0604030504040204" pitchFamily="34" charset="0"/>
            </a:endParaRPr>
          </a:p>
        </p:txBody>
      </p:sp>
      <p:pic>
        <p:nvPicPr>
          <p:cNvPr id="22531" name="图片 4" descr="练一练4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800225"/>
            <a:ext cx="423863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5" descr="练习4"/>
          <p:cNvPicPr>
            <a:picLocks noChangeAspect="1"/>
          </p:cNvPicPr>
          <p:nvPr/>
        </p:nvPicPr>
        <p:blipFill>
          <a:blip r:embed="rId3"/>
          <a:srcRect l="1375" r="2023"/>
          <a:stretch>
            <a:fillRect/>
          </a:stretch>
        </p:blipFill>
        <p:spPr>
          <a:xfrm>
            <a:off x="479425" y="2541588"/>
            <a:ext cx="11271250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636713" y="2287588"/>
            <a:ext cx="6731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7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686300" y="2287588"/>
            <a:ext cx="6731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7348538" y="2287588"/>
            <a:ext cx="6731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0288588" y="2287588"/>
            <a:ext cx="67151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9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1798638" y="5245100"/>
            <a:ext cx="6731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3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4567238" y="5245100"/>
            <a:ext cx="6731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9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7443788" y="5245100"/>
            <a:ext cx="6731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7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10285413" y="5245100"/>
            <a:ext cx="6715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030A0"/>
                </a:solidFill>
                <a:latin typeface="方正科技符号" panose="02000502000000000000" pitchFamily="2" charset="-122"/>
                <a:ea typeface="方正科技符号" panose="02000502000000000000" pitchFamily="2" charset="-122"/>
              </a:rPr>
              <a:t>5</a:t>
            </a:r>
            <a:endParaRPr lang="en-US" altLang="zh-CN" sz="2800" dirty="0">
              <a:solidFill>
                <a:srgbClr val="7030A0"/>
              </a:solidFill>
              <a:latin typeface="方正科技符号" panose="02000502000000000000" pitchFamily="2" charset="-122"/>
              <a:ea typeface="方正科技符号" panose="02000502000000000000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22450" y="3962400"/>
            <a:ext cx="5703888" cy="5778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2"/>
            </p:custDataLst>
          </p:nvPr>
        </p:nvCxnSpPr>
        <p:spPr>
          <a:xfrm>
            <a:off x="4927600" y="3962400"/>
            <a:ext cx="5703888" cy="5778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3"/>
            </p:custDataLst>
          </p:nvPr>
        </p:nvCxnSpPr>
        <p:spPr>
          <a:xfrm flipH="1">
            <a:off x="2082800" y="3973513"/>
            <a:ext cx="5432425" cy="56673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4"/>
            </p:custDataLst>
          </p:nvPr>
        </p:nvCxnSpPr>
        <p:spPr>
          <a:xfrm flipV="1">
            <a:off x="4843463" y="3973513"/>
            <a:ext cx="5619750" cy="56673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2545" name="图片 2" descr="巩固与应用_副本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4838" y="814388"/>
            <a:ext cx="3282950" cy="566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5" grpId="0"/>
      <p:bldP spid="16" grpId="0"/>
      <p:bldP spid="18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03.2,&quot;left&quot;:307.55,&quot;top&quot;:291.2,&quot;width&quot;:644.9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203.2,&quot;left&quot;:307.55,&quot;top&quot;:291.2,&quot;width&quot;:644.9}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DIAGRAM_VIRTUALLY_FRAME" val="{&quot;height&quot;:203.2,&quot;left&quot;:307.55,&quot;top&quot;:291.2,&quot;width&quot;:644.9}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03.2,&quot;left&quot;:307.55,&quot;top&quot;:291.2,&quot;width&quot;:644.9}"/>
</p:tagLst>
</file>

<file path=ppt/tags/tag150.xml><?xml version="1.0" encoding="utf-8"?>
<p:tagLst xmlns:p="http://schemas.openxmlformats.org/presentationml/2006/main">
  <p:tag name="commondata" val="eyJoZGlkIjoiYjJjOTQxYzhjODMyMDAzZmE0MDJkMWFkNmJlNDkwYTUifQ=="/>
  <p:tag name="ISPRING_SCORM_RATE_SLIDES" val="1"/>
  <p:tag name="ISPRING_SCORM_PASSING_SCORE" val="100.000000"/>
  <p:tag name="ISPRING_ULTRA_SCORM_COURSE_ID" val="209CE80F-2EDD-4A97-A744-53FB47D772C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3;&#10;"/>
  <p:tag name="ISPRINGONLINEFOLDERID" val="0"/>
  <p:tag name="ISPRINGONLINEFOLDERPATH" val="Content List"/>
  <p:tag name="ISPRINGCLOUDFOLDERID" val="0"/>
  <p:tag name="ISPRINGCLOUDFOLDERPATH" val="Repository"/>
  <p:tag name="ISPRING_OUTPUT_FOLDER" val="E:\最新工作文件\2024年7月\一上教学课件\一上课件转h5\一上课件第一批上传22个"/>
  <p:tag name="ISPRING_PRESENTATION_TITLE" val="北师数学一上第一单元《整理与复习》课件"/>
  <p:tag name="ISPRING_SCORM_RATE_QUIZZES" val="0"/>
</p:tagLst>
</file>

<file path=ppt/tags/tag16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17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18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19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21.xml><?xml version="1.0" encoding="utf-8"?>
<p:tagLst xmlns:p="http://schemas.openxmlformats.org/presentationml/2006/main">
  <p:tag name="KSO_WM_DIAGRAM_VIRTUALLY_FRAME" val="{&quot;height&quot;:203.2,&quot;left&quot;:307.55,&quot;top&quot;:291.2,&quot;width&quot;:644.9}"/>
</p:tagLst>
</file>

<file path=ppt/tags/tag22.xml><?xml version="1.0" encoding="utf-8"?>
<p:tagLst xmlns:p="http://schemas.openxmlformats.org/presentationml/2006/main">
  <p:tag name="KSO_WM_DIAGRAM_VIRTUALLY_FRAME" val="{&quot;height&quot;:203.2,&quot;left&quot;:307.55,&quot;top&quot;:291.2,&quot;width&quot;:644.9}"/>
</p:tagLst>
</file>

<file path=ppt/tags/tag23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24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35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36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37.xml><?xml version="1.0" encoding="utf-8"?>
<p:tagLst xmlns:p="http://schemas.openxmlformats.org/presentationml/2006/main">
  <p:tag name="KSO_WM_DIAGRAM_VIRTUALLY_FRAME" val="{&quot;height&quot;:203.2,&quot;left&quot;:307.55,&quot;top&quot;:291.2,&quot;width&quot;:644.9}"/>
</p:tagLst>
</file>

<file path=ppt/tags/tag38.xml><?xml version="1.0" encoding="utf-8"?>
<p:tagLst xmlns:p="http://schemas.openxmlformats.org/presentationml/2006/main">
  <p:tag name="KSO_WM_DIAGRAM_VIRTUALLY_FRAME" val="{&quot;height&quot;:203.2,&quot;left&quot;:307.55,&quot;top&quot;:291.2,&quot;width&quot;:644.9}"/>
</p:tagLst>
</file>

<file path=ppt/tags/tag39.xml><?xml version="1.0" encoding="utf-8"?>
<p:tagLst xmlns:p="http://schemas.openxmlformats.org/presentationml/2006/main">
  <p:tag name="KSO_WM_DIAGRAM_VIRTUALLY_FRAME" val="{&quot;height&quot;:203.2,&quot;left&quot;:307.55,&quot;top&quot;:291.2,&quot;width&quot;:644.9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203.2,&quot;left&quot;:307.55,&quot;top&quot;:291.2,&quot;width&quot;:644.9}"/>
</p:tagLst>
</file>

<file path=ppt/tags/tag41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42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43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44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45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46.xml><?xml version="1.0" encoding="utf-8"?>
<p:tagLst xmlns:p="http://schemas.openxmlformats.org/presentationml/2006/main">
  <p:tag name="KSO_WM_DIAGRAM_VIRTUALLY_FRAME" val="{&quot;height&quot;:203.2,&quot;left&quot;:307.55,&quot;top&quot;:291.2,&quot;width&quot;:644.9}"/>
</p:tagLst>
</file>

<file path=ppt/tags/tag47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48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49.xml><?xml version="1.0" encoding="utf-8"?>
<p:tagLst xmlns:p="http://schemas.openxmlformats.org/presentationml/2006/main">
  <p:tag name="KSO_WM_DIAGRAM_VIRTUALLY_FRAME" val="{&quot;height&quot;:203.2,&quot;left&quot;:307.55,&quot;top&quot;:291.2,&quot;width&quot;:644.9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203.2,&quot;left&quot;:307.55,&quot;top&quot;:291.2,&quot;width&quot;:644.9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203.2,&quot;left&quot;:307.55,&quot;top&quot;:291.2,&quot;width&quot;:644.9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223,&quot;left&quot;:307.55,&quot;top&quot;:291.2,&quot;width&quot;:644.9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223,&quot;left&quot;:307.55,&quot;top&quot;:291.2,&quot;width&quot;:644.9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203.2,&quot;left&quot;:307.55,&quot;top&quot;:291.2,&quot;width&quot;:644.9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  <p:tag name="KSO_WM_DIAGRAM_VIRTUALLY_FRAME" val="{&quot;height&quot;:203.2,&quot;left&quot;:307.55,&quot;top&quot;:291.2,&quot;width&quot;:644.9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223,&quot;left&quot;:307.55,&quot;top&quot;:291.2,&quot;width&quot;:644.9}"/>
</p:tagLst>
</file>

<file path=ppt/tags/tag72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73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74.xml><?xml version="1.0" encoding="utf-8"?>
<p:tagLst xmlns:p="http://schemas.openxmlformats.org/presentationml/2006/main">
  <p:tag name="KSO_WM_DIAGRAM_VIRTUALLY_FRAME" val="{&quot;height&quot;:223,&quot;left&quot;:307.55,&quot;top&quot;:291.2,&quot;width&quot;:644.9}"/>
</p:tagLst>
</file>

<file path=ppt/tags/tag75.xml><?xml version="1.0" encoding="utf-8"?>
<p:tagLst xmlns:p="http://schemas.openxmlformats.org/presentationml/2006/main">
  <p:tag name="KSO_WM_BEAUTIFY_FLAG" val=""/>
  <p:tag name="KSO_WM_DIAGRAM_VIRTUALLY_FRAME" val="{&quot;height&quot;:223,&quot;left&quot;:307.55,&quot;top&quot;:291.2,&quot;width&quot;:644.9}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WPS 演示</Application>
  <PresentationFormat/>
  <Paragraphs>203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Verdana</vt:lpstr>
      <vt:lpstr>微软雅黑</vt:lpstr>
      <vt:lpstr>Calibri</vt:lpstr>
      <vt:lpstr>Times New Roman</vt:lpstr>
      <vt:lpstr>方正科技符号</vt:lpstr>
      <vt:lpstr>等线 Light</vt:lpstr>
      <vt:lpstr>Arial Unicode MS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北师数学一上第一单元《整理与复习》课件</dc:title>
  <dc:creator>Administrator</dc:creator>
  <cp:lastModifiedBy>郑雪</cp:lastModifiedBy>
  <cp:revision>371</cp:revision>
  <dcterms:created xsi:type="dcterms:W3CDTF">2019-06-19T02:08:00Z</dcterms:created>
  <dcterms:modified xsi:type="dcterms:W3CDTF">2025-08-15T03:12:54Z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2F2192E6494D4E20835ACAAC9126D307_13</vt:lpwstr>
  </property>
</Properties>
</file>