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7"/>
  </p:handoutMasterIdLst>
  <p:sldIdLst>
    <p:sldId id="272" r:id="rId3"/>
    <p:sldId id="281" r:id="rId5"/>
    <p:sldId id="274" r:id="rId6"/>
  </p:sldIdLst>
  <p:sldSz cx="12192000" cy="6858000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A83A"/>
    <a:srgbClr val="FFFEEC"/>
    <a:srgbClr val="E7F3F9"/>
    <a:srgbClr val="F4F9FD"/>
    <a:srgbClr val="F1F8FC"/>
    <a:srgbClr val="34AF9D"/>
    <a:srgbClr val="004EA2"/>
    <a:srgbClr val="DEEEF8"/>
    <a:srgbClr val="59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2"/>
    <p:restoredTop sz="94660"/>
  </p:normalViewPr>
  <p:slideViewPr>
    <p:cSldViewPr snapToGrid="0" showGuides="1">
      <p:cViewPr varScale="1">
        <p:scale>
          <a:sx n="80" d="100"/>
          <a:sy n="80" d="100"/>
        </p:scale>
        <p:origin x="259" y="58"/>
      </p:cViewPr>
      <p:guideLst>
        <p:guide orient="horz" pos="2160"/>
        <p:guide pos="38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7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en-US" altLang="en-US" sz="1200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A5EC51-601F-427F-AEEE-3C26B0F2505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717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21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26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有logo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5.png"/><Relationship Id="rId7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tags" Target="../tags/tag3.xml"/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5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22"/>
          <p:cNvSpPr txBox="1"/>
          <p:nvPr/>
        </p:nvSpPr>
        <p:spPr>
          <a:xfrm>
            <a:off x="1231265" y="770255"/>
            <a:ext cx="9363710" cy="610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一年级上册  </a:t>
            </a:r>
            <a:r>
              <a:rPr 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我上学啦</a:t>
            </a:r>
            <a:endParaRPr lang="zh-CN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900420" y="4607560"/>
            <a:ext cx="3462020" cy="1581785"/>
            <a:chOff x="11344" y="7316"/>
            <a:chExt cx="5452" cy="2491"/>
          </a:xfrm>
        </p:grpSpPr>
        <p:pic>
          <p:nvPicPr>
            <p:cNvPr id="12" name="图片 11" descr="一上笑笑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8" name="图片 7" descr="一上奇思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0" name="图片 9" descr="一上妙想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1" name="图片 10" descr="一上淘气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16" name="Freeform 3"/>
          <p:cNvSpPr/>
          <p:nvPr/>
        </p:nvSpPr>
        <p:spPr>
          <a:xfrm flipH="1">
            <a:off x="8213090" y="1069340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6" name="文本框 5"/>
          <p:cNvSpPr txBox="1"/>
          <p:nvPr>
            <p:custDataLst>
              <p:tags r:id="rId10"/>
            </p:custDataLst>
          </p:nvPr>
        </p:nvSpPr>
        <p:spPr>
          <a:xfrm>
            <a:off x="1231265" y="2367915"/>
            <a:ext cx="7794625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</a:rPr>
              <a:t>收获的季节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图片 20" descr="一上预备单元可提取_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01875" y="696913"/>
            <a:ext cx="4119563" cy="5821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4" name="图片 21" descr="一上预备单元可提取_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0" y="696913"/>
            <a:ext cx="4119563" cy="58213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" name="组合 60"/>
          <p:cNvGrpSpPr/>
          <p:nvPr/>
        </p:nvGrpSpPr>
        <p:grpSpPr>
          <a:xfrm>
            <a:off x="563563" y="847725"/>
            <a:ext cx="2019300" cy="1155700"/>
            <a:chOff x="736" y="1411"/>
            <a:chExt cx="3180" cy="1818"/>
          </a:xfrm>
        </p:grpSpPr>
        <p:grpSp>
          <p:nvGrpSpPr>
            <p:cNvPr id="8196" name="组合 53"/>
            <p:cNvGrpSpPr/>
            <p:nvPr/>
          </p:nvGrpSpPr>
          <p:grpSpPr>
            <a:xfrm>
              <a:off x="736" y="1411"/>
              <a:ext cx="3180" cy="1818"/>
              <a:chOff x="736" y="1411"/>
              <a:chExt cx="3180" cy="1818"/>
            </a:xfrm>
          </p:grpSpPr>
          <p:sp>
            <p:nvSpPr>
              <p:cNvPr id="8" name="圆角矩形标注 7"/>
              <p:cNvSpPr/>
              <p:nvPr/>
            </p:nvSpPr>
            <p:spPr>
              <a:xfrm>
                <a:off x="736" y="1411"/>
                <a:ext cx="3109" cy="1818"/>
              </a:xfrm>
              <a:prstGeom prst="wedgeRoundRectCallout">
                <a:avLst>
                  <a:gd name="adj1" fmla="val 64383"/>
                  <a:gd name="adj2" fmla="val -5716"/>
                  <a:gd name="adj3" fmla="val 16667"/>
                </a:avLst>
              </a:prstGeom>
              <a:solidFill>
                <a:srgbClr val="FFFEEC"/>
              </a:solidFill>
              <a:ln w="19050">
                <a:solidFill>
                  <a:srgbClr val="E1EB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98" name="文本框 26"/>
              <p:cNvSpPr txBox="1"/>
              <p:nvPr/>
            </p:nvSpPr>
            <p:spPr>
              <a:xfrm>
                <a:off x="960" y="1476"/>
                <a:ext cx="2956" cy="159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和我的头一样</a:t>
                </a:r>
                <a:endParaRPr lang="zh-CN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大的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        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……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 </a:t>
                </a:r>
                <a:endPara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8199" name="图片 43" descr="南瓜_副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" y="2476"/>
              <a:ext cx="703" cy="52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" name="组合 19"/>
          <p:cNvGrpSpPr/>
          <p:nvPr/>
        </p:nvGrpSpPr>
        <p:grpSpPr>
          <a:xfrm>
            <a:off x="7427913" y="1714500"/>
            <a:ext cx="1493837" cy="1100138"/>
            <a:chOff x="11697" y="2700"/>
            <a:chExt cx="2354" cy="1732"/>
          </a:xfrm>
        </p:grpSpPr>
        <p:grpSp>
          <p:nvGrpSpPr>
            <p:cNvPr id="8201" name="组合 55"/>
            <p:cNvGrpSpPr/>
            <p:nvPr/>
          </p:nvGrpSpPr>
          <p:grpSpPr>
            <a:xfrm>
              <a:off x="11696" y="2699"/>
              <a:ext cx="2354" cy="1732"/>
              <a:chOff x="14559" y="3054"/>
              <a:chExt cx="2356" cy="1734"/>
            </a:xfrm>
          </p:grpSpPr>
          <p:sp>
            <p:nvSpPr>
              <p:cNvPr id="11" name="圆角矩形标注 10"/>
              <p:cNvSpPr/>
              <p:nvPr/>
            </p:nvSpPr>
            <p:spPr>
              <a:xfrm>
                <a:off x="14589" y="3054"/>
                <a:ext cx="2249" cy="1734"/>
              </a:xfrm>
              <a:prstGeom prst="wedgeRoundRectCallout">
                <a:avLst>
                  <a:gd name="adj1" fmla="val 60551"/>
                  <a:gd name="adj2" fmla="val -33694"/>
                  <a:gd name="adj3" fmla="val 16667"/>
                </a:avLst>
              </a:prstGeom>
              <a:solidFill>
                <a:srgbClr val="FFFEEC"/>
              </a:solidFill>
              <a:ln w="19050">
                <a:solidFill>
                  <a:srgbClr val="E1EB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03" name="文本框 26"/>
              <p:cNvSpPr txBox="1"/>
              <p:nvPr/>
            </p:nvSpPr>
            <p:spPr>
              <a:xfrm>
                <a:off x="14559" y="3084"/>
                <a:ext cx="2356" cy="15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       </a:t>
                </a:r>
                <a:r>
                  <a:rPr lang="zh-CN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比我的</a:t>
                </a:r>
                <a:endParaRPr lang="zh-CN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手长</a:t>
                </a:r>
                <a:r>
                  <a:rPr lang="en-US" altLang="zh-CN" sz="2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……</a:t>
                </a:r>
                <a:endParaRPr lang="zh-CN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8204" name="图片 49" descr="辣椒_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85" y="2980"/>
              <a:ext cx="572" cy="50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6" name="组合 5"/>
          <p:cNvGrpSpPr/>
          <p:nvPr/>
        </p:nvGrpSpPr>
        <p:grpSpPr>
          <a:xfrm>
            <a:off x="5254625" y="4152900"/>
            <a:ext cx="1582738" cy="1130300"/>
            <a:chOff x="1405" y="7620"/>
            <a:chExt cx="2492" cy="1782"/>
          </a:xfrm>
        </p:grpSpPr>
        <p:grpSp>
          <p:nvGrpSpPr>
            <p:cNvPr id="8206" name="组合 54"/>
            <p:cNvGrpSpPr/>
            <p:nvPr/>
          </p:nvGrpSpPr>
          <p:grpSpPr>
            <a:xfrm>
              <a:off x="1405" y="7620"/>
              <a:ext cx="2493" cy="1783"/>
              <a:chOff x="687" y="5176"/>
              <a:chExt cx="4423" cy="1782"/>
            </a:xfrm>
          </p:grpSpPr>
          <p:sp>
            <p:nvSpPr>
              <p:cNvPr id="33" name="圆角矩形标注 32"/>
              <p:cNvSpPr/>
              <p:nvPr/>
            </p:nvSpPr>
            <p:spPr>
              <a:xfrm>
                <a:off x="687" y="5176"/>
                <a:ext cx="4314" cy="1782"/>
              </a:xfrm>
              <a:prstGeom prst="wedgeRoundRectCallout">
                <a:avLst>
                  <a:gd name="adj1" fmla="val -64476"/>
                  <a:gd name="adj2" fmla="val 33454"/>
                  <a:gd name="adj3" fmla="val 16667"/>
                </a:avLst>
              </a:prstGeom>
              <a:solidFill>
                <a:srgbClr val="FFFEEC"/>
              </a:solidFill>
              <a:ln w="19050">
                <a:solidFill>
                  <a:srgbClr val="E1EB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08" name="文本框 26"/>
              <p:cNvSpPr txBox="1"/>
              <p:nvPr/>
            </p:nvSpPr>
            <p:spPr>
              <a:xfrm>
                <a:off x="790" y="5221"/>
                <a:ext cx="4320" cy="15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像拳头大的</a:t>
                </a:r>
                <a:endParaRPr lang="zh-CN" altLang="en-US" sz="20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       </a:t>
                </a:r>
                <a:r>
                  <a:rPr lang="en-US" altLang="zh-CN" sz="2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……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   </a:t>
                </a:r>
                <a:endPara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8209" name="图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43" y="8450"/>
              <a:ext cx="746" cy="88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9" name="组合 53"/>
          <p:cNvGrpSpPr/>
          <p:nvPr/>
        </p:nvGrpSpPr>
        <p:grpSpPr>
          <a:xfrm>
            <a:off x="2736850" y="3497263"/>
            <a:ext cx="1671638" cy="1476375"/>
            <a:chOff x="736" y="1345"/>
            <a:chExt cx="2633" cy="2322"/>
          </a:xfrm>
        </p:grpSpPr>
        <p:sp>
          <p:nvSpPr>
            <p:cNvPr id="12" name="圆角矩形标注 11"/>
            <p:cNvSpPr/>
            <p:nvPr/>
          </p:nvSpPr>
          <p:spPr>
            <a:xfrm>
              <a:off x="736" y="1411"/>
              <a:ext cx="2378" cy="2256"/>
            </a:xfrm>
            <a:prstGeom prst="wedgeRoundRectCallout">
              <a:avLst>
                <a:gd name="adj1" fmla="val 63408"/>
                <a:gd name="adj2" fmla="val -33351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212" name="文本框 26"/>
            <p:cNvSpPr txBox="1"/>
            <p:nvPr/>
          </p:nvSpPr>
          <p:spPr>
            <a:xfrm>
              <a:off x="737" y="1345"/>
              <a:ext cx="2632" cy="23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比我的书包重，抱也抱不动</a:t>
              </a:r>
              <a:r>
                <a:rPr lang="en-US" altLang="zh-CN" sz="2000" dirty="0">
                  <a:latin typeface="宋体" panose="02010600030101010101" pitchFamily="2" charset="-122"/>
                  <a:ea typeface="宋体" panose="02010600030101010101" pitchFamily="2" charset="-122"/>
                </a:rPr>
                <a:t>……</a:t>
              </a:r>
              <a:r>
                <a: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 </a:t>
              </a:r>
              <a:endPara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427788" y="3649663"/>
            <a:ext cx="3192462" cy="1282700"/>
            <a:chOff x="7734" y="8942"/>
            <a:chExt cx="5029" cy="2020"/>
          </a:xfrm>
        </p:grpSpPr>
        <p:grpSp>
          <p:nvGrpSpPr>
            <p:cNvPr id="8214" name="组合 17"/>
            <p:cNvGrpSpPr/>
            <p:nvPr/>
          </p:nvGrpSpPr>
          <p:grpSpPr>
            <a:xfrm>
              <a:off x="7734" y="8942"/>
              <a:ext cx="5028" cy="2020"/>
              <a:chOff x="6900250" y="3729004"/>
              <a:chExt cx="2210158" cy="2298993"/>
            </a:xfrm>
          </p:grpSpPr>
          <p:sp>
            <p:nvSpPr>
              <p:cNvPr id="8215" name="文本框 9"/>
              <p:cNvSpPr txBox="1"/>
              <p:nvPr/>
            </p:nvSpPr>
            <p:spPr>
              <a:xfrm>
                <a:off x="6900250" y="3729004"/>
                <a:ext cx="1727480" cy="14509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/>
              <a:p>
                <a:pPr>
                  <a:lnSpc>
                    <a:spcPct val="150000"/>
                  </a:lnSpc>
                </a:pPr>
                <a:endParaRPr lang="zh-CN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8216" name="组合 56"/>
              <p:cNvGrpSpPr/>
              <p:nvPr/>
            </p:nvGrpSpPr>
            <p:grpSpPr>
              <a:xfrm>
                <a:off x="7870687" y="3963851"/>
                <a:ext cx="1239720" cy="2064146"/>
                <a:chOff x="12090" y="6210"/>
                <a:chExt cx="1952" cy="3252"/>
              </a:xfrm>
            </p:grpSpPr>
            <p:sp>
              <p:nvSpPr>
                <p:cNvPr id="58" name="圆角矩形标注 57"/>
                <p:cNvSpPr/>
                <p:nvPr/>
              </p:nvSpPr>
              <p:spPr>
                <a:xfrm>
                  <a:off x="12090" y="6210"/>
                  <a:ext cx="1952" cy="3252"/>
                </a:xfrm>
                <a:prstGeom prst="wedgeRoundRectCallout">
                  <a:avLst>
                    <a:gd name="adj1" fmla="val -60605"/>
                    <a:gd name="adj2" fmla="val -7490"/>
                    <a:gd name="adj3" fmla="val 16667"/>
                  </a:avLst>
                </a:prstGeom>
                <a:solidFill>
                  <a:srgbClr val="FFFEEC"/>
                </a:solidFill>
                <a:ln w="19050">
                  <a:solidFill>
                    <a:srgbClr val="E1EBC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8218" name="文本框 9"/>
                <p:cNvSpPr txBox="1"/>
                <p:nvPr/>
              </p:nvSpPr>
              <p:spPr>
                <a:xfrm>
                  <a:off x="12148" y="6475"/>
                  <a:ext cx="1817" cy="2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 anchorCtr="0"/>
                <a:p>
                  <a:pPr>
                    <a:lnSpc>
                      <a:spcPct val="150000"/>
                    </a:lnSpc>
                  </a:pPr>
                  <a:r>
                    <a:rPr lang="en-US" altLang="zh-CN" sz="20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   </a:t>
                  </a:r>
                  <a:r>
                    <a:rPr lang="zh-CN" altLang="zh-CN" sz="20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长长的，</a:t>
                  </a:r>
                  <a:endParaRPr lang="zh-CN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zh-CN" altLang="zh-CN" sz="20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圆圆的</a:t>
                  </a:r>
                  <a:r>
                    <a:rPr lang="en-US" altLang="zh-CN" sz="2000" dirty="0">
                      <a:latin typeface="微软雅黑" panose="020B0503020204020204" pitchFamily="34" charset="-122"/>
                      <a:ea typeface="宋体" panose="02010600030101010101" pitchFamily="2" charset="-122"/>
                    </a:rPr>
                    <a:t>……</a:t>
                  </a:r>
                  <a:endParaRPr lang="en-US" altLang="zh-CN" sz="2000" dirty="0"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</p:grpSp>
        </p:grpSp>
        <p:pic>
          <p:nvPicPr>
            <p:cNvPr id="8219" name="图片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01" y="9368"/>
              <a:ext cx="620" cy="7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20" name="图片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943" y="9535"/>
              <a:ext cx="619" cy="56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590800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600" b="1">
                <a:solidFill>
                  <a:srgbClr val="62A83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你学到了什么？</a:t>
            </a:r>
            <a:endParaRPr lang="zh-CN" altLang="en-US" sz="3600" b="1">
              <a:solidFill>
                <a:srgbClr val="62A83A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YjJjOTQxYzhjODMyMDAzZmE0MDJkMWFkNmJlNDkwYTUifQ=="/>
  <p:tag name="ISPRING_SCORM_RATE_SLIDES" val="1"/>
  <p:tag name="ISPRING_SCORM_PASSING_SCORE" val="100.000000"/>
  <p:tag name="ISPRING_ULTRA_SCORM_COURSE_ID" val="1ECAD6CA-F5D4-47B6-89C8-2EC45109CF7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3;&#10;"/>
  <p:tag name="ISPRINGONLINEFOLDERID" val="0"/>
  <p:tag name="ISPRINGONLINEFOLDERPATH" val="Content List"/>
  <p:tag name="ISPRINGCLOUDFOLDERID" val="0"/>
  <p:tag name="ISPRINGCLOUDFOLDERPATH" val="Repository"/>
  <p:tag name="ISPRING_OUTPUT_FOLDER" val="E:\最新工作文件\2024年7月\一上教学课件\一上课件转h5\一上课件第一批上传22个"/>
  <p:tag name="ISPRING_PRESENTATION_TITLE" val="北师数学一上我上学啦《收获的季节》课件"/>
  <p:tag name="ISPRING_SCORM_RATE_QUIZZES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WPS 演示</Application>
  <PresentationFormat/>
  <Paragraphs>20</Paragraphs>
  <Slides>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5" baseType="lpstr">
      <vt:lpstr>Arial</vt:lpstr>
      <vt:lpstr>宋体</vt:lpstr>
      <vt:lpstr>Wingdings</vt:lpstr>
      <vt:lpstr>等线</vt:lpstr>
      <vt:lpstr>等线 Light</vt:lpstr>
      <vt:lpstr>微软雅黑</vt:lpstr>
      <vt:lpstr>Times New Roman</vt:lpstr>
      <vt:lpstr>Arial Unicode MS</vt:lpstr>
      <vt:lpstr>Myanmar Text</vt:lpstr>
      <vt:lpstr>方正大标宋简体</vt:lpstr>
      <vt:lpstr>思源宋体 Heavy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北师数学一上我上学啦《收获的季节》课件</dc:title>
  <dc:creator>群 林</dc:creator>
  <cp:lastModifiedBy>郑雪</cp:lastModifiedBy>
  <cp:revision>86</cp:revision>
  <dcterms:created xsi:type="dcterms:W3CDTF">2023-11-18T16:34:00Z</dcterms:created>
  <dcterms:modified xsi:type="dcterms:W3CDTF">2025-08-15T03:43:41Z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8948DA3A5F424ADE9586C12FCF668A51_12</vt:lpwstr>
  </property>
  <property fmtid="{D5CDD505-2E9C-101B-9397-08002B2CF9AE}" pid="3" name="KSOProductBuildVer">
    <vt:lpwstr>2052-12.1.0.21915</vt:lpwstr>
  </property>
</Properties>
</file>