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72" r:id="rId3"/>
    <p:sldId id="277" r:id="rId5"/>
    <p:sldId id="274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C"/>
    <a:srgbClr val="E7F3F9"/>
    <a:srgbClr val="F4F9FD"/>
    <a:srgbClr val="F1F8FC"/>
    <a:srgbClr val="34AF9D"/>
    <a:srgbClr val="004EA2"/>
    <a:srgbClr val="DEEEF8"/>
    <a:srgbClr val="5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2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0" y="72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AB1F26-7C43-4556-BF51-8DFAC70A092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5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/>
          <p:cNvSpPr txBox="1"/>
          <p:nvPr/>
        </p:nvSpPr>
        <p:spPr>
          <a:xfrm>
            <a:off x="1231265" y="770255"/>
            <a:ext cx="9363710" cy="610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我上学啦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900420" y="4607560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231265" y="2367915"/>
            <a:ext cx="77946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</a:rPr>
              <a:t>我们的操场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一上预备单元可提取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5145" y="339090"/>
            <a:ext cx="4119577" cy="5821200"/>
          </a:xfrm>
          <a:prstGeom prst="rect">
            <a:avLst/>
          </a:prstGeom>
        </p:spPr>
      </p:pic>
      <p:pic>
        <p:nvPicPr>
          <p:cNvPr id="19" name="图片 18" descr="一上预备单元可提取_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120" y="339090"/>
            <a:ext cx="4119577" cy="58212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693660" y="1876425"/>
            <a:ext cx="1497965" cy="1014730"/>
            <a:chOff x="13588" y="-824"/>
            <a:chExt cx="2359" cy="1598"/>
          </a:xfrm>
        </p:grpSpPr>
        <p:sp>
          <p:nvSpPr>
            <p:cNvPr id="16" name="圆角矩形标注 15"/>
            <p:cNvSpPr/>
            <p:nvPr/>
          </p:nvSpPr>
          <p:spPr bwMode="auto">
            <a:xfrm>
              <a:off x="13588" y="-701"/>
              <a:ext cx="2359" cy="1475"/>
            </a:xfrm>
            <a:prstGeom prst="wedgeRoundRectCallout">
              <a:avLst>
                <a:gd name="adj1" fmla="val 60512"/>
                <a:gd name="adj2" fmla="val -34406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212" name="文本框 17"/>
            <p:cNvSpPr txBox="1"/>
            <p:nvPr/>
          </p:nvSpPr>
          <p:spPr>
            <a:xfrm>
              <a:off x="13611" y="-824"/>
              <a:ext cx="2336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我和小树一样高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510308" y="3453087"/>
            <a:ext cx="2140446" cy="1766296"/>
            <a:chOff x="4105081" y="3217815"/>
            <a:chExt cx="2149751" cy="2162800"/>
          </a:xfrm>
        </p:grpSpPr>
        <p:grpSp>
          <p:nvGrpSpPr>
            <p:cNvPr id="8206" name="组合 31"/>
            <p:cNvGrpSpPr/>
            <p:nvPr/>
          </p:nvGrpSpPr>
          <p:grpSpPr>
            <a:xfrm>
              <a:off x="4105081" y="3277739"/>
              <a:ext cx="2078320" cy="2102876"/>
              <a:chOff x="13592" y="2223"/>
              <a:chExt cx="4942" cy="6567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13592" y="2223"/>
                <a:ext cx="4942" cy="5313"/>
              </a:xfrm>
              <a:prstGeom prst="roundRect">
                <a:avLst>
                  <a:gd name="adj" fmla="val 13534"/>
                </a:avLst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ash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6859" y="7230"/>
                <a:ext cx="550" cy="886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ot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7409" y="8116"/>
                <a:ext cx="421" cy="674"/>
              </a:xfrm>
              <a:prstGeom prst="ellipse">
                <a:avLst/>
              </a:prstGeom>
              <a:solidFill>
                <a:srgbClr val="FFFEEC"/>
              </a:solidFill>
              <a:ln w="19050">
                <a:solidFill>
                  <a:srgbClr val="C4D9A0"/>
                </a:solidFill>
                <a:prstDash val="sysDot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07" name="文本框 9"/>
            <p:cNvSpPr txBox="1"/>
            <p:nvPr/>
          </p:nvSpPr>
          <p:spPr>
            <a:xfrm>
              <a:off x="4176512" y="3217815"/>
              <a:ext cx="2078320" cy="18420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分组，每组选一个喜欢的游戏玩一玩！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38195" y="381635"/>
            <a:ext cx="2340610" cy="1014730"/>
            <a:chOff x="6242" y="1170"/>
            <a:chExt cx="3686" cy="1598"/>
          </a:xfrm>
        </p:grpSpPr>
        <p:sp>
          <p:nvSpPr>
            <p:cNvPr id="48" name="圆角矩形标注 47"/>
            <p:cNvSpPr/>
            <p:nvPr/>
          </p:nvSpPr>
          <p:spPr bwMode="auto">
            <a:xfrm>
              <a:off x="6244" y="1240"/>
              <a:ext cx="3508" cy="1475"/>
            </a:xfrm>
            <a:prstGeom prst="wedgeRoundRectCallout">
              <a:avLst>
                <a:gd name="adj1" fmla="val -57783"/>
                <a:gd name="adj2" fmla="val 34949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7"/>
            <p:cNvSpPr txBox="1"/>
            <p:nvPr/>
          </p:nvSpPr>
          <p:spPr>
            <a:xfrm>
              <a:off x="6242" y="1170"/>
              <a:ext cx="3687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操场上有什么？找一找，说一说。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2490" y="631825"/>
            <a:ext cx="1373505" cy="1020445"/>
            <a:chOff x="2359" y="1564"/>
            <a:chExt cx="2163" cy="1607"/>
          </a:xfrm>
        </p:grpSpPr>
        <p:sp>
          <p:nvSpPr>
            <p:cNvPr id="5" name="圆角矩形标注 4"/>
            <p:cNvSpPr/>
            <p:nvPr/>
          </p:nvSpPr>
          <p:spPr bwMode="auto">
            <a:xfrm>
              <a:off x="2359" y="1697"/>
              <a:ext cx="2147" cy="1475"/>
            </a:xfrm>
            <a:prstGeom prst="wedgeRoundRectCallout">
              <a:avLst>
                <a:gd name="adj1" fmla="val 61411"/>
                <a:gd name="adj2" fmla="val 32101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2462" y="1564"/>
              <a:ext cx="2060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有长长的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跑道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03020" y="2204720"/>
            <a:ext cx="2619375" cy="1016000"/>
            <a:chOff x="1070" y="3745"/>
            <a:chExt cx="4125" cy="1600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1070" y="3871"/>
              <a:ext cx="4048" cy="1475"/>
            </a:xfrm>
            <a:prstGeom prst="wedgeRoundRectCallout">
              <a:avLst>
                <a:gd name="adj1" fmla="val 33791"/>
                <a:gd name="adj2" fmla="val -65864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1145" y="3745"/>
              <a:ext cx="4050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有老师，有同学；有男生，有女生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……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3790" y="1605915"/>
            <a:ext cx="1582420" cy="1014730"/>
            <a:chOff x="2146" y="1586"/>
            <a:chExt cx="2492" cy="1598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2147" y="1697"/>
              <a:ext cx="2359" cy="1475"/>
            </a:xfrm>
            <a:prstGeom prst="wedgeRoundRectCallout">
              <a:avLst>
                <a:gd name="adj1" fmla="val -58732"/>
                <a:gd name="adj2" fmla="val 34474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7"/>
            <p:cNvSpPr txBox="1"/>
            <p:nvPr/>
          </p:nvSpPr>
          <p:spPr>
            <a:xfrm>
              <a:off x="2146" y="1586"/>
              <a:ext cx="2492" cy="15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两边的人数一样多</a:t>
              </a:r>
              <a:r>
                <a:rPr lang="en-US" altLang="zh-CN" sz="2000" dirty="0">
                  <a:latin typeface="宋体" panose="02010600030101010101" pitchFamily="2" charset="-122"/>
                  <a:ea typeface="宋体" panose="02010600030101010101" pitchFamily="2" charset="-122"/>
                </a:rPr>
                <a:t>……</a:t>
              </a:r>
              <a:endPara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6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你学到了什么？</a:t>
            </a:r>
            <a:endParaRPr lang="zh-CN" altLang="en-US" sz="36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zI0N2RjMzkzYjljZjEzNWEyYzAwYmNkNDZhZWU3MTEifQ=="/>
  <p:tag name="ISPRING_SCORM_RATE_SLIDES" val="1"/>
  <p:tag name="ISPRING_SCORM_PASSING_SCORE" val="100.000000"/>
  <p:tag name="ISPRING_ULTRA_SCORM_COURSE_ID" val="4EA96031-259F-41DB-8CDE-5B037DF3A36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最新工作文件\2024年7月\一上教学课件\一上课件转h5\一上课件第一批上传22个"/>
  <p:tag name="ISPRING_PRESENTATION_TITLE" val="北师数学一上我上学啦《我们的操场》课件"/>
  <p:tag name="ISPRING_SCORM_RATE_QUIZZES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WPS 演示</Application>
  <PresentationFormat>宽屏</PresentationFormat>
  <Paragraphs>19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4" baseType="lpstr">
      <vt:lpstr>Arial</vt:lpstr>
      <vt:lpstr>宋体</vt:lpstr>
      <vt:lpstr>Wingdings</vt:lpstr>
      <vt:lpstr>等线</vt:lpstr>
      <vt:lpstr>等线 Light</vt:lpstr>
      <vt:lpstr>微软雅黑</vt:lpstr>
      <vt:lpstr>Times New Roman</vt:lpstr>
      <vt:lpstr>Arial Unicode MS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北师数学一上我上学啦《我们的操场》课件</dc:title>
  <dc:creator>群 林</dc:creator>
  <cp:lastModifiedBy>郑雪</cp:lastModifiedBy>
  <cp:revision>85</cp:revision>
  <dcterms:created xsi:type="dcterms:W3CDTF">2023-11-18T16:34:00Z</dcterms:created>
  <dcterms:modified xsi:type="dcterms:W3CDTF">2025-08-15T03:45:10Z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A768927AEE6E4053B3CC2F9864DEEC0D_13</vt:lpwstr>
  </property>
  <property fmtid="{D5CDD505-2E9C-101B-9397-08002B2CF9AE}" pid="3" name="KSOProductBuildVer">
    <vt:lpwstr>2052-12.1.0.21915</vt:lpwstr>
  </property>
</Properties>
</file>