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3"/>
    <p:sldId id="289" r:id="rId4"/>
    <p:sldId id="291" r:id="rId5"/>
    <p:sldId id="292" r:id="rId6"/>
    <p:sldId id="293" r:id="rId7"/>
    <p:sldId id="274" r:id="rId8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微软雅黑" panose="020B0503020204020204" pitchFamily="34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  <p:embeddedFont>
      <p:font typeface="方正大标宋简体" panose="02000000000000000000" charset="-122"/>
      <p:regular r:id="rId20"/>
    </p:embeddedFont>
  </p:embeddedFontLst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0DF"/>
    <a:srgbClr val="E2F3FC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14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5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tags" Target="../tags/tag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935"/>
            <a:ext cx="79863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综合与实践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总复习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305" y="2329815"/>
            <a:ext cx="5400000" cy="3600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502093" y="1654815"/>
            <a:ext cx="4351019" cy="1247775"/>
            <a:chOff x="-48570" y="3497059"/>
            <a:chExt cx="4349596" cy="1246723"/>
          </a:xfrm>
        </p:grpSpPr>
        <p:sp>
          <p:nvSpPr>
            <p:cNvPr id="7" name="圆角矩形标注 4"/>
            <p:cNvSpPr/>
            <p:nvPr>
              <p:custDataLst>
                <p:tags r:id="rId2"/>
              </p:custDataLst>
            </p:nvPr>
          </p:nvSpPr>
          <p:spPr bwMode="auto">
            <a:xfrm>
              <a:off x="-48570" y="3572560"/>
              <a:ext cx="4298179" cy="1171222"/>
            </a:xfrm>
            <a:prstGeom prst="wedgeRoundRectCallout">
              <a:avLst>
                <a:gd name="adj1" fmla="val 37187"/>
                <a:gd name="adj2" fmla="val 62513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7189" name="文本框 24"/>
            <p:cNvSpPr txBox="1"/>
            <p:nvPr/>
          </p:nvSpPr>
          <p:spPr>
            <a:xfrm>
              <a:off x="29509" y="3497059"/>
              <a:ext cx="4271517" cy="1197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我们小组一起完成了一幅有趣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的数学连环画，很开心！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748665"/>
            <a:ext cx="2578100" cy="533400"/>
          </a:xfrm>
          <a:prstGeom prst="rect">
            <a:avLst/>
          </a:prstGeom>
        </p:spPr>
      </p:pic>
      <p:sp>
        <p:nvSpPr>
          <p:cNvPr id="19" name="圆角矩形标注 4"/>
          <p:cNvSpPr/>
          <p:nvPr>
            <p:custDataLst>
              <p:tags r:id="rId4"/>
            </p:custDataLst>
          </p:nvPr>
        </p:nvSpPr>
        <p:spPr bwMode="auto">
          <a:xfrm>
            <a:off x="6905308" y="1731015"/>
            <a:ext cx="2923540" cy="1172210"/>
          </a:xfrm>
          <a:prstGeom prst="wedgeRoundRectCallout">
            <a:avLst>
              <a:gd name="adj1" fmla="val -34263"/>
              <a:gd name="adj2" fmla="val 61375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7016445" y="1669423"/>
            <a:ext cx="26466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我学会了用不同的方式表示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圆角矩形标注 4"/>
          <p:cNvSpPr/>
          <p:nvPr>
            <p:custDataLst>
              <p:tags r:id="rId5"/>
            </p:custDataLst>
          </p:nvPr>
        </p:nvSpPr>
        <p:spPr bwMode="auto">
          <a:xfrm>
            <a:off x="1295083" y="4339595"/>
            <a:ext cx="2923540" cy="1172210"/>
          </a:xfrm>
          <a:prstGeom prst="wedgeRoundRectCallout">
            <a:avLst>
              <a:gd name="adj1" fmla="val 65410"/>
              <a:gd name="adj2" fmla="val -27952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1406220" y="4278003"/>
            <a:ext cx="26466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生活中的故事里有许多数学信息。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圆角矩形标注 4"/>
          <p:cNvSpPr/>
          <p:nvPr>
            <p:custDataLst>
              <p:tags r:id="rId6"/>
            </p:custDataLst>
          </p:nvPr>
        </p:nvSpPr>
        <p:spPr bwMode="auto">
          <a:xfrm>
            <a:off x="8583295" y="3761105"/>
            <a:ext cx="2216150" cy="1751330"/>
          </a:xfrm>
          <a:prstGeom prst="wedgeRoundRectCallout">
            <a:avLst>
              <a:gd name="adj1" fmla="val -62406"/>
              <a:gd name="adj2" fmla="val 362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7" name="文本框 24"/>
          <p:cNvSpPr txBox="1"/>
          <p:nvPr/>
        </p:nvSpPr>
        <p:spPr>
          <a:xfrm>
            <a:off x="8694420" y="3699510"/>
            <a:ext cx="20764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我能用学到的规律设计许多美丽的图案。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21" grpId="0" bldLvl="0" animBg="1"/>
      <p:bldP spid="23" grpId="0"/>
      <p:bldP spid="26" grpId="0" bldLvl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文本框 3"/>
          <p:cNvSpPr txBox="1"/>
          <p:nvPr>
            <p:custDataLst>
              <p:tags r:id="rId1"/>
            </p:custDataLst>
          </p:nvPr>
        </p:nvSpPr>
        <p:spPr>
          <a:xfrm>
            <a:off x="1240155" y="1465580"/>
            <a:ext cx="6743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想一想，请你接着画下去。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71" y="1497641"/>
            <a:ext cx="502920" cy="49034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61390" y="2409825"/>
            <a:ext cx="10049510" cy="3241675"/>
          </a:xfrm>
          <a:prstGeom prst="roundRect">
            <a:avLst>
              <a:gd name="adj" fmla="val 6934"/>
            </a:avLst>
          </a:prstGeom>
          <a:solidFill>
            <a:srgbClr val="E2F3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695" y="2820035"/>
            <a:ext cx="3938270" cy="2540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158865" y="339344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416165" y="339344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673465" y="339344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58865" y="431927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416165" y="431927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673465" y="431927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158865" y="524510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16165" y="524510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673465" y="5245100"/>
            <a:ext cx="105537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5" name="图片 24" descr="1"/>
          <p:cNvPicPr>
            <a:picLocks noChangeAspect="1"/>
          </p:cNvPicPr>
          <p:nvPr/>
        </p:nvPicPr>
        <p:blipFill>
          <a:blip r:embed="rId5"/>
          <a:srcRect r="81812" b="71875"/>
          <a:stretch>
            <a:fillRect/>
          </a:stretch>
        </p:blipFill>
        <p:spPr>
          <a:xfrm>
            <a:off x="7609205" y="2795905"/>
            <a:ext cx="716280" cy="714375"/>
          </a:xfrm>
          <a:prstGeom prst="rect">
            <a:avLst/>
          </a:prstGeom>
        </p:spPr>
      </p:pic>
      <p:pic>
        <p:nvPicPr>
          <p:cNvPr id="26" name="图片 25" descr="1"/>
          <p:cNvPicPr>
            <a:picLocks noChangeAspect="1"/>
          </p:cNvPicPr>
          <p:nvPr/>
        </p:nvPicPr>
        <p:blipFill>
          <a:blip r:embed="rId5"/>
          <a:srcRect l="4257" t="34825" r="77523" b="40100"/>
          <a:stretch>
            <a:fillRect/>
          </a:stretch>
        </p:blipFill>
        <p:spPr>
          <a:xfrm>
            <a:off x="6409690" y="3682365"/>
            <a:ext cx="717550" cy="636905"/>
          </a:xfrm>
          <a:prstGeom prst="rect">
            <a:avLst/>
          </a:prstGeom>
        </p:spPr>
      </p:pic>
      <p:pic>
        <p:nvPicPr>
          <p:cNvPr id="27" name="图片 26" descr="1"/>
          <p:cNvPicPr>
            <a:picLocks noChangeAspect="1"/>
          </p:cNvPicPr>
          <p:nvPr/>
        </p:nvPicPr>
        <p:blipFill>
          <a:blip r:embed="rId5"/>
          <a:srcRect r="81812" b="71875"/>
          <a:stretch>
            <a:fillRect/>
          </a:stretch>
        </p:blipFill>
        <p:spPr>
          <a:xfrm>
            <a:off x="6309360" y="2796540"/>
            <a:ext cx="716280" cy="714375"/>
          </a:xfrm>
          <a:prstGeom prst="rect">
            <a:avLst/>
          </a:prstGeom>
        </p:spPr>
      </p:pic>
      <p:pic>
        <p:nvPicPr>
          <p:cNvPr id="28" name="图片 27" descr="1"/>
          <p:cNvPicPr>
            <a:picLocks noChangeAspect="1"/>
          </p:cNvPicPr>
          <p:nvPr/>
        </p:nvPicPr>
        <p:blipFill>
          <a:blip r:embed="rId5"/>
          <a:srcRect l="83328" b="76950"/>
          <a:stretch>
            <a:fillRect/>
          </a:stretch>
        </p:blipFill>
        <p:spPr>
          <a:xfrm>
            <a:off x="8909050" y="2795905"/>
            <a:ext cx="656590" cy="585470"/>
          </a:xfrm>
          <a:prstGeom prst="rect">
            <a:avLst/>
          </a:prstGeom>
        </p:spPr>
      </p:pic>
      <p:pic>
        <p:nvPicPr>
          <p:cNvPr id="29" name="图片 28" descr="1"/>
          <p:cNvPicPr>
            <a:picLocks noChangeAspect="1"/>
          </p:cNvPicPr>
          <p:nvPr/>
        </p:nvPicPr>
        <p:blipFill>
          <a:blip r:embed="rId5"/>
          <a:srcRect l="1951" t="67750" r="79120" b="3000"/>
          <a:stretch>
            <a:fillRect/>
          </a:stretch>
        </p:blipFill>
        <p:spPr>
          <a:xfrm>
            <a:off x="6343015" y="4490720"/>
            <a:ext cx="745490" cy="742950"/>
          </a:xfrm>
          <a:prstGeom prst="rect">
            <a:avLst/>
          </a:prstGeom>
        </p:spPr>
      </p:pic>
      <p:pic>
        <p:nvPicPr>
          <p:cNvPr id="30" name="图片 29" descr="1"/>
          <p:cNvPicPr>
            <a:picLocks noChangeAspect="1"/>
          </p:cNvPicPr>
          <p:nvPr/>
        </p:nvPicPr>
        <p:blipFill>
          <a:blip r:embed="rId5"/>
          <a:srcRect l="4257" t="34825" r="77523" b="40100"/>
          <a:stretch>
            <a:fillRect/>
          </a:stretch>
        </p:blipFill>
        <p:spPr>
          <a:xfrm>
            <a:off x="8909050" y="3682365"/>
            <a:ext cx="717550" cy="636905"/>
          </a:xfrm>
          <a:prstGeom prst="rect">
            <a:avLst/>
          </a:prstGeom>
        </p:spPr>
      </p:pic>
      <p:pic>
        <p:nvPicPr>
          <p:cNvPr id="31" name="图片 30" descr="1"/>
          <p:cNvPicPr>
            <a:picLocks noChangeAspect="1"/>
          </p:cNvPicPr>
          <p:nvPr/>
        </p:nvPicPr>
        <p:blipFill>
          <a:blip r:embed="rId5"/>
          <a:srcRect l="81345" t="34825" r="3821" b="40100"/>
          <a:stretch>
            <a:fillRect/>
          </a:stretch>
        </p:blipFill>
        <p:spPr>
          <a:xfrm>
            <a:off x="7726045" y="3682365"/>
            <a:ext cx="584200" cy="636905"/>
          </a:xfrm>
          <a:prstGeom prst="rect">
            <a:avLst/>
          </a:prstGeom>
        </p:spPr>
      </p:pic>
      <p:pic>
        <p:nvPicPr>
          <p:cNvPr id="47" name="图片 46" descr="1"/>
          <p:cNvPicPr>
            <a:picLocks noChangeAspect="1"/>
          </p:cNvPicPr>
          <p:nvPr/>
        </p:nvPicPr>
        <p:blipFill>
          <a:blip r:embed="rId5"/>
          <a:srcRect l="1951" t="67750" r="79120" b="3000"/>
          <a:stretch>
            <a:fillRect/>
          </a:stretch>
        </p:blipFill>
        <p:spPr>
          <a:xfrm>
            <a:off x="8881110" y="4490720"/>
            <a:ext cx="745490" cy="742950"/>
          </a:xfrm>
          <a:prstGeom prst="rect">
            <a:avLst/>
          </a:prstGeom>
        </p:spPr>
      </p:pic>
      <p:pic>
        <p:nvPicPr>
          <p:cNvPr id="48" name="图片 47" descr="1"/>
          <p:cNvPicPr>
            <a:picLocks noChangeAspect="1"/>
          </p:cNvPicPr>
          <p:nvPr/>
        </p:nvPicPr>
        <p:blipFill>
          <a:blip r:embed="rId5"/>
          <a:srcRect l="80442" t="67750" r="2225" b="2525"/>
          <a:stretch>
            <a:fillRect/>
          </a:stretch>
        </p:blipFill>
        <p:spPr>
          <a:xfrm>
            <a:off x="7643495" y="4491355"/>
            <a:ext cx="682625" cy="75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34701" t="57935" r="23542" b="5347"/>
          <a:stretch>
            <a:fillRect/>
          </a:stretch>
        </p:blipFill>
        <p:spPr>
          <a:xfrm>
            <a:off x="1343025" y="2454910"/>
            <a:ext cx="3439795" cy="2268855"/>
          </a:xfrm>
          <a:prstGeom prst="roundRect">
            <a:avLst>
              <a:gd name="adj" fmla="val 9883"/>
            </a:avLst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7960"/>
          <a:stretch>
            <a:fillRect/>
          </a:stretch>
        </p:blipFill>
        <p:spPr>
          <a:xfrm>
            <a:off x="5427345" y="2454910"/>
            <a:ext cx="1939290" cy="2268855"/>
          </a:xfrm>
          <a:prstGeom prst="roundRect">
            <a:avLst>
              <a:gd name="adj" fmla="val 13425"/>
            </a:avLst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55" y="1498216"/>
            <a:ext cx="525680" cy="490373"/>
          </a:xfrm>
          <a:prstGeom prst="rect">
            <a:avLst/>
          </a:prstGeom>
        </p:spPr>
      </p:pic>
      <p:sp>
        <p:nvSpPr>
          <p:cNvPr id="12291" name="文本框 3"/>
          <p:cNvSpPr txBox="1"/>
          <p:nvPr>
            <p:custDataLst>
              <p:tags r:id="rId4"/>
            </p:custDataLst>
          </p:nvPr>
        </p:nvSpPr>
        <p:spPr>
          <a:xfrm>
            <a:off x="1240155" y="1465580"/>
            <a:ext cx="5587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用你喜欢的方式表示下面的规律。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011160" y="2455545"/>
            <a:ext cx="3186430" cy="2268220"/>
            <a:chOff x="12299" y="1506"/>
            <a:chExt cx="5018" cy="3572"/>
          </a:xfrm>
        </p:grpSpPr>
        <p:sp>
          <p:nvSpPr>
            <p:cNvPr id="15" name="圆角矩形 14"/>
            <p:cNvSpPr/>
            <p:nvPr/>
          </p:nvSpPr>
          <p:spPr>
            <a:xfrm>
              <a:off x="12299" y="1506"/>
              <a:ext cx="5019" cy="3572"/>
            </a:xfrm>
            <a:prstGeom prst="roundRect">
              <a:avLst>
                <a:gd name="adj" fmla="val 12026"/>
              </a:avLst>
            </a:prstGeom>
            <a:solidFill>
              <a:srgbClr val="FDF0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99" y="1506"/>
              <a:ext cx="5019" cy="35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04" y="1483811"/>
            <a:ext cx="562176" cy="479906"/>
          </a:xfrm>
          <a:prstGeom prst="rect">
            <a:avLst/>
          </a:prstGeom>
        </p:spPr>
      </p:pic>
      <p:sp>
        <p:nvSpPr>
          <p:cNvPr id="15363" name="文本框 3"/>
          <p:cNvSpPr txBox="1"/>
          <p:nvPr>
            <p:custDataLst>
              <p:tags r:id="rId2"/>
            </p:custDataLst>
          </p:nvPr>
        </p:nvSpPr>
        <p:spPr>
          <a:xfrm>
            <a:off x="1215390" y="1461135"/>
            <a:ext cx="1021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与同伴合作，讲一个数学故事，画成一幅数学连环画。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61.3112598425197,&quot;left&quot;:125.50393700787401,&quot;top&quot;:84.62322834645668,&quot;width&quot;:250.61748031496063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GM0ODMyYWI4MTI5MDA4ZmIzNTM3MTFiYTE0MTBl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演示</Application>
  <PresentationFormat/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116</cp:revision>
  <dcterms:created xsi:type="dcterms:W3CDTF">2023-11-18T16:34:00Z</dcterms:created>
  <dcterms:modified xsi:type="dcterms:W3CDTF">2025-01-07T07:11:44Z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27FADEE3CD914E9D80713AAAFCDDB0C2_13</vt:lpwstr>
  </property>
  <property fmtid="{D5CDD505-2E9C-101B-9397-08002B2CF9AE}" pid="3" name="KSOProductBuildVer">
    <vt:lpwstr>2052-12.1.0.19302</vt:lpwstr>
  </property>
</Properties>
</file>