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handoutMasterIdLst>
    <p:handoutMasterId r:id="rId16"/>
  </p:handoutMasterIdLst>
  <p:sldIdLst>
    <p:sldId id="272" r:id="rId3"/>
    <p:sldId id="289" r:id="rId4"/>
    <p:sldId id="290" r:id="rId5"/>
    <p:sldId id="294" r:id="rId7"/>
    <p:sldId id="295" r:id="rId8"/>
    <p:sldId id="296" r:id="rId9"/>
    <p:sldId id="299" r:id="rId10"/>
    <p:sldId id="300" r:id="rId11"/>
    <p:sldId id="301" r:id="rId12"/>
    <p:sldId id="297" r:id="rId13"/>
    <p:sldId id="298" r:id="rId14"/>
    <p:sldId id="274" r:id="rId15"/>
  </p:sldIdLst>
  <p:sldSz cx="12192000" cy="6858000"/>
  <p:notesSz cx="6858000" cy="9144000"/>
  <p:embeddedFontLst>
    <p:embeddedFont>
      <p:font typeface="等线" panose="02010600030101010101" pitchFamily="2" charset="-122"/>
      <p:regular r:id="rId20"/>
    </p:embeddedFont>
    <p:embeddedFont>
      <p:font typeface="方正大标宋简体" panose="02000000000000000000" charset="-122"/>
      <p:regular r:id="rId21"/>
    </p:embeddedFont>
    <p:embeddedFont>
      <p:font typeface="微软雅黑" panose="020B0503020204020204" pitchFamily="34" charset="-122"/>
      <p:regular r:id="rId22"/>
    </p:embeddedFont>
    <p:embeddedFont>
      <p:font typeface="方正科技符号" panose="02000502000000000000" charset="-122"/>
      <p:regular r:id="rId23"/>
    </p:embeddedFont>
    <p:embeddedFont>
      <p:font typeface="Calibri" panose="020F050202020403020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EC2"/>
    <a:srgbClr val="FFF8AE"/>
    <a:srgbClr val="E9B6D3"/>
    <a:srgbClr val="82C025"/>
    <a:srgbClr val="E7F3F9"/>
    <a:srgbClr val="F4F9FD"/>
    <a:srgbClr val="F1F8FC"/>
    <a:srgbClr val="34AF9D"/>
    <a:srgbClr val="004EA2"/>
    <a:srgbClr val="DE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1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28.xml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9219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学数学课件正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5.png"/><Relationship Id="rId3" Type="http://schemas.openxmlformats.org/officeDocument/2006/relationships/image" Target="../media/image23.pn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5.png"/><Relationship Id="rId3" Type="http://schemas.openxmlformats.org/officeDocument/2006/relationships/tags" Target="../tags/tag26.xml"/><Relationship Id="rId2" Type="http://schemas.openxmlformats.org/officeDocument/2006/relationships/image" Target="../media/image24.png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6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tags" Target="../tags/tag9.xml"/><Relationship Id="rId3" Type="http://schemas.openxmlformats.org/officeDocument/2006/relationships/image" Target="../media/image15.png"/><Relationship Id="rId2" Type="http://schemas.openxmlformats.org/officeDocument/2006/relationships/tags" Target="../tags/tag8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9.png"/><Relationship Id="rId7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tags" Target="../tags/tag13.xml"/><Relationship Id="rId4" Type="http://schemas.openxmlformats.org/officeDocument/2006/relationships/image" Target="../media/image20.png"/><Relationship Id="rId3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tags" Target="../tags/tag16.xml"/><Relationship Id="rId3" Type="http://schemas.openxmlformats.org/officeDocument/2006/relationships/image" Target="../media/image15.png"/><Relationship Id="rId2" Type="http://schemas.openxmlformats.org/officeDocument/2006/relationships/tags" Target="../tags/tag15.xml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.xml"/><Relationship Id="rId3" Type="http://schemas.openxmlformats.org/officeDocument/2006/relationships/image" Target="../media/image15.png"/><Relationship Id="rId2" Type="http://schemas.openxmlformats.org/officeDocument/2006/relationships/tags" Target="../tags/tag17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20.xml"/><Relationship Id="rId3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22.xml"/><Relationship Id="rId3" Type="http://schemas.openxmlformats.org/officeDocument/2006/relationships/image" Target="../media/image15.png"/><Relationship Id="rId2" Type="http://schemas.openxmlformats.org/officeDocument/2006/relationships/tags" Target="../tags/tag21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163320" y="2654935"/>
            <a:ext cx="798639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图形与几何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231419" y="459176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总复习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endParaRPr lang="zh-CN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文本框 5"/>
          <p:cNvSpPr txBox="1"/>
          <p:nvPr>
            <p:custDataLst>
              <p:tags r:id="rId1"/>
            </p:custDataLst>
          </p:nvPr>
        </p:nvSpPr>
        <p:spPr>
          <a:xfrm>
            <a:off x="1217930" y="1456690"/>
            <a:ext cx="102368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请在点子图上画出一个长方形、一个正方形、一个三角形。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7" name="图片 6" descr="练一练4_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3885" y="1529557"/>
            <a:ext cx="454025" cy="376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" y="758825"/>
            <a:ext cx="2590800" cy="6540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78430" y="2273935"/>
            <a:ext cx="7451725" cy="4026535"/>
          </a:xfrm>
          <a:prstGeom prst="rect">
            <a:avLst/>
          </a:prstGeom>
          <a:solidFill>
            <a:srgbClr val="FFF8A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065780" y="26117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065780" y="324294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065780" y="387413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065780" y="450532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65780" y="51009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065780" y="57232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729990" y="26117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729990" y="324294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729990" y="387413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729990" y="450532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729990" y="51009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729990" y="57232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4389755" y="26117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4389755" y="324294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389755" y="387413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389755" y="450532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389755" y="51009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389755" y="57232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5053965" y="26117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053965" y="324294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5053965" y="387413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5053965" y="450532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5053965" y="51009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053965" y="57232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700395" y="26117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700395" y="324294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5700395" y="387413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5700395" y="450532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5700395" y="51009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5700395" y="57232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6364605" y="26117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6364605" y="324294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6364605" y="387413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6364605" y="450532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6364605" y="51009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364605" y="57232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7024370" y="26117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7024370" y="324294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7024370" y="387413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7024370" y="450532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7024370" y="51009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7024370" y="57232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688580" y="26117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7688580" y="324294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7688580" y="387413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7688580" y="450532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688580" y="51009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7688580" y="57232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8348980" y="26117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8348980" y="324294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8348980" y="387413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8348980" y="450532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8348980" y="51009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8348980" y="57232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9008745" y="26117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9008745" y="324294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9008745" y="387413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9008745" y="450532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9008745" y="51009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9008745" y="57232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9672955" y="26117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9672955" y="324294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9672955" y="387413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9672955" y="450532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9672955" y="51009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9672955" y="5723255"/>
            <a:ext cx="179705" cy="1797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3" name="直接连接符 82"/>
          <p:cNvCxnSpPr/>
          <p:nvPr/>
        </p:nvCxnSpPr>
        <p:spPr>
          <a:xfrm>
            <a:off x="3819525" y="2701290"/>
            <a:ext cx="1980000" cy="0"/>
          </a:xfrm>
          <a:prstGeom prst="line">
            <a:avLst/>
          </a:prstGeom>
          <a:ln w="38100" cap="rnd">
            <a:beve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flipH="1">
            <a:off x="5798185" y="2701290"/>
            <a:ext cx="0" cy="1252220"/>
          </a:xfrm>
          <a:prstGeom prst="line">
            <a:avLst/>
          </a:prstGeom>
          <a:ln w="38100" cap="rnd">
            <a:beve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3817620" y="3967480"/>
            <a:ext cx="1980000" cy="0"/>
          </a:xfrm>
          <a:prstGeom prst="line">
            <a:avLst/>
          </a:prstGeom>
          <a:ln w="38100" cap="rnd">
            <a:beve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H="1">
            <a:off x="3818255" y="2701925"/>
            <a:ext cx="0" cy="1252220"/>
          </a:xfrm>
          <a:prstGeom prst="line">
            <a:avLst/>
          </a:prstGeom>
          <a:ln w="38100" cap="rnd">
            <a:beve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7123430" y="2686050"/>
            <a:ext cx="1980000" cy="0"/>
          </a:xfrm>
          <a:prstGeom prst="line">
            <a:avLst/>
          </a:prstGeom>
          <a:ln w="38100" cap="rnd">
            <a:beve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flipV="1">
            <a:off x="9100855" y="2683545"/>
            <a:ext cx="0" cy="1921510"/>
          </a:xfrm>
          <a:prstGeom prst="line">
            <a:avLst/>
          </a:prstGeom>
          <a:ln w="38100" cap="rnd">
            <a:beve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7123430" y="4607560"/>
            <a:ext cx="1980000" cy="0"/>
          </a:xfrm>
          <a:prstGeom prst="line">
            <a:avLst/>
          </a:prstGeom>
          <a:ln w="38100" cap="rnd">
            <a:beve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7116480" y="2684180"/>
            <a:ext cx="0" cy="1921510"/>
          </a:xfrm>
          <a:prstGeom prst="line">
            <a:avLst/>
          </a:prstGeom>
          <a:ln w="38100" cap="rnd">
            <a:beve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>
            <a:off x="3819525" y="4582160"/>
            <a:ext cx="1329055" cy="1229995"/>
          </a:xfrm>
          <a:prstGeom prst="line">
            <a:avLst/>
          </a:prstGeom>
          <a:ln w="38100" cap="rnd">
            <a:beve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V="1">
            <a:off x="3819525" y="5816600"/>
            <a:ext cx="1993265" cy="8890"/>
          </a:xfrm>
          <a:prstGeom prst="line">
            <a:avLst/>
          </a:prstGeom>
          <a:ln w="38100" cap="rnd">
            <a:beve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 flipH="1" flipV="1">
            <a:off x="5148580" y="4582160"/>
            <a:ext cx="664210" cy="1229995"/>
          </a:xfrm>
          <a:prstGeom prst="line">
            <a:avLst/>
          </a:prstGeom>
          <a:ln w="38100" cap="rnd">
            <a:beve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1" name="图片 3" descr="题号5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9445" y="1586389"/>
            <a:ext cx="411163" cy="341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5"/>
          <p:cNvSpPr txBox="1"/>
          <p:nvPr>
            <p:custDataLst>
              <p:tags r:id="rId3"/>
            </p:custDataLst>
          </p:nvPr>
        </p:nvSpPr>
        <p:spPr>
          <a:xfrm>
            <a:off x="1226820" y="1313180"/>
            <a:ext cx="395986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你能仿照右图用学过的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平面图形拼图吗？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" y="758825"/>
            <a:ext cx="2590800" cy="65405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882515" y="1210310"/>
            <a:ext cx="6822440" cy="3837940"/>
            <a:chOff x="7689" y="2218"/>
            <a:chExt cx="10744" cy="604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89" y="2218"/>
              <a:ext cx="10744" cy="604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98" y="3012"/>
              <a:ext cx="8990" cy="449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10783595" y="794547"/>
            <a:ext cx="925512" cy="946150"/>
            <a:chOff x="10663" y="2360"/>
            <a:chExt cx="1458" cy="1491"/>
          </a:xfrm>
        </p:grpSpPr>
        <p:pic>
          <p:nvPicPr>
            <p:cNvPr id="12" name="图片 22" descr="C:/Users/Administrator/Pictures/新建文件夹/独立思考 - 副本.png独立思考 - 副本"/>
            <p:cNvPicPr>
              <a:picLocks noChangeAspect="1"/>
            </p:cNvPicPr>
            <p:nvPr/>
          </p:nvPicPr>
          <p:blipFill>
            <a:blip r:embed="rId1"/>
            <a:srcRect l="34" t="-34" r="34" b="34"/>
            <a:stretch>
              <a:fillRect/>
            </a:stretch>
          </p:blipFill>
          <p:spPr>
            <a:xfrm>
              <a:off x="10663" y="2360"/>
              <a:ext cx="1458" cy="14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文本框 25"/>
            <p:cNvSpPr txBox="1"/>
            <p:nvPr/>
          </p:nvSpPr>
          <p:spPr>
            <a:xfrm>
              <a:off x="10750" y="2451"/>
              <a:ext cx="1371" cy="1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独立思考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70" name="文本框 4"/>
          <p:cNvSpPr txBox="1"/>
          <p:nvPr/>
        </p:nvSpPr>
        <p:spPr>
          <a:xfrm>
            <a:off x="601980" y="1247140"/>
            <a:ext cx="1032065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1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这学期你学过哪些图形？它们都是什么样子的？用自己的语言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71755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说一说，并试着画一画。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0783595" y="794547"/>
            <a:ext cx="925512" cy="946150"/>
            <a:chOff x="10663" y="2360"/>
            <a:chExt cx="1458" cy="1491"/>
          </a:xfrm>
        </p:grpSpPr>
        <p:pic>
          <p:nvPicPr>
            <p:cNvPr id="7199" name="图片 22" descr="C:/Users/Administrator/Pictures/新建文件夹/独立思考 - 副本.png独立思考 - 副本"/>
            <p:cNvPicPr>
              <a:picLocks noChangeAspect="1"/>
            </p:cNvPicPr>
            <p:nvPr/>
          </p:nvPicPr>
          <p:blipFill>
            <a:blip r:embed="rId1"/>
            <a:srcRect l="34" t="-34" r="34" b="34"/>
            <a:stretch>
              <a:fillRect/>
            </a:stretch>
          </p:blipFill>
          <p:spPr>
            <a:xfrm>
              <a:off x="10663" y="2360"/>
              <a:ext cx="1458" cy="14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00" name="文本框 25"/>
            <p:cNvSpPr txBox="1"/>
            <p:nvPr/>
          </p:nvSpPr>
          <p:spPr>
            <a:xfrm>
              <a:off x="10750" y="2451"/>
              <a:ext cx="1371" cy="1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相互启发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696528" y="2840995"/>
            <a:ext cx="4925061" cy="1247774"/>
            <a:chOff x="-48570" y="3497059"/>
            <a:chExt cx="4923450" cy="1246722"/>
          </a:xfrm>
        </p:grpSpPr>
        <p:sp>
          <p:nvSpPr>
            <p:cNvPr id="7" name="圆角矩形标注 4"/>
            <p:cNvSpPr/>
            <p:nvPr>
              <p:custDataLst>
                <p:tags r:id="rId2"/>
              </p:custDataLst>
            </p:nvPr>
          </p:nvSpPr>
          <p:spPr bwMode="auto">
            <a:xfrm>
              <a:off x="-48570" y="3572560"/>
              <a:ext cx="4881553" cy="1171221"/>
            </a:xfrm>
            <a:prstGeom prst="wedgeRoundRectCallout">
              <a:avLst>
                <a:gd name="adj1" fmla="val 28167"/>
                <a:gd name="adj2" fmla="val 4506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  <p:sp>
          <p:nvSpPr>
            <p:cNvPr id="7189" name="文本框 24"/>
            <p:cNvSpPr txBox="1"/>
            <p:nvPr/>
          </p:nvSpPr>
          <p:spPr>
            <a:xfrm>
              <a:off x="282792" y="3497059"/>
              <a:ext cx="4592088" cy="11978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我们学过长方形、正方形、三角形和圆，还认识了平行四边形。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748665"/>
            <a:ext cx="2578100" cy="533400"/>
          </a:xfrm>
          <a:prstGeom prst="rect">
            <a:avLst/>
          </a:prstGeom>
        </p:spPr>
      </p:pic>
      <p:pic>
        <p:nvPicPr>
          <p:cNvPr id="22" name="图片 21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50695" y="3448685"/>
            <a:ext cx="1157605" cy="112585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56385" y="4726305"/>
            <a:ext cx="1535430" cy="84391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058407" y="4726305"/>
            <a:ext cx="842400" cy="84391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>
            <a:off x="5716270" y="4587240"/>
            <a:ext cx="1171575" cy="982980"/>
          </a:xfrm>
          <a:prstGeom prst="triangl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712710" y="4617720"/>
            <a:ext cx="1005205" cy="1005205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9473248" y="4725670"/>
            <a:ext cx="1594485" cy="812800"/>
          </a:xfrm>
          <a:prstGeom prst="parallelogram">
            <a:avLst>
              <a:gd name="adj" fmla="val 40468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750695" y="5721985"/>
            <a:ext cx="11576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长方形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00805" y="5723255"/>
            <a:ext cx="11576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正方形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23255" y="5687060"/>
            <a:ext cx="11576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三角形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636510" y="5687060"/>
            <a:ext cx="11576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圆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231630" y="5687060"/>
            <a:ext cx="20777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平行四边形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8" grpId="0"/>
      <p:bldP spid="9" grpId="0"/>
      <p:bldP spid="13" grpId="0"/>
      <p:bldP spid="24" grpId="0"/>
      <p:bldP spid="2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4"/>
          <p:cNvSpPr txBox="1"/>
          <p:nvPr/>
        </p:nvSpPr>
        <p:spPr>
          <a:xfrm>
            <a:off x="599440" y="1257300"/>
            <a:ext cx="1005776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2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下面的图案分别是由哪些图形组成的？你能设计出一幅有趣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1755"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的图案吗？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0783595" y="794547"/>
            <a:ext cx="925512" cy="946150"/>
            <a:chOff x="10663" y="2360"/>
            <a:chExt cx="1458" cy="1491"/>
          </a:xfrm>
        </p:grpSpPr>
        <p:pic>
          <p:nvPicPr>
            <p:cNvPr id="31" name="图片 22" descr="C:/Users/Administrator/Pictures/新建文件夹/独立思考 - 副本.png独立思考 - 副本"/>
            <p:cNvPicPr>
              <a:picLocks noChangeAspect="1"/>
            </p:cNvPicPr>
            <p:nvPr/>
          </p:nvPicPr>
          <p:blipFill>
            <a:blip r:embed="rId1"/>
            <a:srcRect l="34" t="-34" r="34" b="34"/>
            <a:stretch>
              <a:fillRect/>
            </a:stretch>
          </p:blipFill>
          <p:spPr>
            <a:xfrm>
              <a:off x="10663" y="2360"/>
              <a:ext cx="1458" cy="14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" name="文本框 25"/>
            <p:cNvSpPr txBox="1"/>
            <p:nvPr/>
          </p:nvSpPr>
          <p:spPr>
            <a:xfrm>
              <a:off x="10750" y="2451"/>
              <a:ext cx="1371" cy="1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独立思考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783595" y="794547"/>
            <a:ext cx="925512" cy="946150"/>
            <a:chOff x="10663" y="2360"/>
            <a:chExt cx="1458" cy="1491"/>
          </a:xfrm>
        </p:grpSpPr>
        <p:pic>
          <p:nvPicPr>
            <p:cNvPr id="7199" name="图片 22" descr="C:/Users/Administrator/Pictures/新建文件夹/独立思考 - 副本.png独立思考 - 副本"/>
            <p:cNvPicPr>
              <a:picLocks noChangeAspect="1"/>
            </p:cNvPicPr>
            <p:nvPr/>
          </p:nvPicPr>
          <p:blipFill>
            <a:blip r:embed="rId1"/>
            <a:srcRect l="34" t="-34" r="34" b="34"/>
            <a:stretch>
              <a:fillRect/>
            </a:stretch>
          </p:blipFill>
          <p:spPr>
            <a:xfrm>
              <a:off x="10663" y="2360"/>
              <a:ext cx="1458" cy="14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00" name="文本框 25"/>
            <p:cNvSpPr txBox="1"/>
            <p:nvPr/>
          </p:nvSpPr>
          <p:spPr>
            <a:xfrm>
              <a:off x="10750" y="2451"/>
              <a:ext cx="1371" cy="1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相互启发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748665"/>
            <a:ext cx="2578100" cy="533400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745" y="2675255"/>
            <a:ext cx="2018665" cy="2005330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165" y="2691130"/>
            <a:ext cx="1696085" cy="198945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0185" y="2473960"/>
            <a:ext cx="1463675" cy="2332990"/>
          </a:xfrm>
          <a:prstGeom prst="rect">
            <a:avLst/>
          </a:prstGeom>
        </p:spPr>
      </p:pic>
      <p:sp>
        <p:nvSpPr>
          <p:cNvPr id="9" name="菱形 8"/>
          <p:cNvSpPr/>
          <p:nvPr/>
        </p:nvSpPr>
        <p:spPr>
          <a:xfrm rot="19740000">
            <a:off x="8660627" y="2899356"/>
            <a:ext cx="396000" cy="396000"/>
          </a:xfrm>
          <a:prstGeom prst="diamond">
            <a:avLst/>
          </a:prstGeom>
          <a:solidFill>
            <a:srgbClr val="82C02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4723130" y="4909185"/>
            <a:ext cx="4500245" cy="1501775"/>
            <a:chOff x="7438" y="7731"/>
            <a:chExt cx="7087" cy="2365"/>
          </a:xfrm>
        </p:grpSpPr>
        <p:grpSp>
          <p:nvGrpSpPr>
            <p:cNvPr id="48" name="组合 47"/>
            <p:cNvGrpSpPr/>
            <p:nvPr/>
          </p:nvGrpSpPr>
          <p:grpSpPr>
            <a:xfrm rot="0">
              <a:off x="7438" y="7731"/>
              <a:ext cx="5759" cy="2030"/>
              <a:chOff x="4987649" y="3731814"/>
              <a:chExt cx="2986236" cy="1288090"/>
            </a:xfrm>
          </p:grpSpPr>
          <p:sp>
            <p:nvSpPr>
              <p:cNvPr id="49" name="圆角矩形标注 4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4987649" y="3814937"/>
                <a:ext cx="2986236" cy="1204967"/>
              </a:xfrm>
              <a:prstGeom prst="wedgeRoundRectCallout">
                <a:avLst>
                  <a:gd name="adj1" fmla="val 28167"/>
                  <a:gd name="adj2" fmla="val 45060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  <p:sp>
            <p:nvSpPr>
              <p:cNvPr id="7189" name="文本框 24"/>
              <p:cNvSpPr txBox="1"/>
              <p:nvPr/>
            </p:nvSpPr>
            <p:spPr>
              <a:xfrm>
                <a:off x="5112097" y="3731814"/>
                <a:ext cx="2638818" cy="11979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这些图案中有三角形、平行四边形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……</a:t>
                </a:r>
                <a:endParaRPr lang="en-US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14" name="图片 13" descr="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433" y="8234"/>
              <a:ext cx="2093" cy="18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975" y="2404745"/>
            <a:ext cx="5792470" cy="338137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820" y="2404745"/>
            <a:ext cx="4963160" cy="3381375"/>
          </a:xfrm>
          <a:prstGeom prst="rect">
            <a:avLst/>
          </a:prstGeom>
        </p:spPr>
      </p:pic>
      <p:sp>
        <p:nvSpPr>
          <p:cNvPr id="12291" name="文本框 3"/>
          <p:cNvSpPr txBox="1"/>
          <p:nvPr>
            <p:custDataLst>
              <p:tags r:id="rId2"/>
            </p:custDataLst>
          </p:nvPr>
        </p:nvSpPr>
        <p:spPr>
          <a:xfrm>
            <a:off x="1239838" y="1465263"/>
            <a:ext cx="32861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找一找。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758825"/>
            <a:ext cx="2590800" cy="654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271" y="1497641"/>
            <a:ext cx="502920" cy="490347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358390" y="2693670"/>
            <a:ext cx="3285490" cy="2675890"/>
            <a:chOff x="3260" y="4536"/>
            <a:chExt cx="5174" cy="4214"/>
          </a:xfrm>
        </p:grpSpPr>
        <p:sp>
          <p:nvSpPr>
            <p:cNvPr id="7" name="文本框 3"/>
            <p:cNvSpPr txBox="1"/>
            <p:nvPr>
              <p:custDataLst>
                <p:tags r:id="rId6"/>
              </p:custDataLst>
            </p:nvPr>
          </p:nvSpPr>
          <p:spPr>
            <a:xfrm>
              <a:off x="3260" y="4536"/>
              <a:ext cx="5175" cy="42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图中有</a:t>
              </a:r>
              <a:r>
                <a:rPr lang="zh-CN" altLang="zh-CN" sz="2800" u="sng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800" u="sng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</a:t>
              </a:r>
              <a:r>
                <a:rPr lang="zh-CN" altLang="zh-CN" sz="2800" u="sng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en-US" altLang="zh-CN" sz="2800" u="sng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个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有</a:t>
              </a:r>
              <a:r>
                <a:rPr lang="zh-CN" altLang="zh-CN" sz="2800" u="sng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en-US" altLang="zh-CN" sz="2800" u="sng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个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</a:t>
              </a:r>
              <a:r>
                <a:rPr lang="zh-CN" altLang="zh-CN" sz="2800" u="sng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en-US" altLang="zh-CN" sz="2800" u="sng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个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。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906" y="4997"/>
              <a:ext cx="975" cy="567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867" y="5987"/>
              <a:ext cx="567" cy="567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5867" y="6989"/>
              <a:ext cx="567" cy="567"/>
            </a:xfrm>
            <a:prstGeom prst="triangl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867" y="7988"/>
              <a:ext cx="567" cy="567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188325" y="2693670"/>
            <a:ext cx="3285490" cy="2675890"/>
            <a:chOff x="3260" y="4536"/>
            <a:chExt cx="5174" cy="4214"/>
          </a:xfrm>
        </p:grpSpPr>
        <p:sp>
          <p:nvSpPr>
            <p:cNvPr id="16" name="文本框 3"/>
            <p:cNvSpPr txBox="1"/>
            <p:nvPr>
              <p:custDataLst>
                <p:tags r:id="rId7"/>
              </p:custDataLst>
            </p:nvPr>
          </p:nvSpPr>
          <p:spPr>
            <a:xfrm>
              <a:off x="3260" y="4536"/>
              <a:ext cx="5175" cy="42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图中有</a:t>
              </a:r>
              <a:r>
                <a:rPr lang="zh-CN" altLang="zh-CN" sz="2800" u="sng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800" u="sng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</a:t>
              </a:r>
              <a:r>
                <a:rPr lang="zh-CN" altLang="zh-CN" sz="2800" u="sng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en-US" altLang="zh-CN" sz="2800" u="sng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个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有</a:t>
              </a:r>
              <a:r>
                <a:rPr lang="zh-CN" altLang="zh-CN" sz="2800" u="sng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en-US" altLang="zh-CN" sz="2800" u="sng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个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</a:t>
              </a:r>
              <a:r>
                <a:rPr lang="zh-CN" altLang="zh-CN" sz="2800" u="sng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en-US" altLang="zh-CN" sz="2800" u="sng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个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。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906" y="4997"/>
              <a:ext cx="975" cy="567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5867" y="5987"/>
              <a:ext cx="567" cy="567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>
              <a:off x="5867" y="6989"/>
              <a:ext cx="567" cy="567"/>
            </a:xfrm>
            <a:prstGeom prst="triangl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5867" y="7988"/>
              <a:ext cx="567" cy="567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8" name="图片 37" descr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145" y="2693670"/>
            <a:ext cx="1142365" cy="2808605"/>
          </a:xfrm>
          <a:prstGeom prst="rect">
            <a:avLst/>
          </a:prstGeom>
        </p:spPr>
      </p:pic>
      <p:pic>
        <p:nvPicPr>
          <p:cNvPr id="39" name="图片 38" descr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3280" y="3439160"/>
            <a:ext cx="2296160" cy="1311910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3571240" y="2918460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13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857500" y="3564890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857500" y="4201160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857500" y="4837430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6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429750" y="2918460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4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707120" y="3564890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707120" y="4201160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707120" y="4837430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4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755" y="1498216"/>
            <a:ext cx="525680" cy="490373"/>
          </a:xfrm>
          <a:prstGeom prst="rect">
            <a:avLst/>
          </a:prstGeom>
        </p:spPr>
      </p:pic>
      <p:sp>
        <p:nvSpPr>
          <p:cNvPr id="12291" name="文本框 3"/>
          <p:cNvSpPr txBox="1"/>
          <p:nvPr>
            <p:custDataLst>
              <p:tags r:id="rId2"/>
            </p:custDataLst>
          </p:nvPr>
        </p:nvSpPr>
        <p:spPr>
          <a:xfrm>
            <a:off x="1240155" y="1465580"/>
            <a:ext cx="79794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它们可以从下面哪个物体上得到？连一连。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758825"/>
            <a:ext cx="2590800" cy="654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151"/>
          <a:stretch>
            <a:fillRect/>
          </a:stretch>
        </p:blipFill>
        <p:spPr>
          <a:xfrm>
            <a:off x="1534160" y="2261235"/>
            <a:ext cx="7564755" cy="291401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2524125" y="2999105"/>
            <a:ext cx="1449705" cy="1539875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709545" y="3010535"/>
            <a:ext cx="3789045" cy="1254125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820920" y="3004820"/>
            <a:ext cx="3635375" cy="130175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2307590" y="3010535"/>
            <a:ext cx="4312285" cy="1264285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4286250" y="3047365"/>
            <a:ext cx="4064000" cy="1090295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683375" y="3010535"/>
            <a:ext cx="428625" cy="1476375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6858635" y="5266055"/>
            <a:ext cx="4601210" cy="1183005"/>
            <a:chOff x="7280" y="8234"/>
            <a:chExt cx="7246" cy="1863"/>
          </a:xfrm>
        </p:grpSpPr>
        <p:grpSp>
          <p:nvGrpSpPr>
            <p:cNvPr id="19" name="组合 18"/>
            <p:cNvGrpSpPr/>
            <p:nvPr/>
          </p:nvGrpSpPr>
          <p:grpSpPr>
            <a:xfrm rot="0">
              <a:off x="7280" y="8379"/>
              <a:ext cx="5759" cy="1407"/>
              <a:chOff x="4905721" y="4142988"/>
              <a:chExt cx="2986236" cy="892780"/>
            </a:xfrm>
          </p:grpSpPr>
          <p:sp>
            <p:nvSpPr>
              <p:cNvPr id="20" name="圆角矩形标注 4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4905721" y="4142988"/>
                <a:ext cx="2986236" cy="892780"/>
              </a:xfrm>
              <a:prstGeom prst="wedgeRoundRectCallout">
                <a:avLst>
                  <a:gd name="adj1" fmla="val 28167"/>
                  <a:gd name="adj2" fmla="val 45060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  <p:sp>
            <p:nvSpPr>
              <p:cNvPr id="7189" name="文本框 24"/>
              <p:cNvSpPr txBox="1"/>
              <p:nvPr/>
            </p:nvSpPr>
            <p:spPr>
              <a:xfrm>
                <a:off x="5013057" y="4221670"/>
                <a:ext cx="2638818" cy="6446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圆柱滚动可以得到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……</a:t>
                </a:r>
                <a:endParaRPr lang="en-US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21" name="图片 20" descr="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433" y="8234"/>
              <a:ext cx="2093" cy="1863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1409064" y="5344160"/>
            <a:ext cx="4416425" cy="923290"/>
            <a:chOff x="6985345" y="3936743"/>
            <a:chExt cx="1919612" cy="922507"/>
          </a:xfrm>
        </p:grpSpPr>
        <p:sp>
          <p:nvSpPr>
            <p:cNvPr id="23" name="圆角矩形标注 4"/>
            <p:cNvSpPr/>
            <p:nvPr>
              <p:custDataLst>
                <p:tags r:id="rId7"/>
              </p:custDataLst>
            </p:nvPr>
          </p:nvSpPr>
          <p:spPr bwMode="auto">
            <a:xfrm>
              <a:off x="6985345" y="3936743"/>
              <a:ext cx="1919612" cy="922507"/>
            </a:xfrm>
            <a:prstGeom prst="wedgeRoundRectCallout">
              <a:avLst>
                <a:gd name="adj1" fmla="val 28167"/>
                <a:gd name="adj2" fmla="val 4506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  <p:sp>
          <p:nvSpPr>
            <p:cNvPr id="24" name="文本框 24"/>
            <p:cNvSpPr txBox="1"/>
            <p:nvPr/>
          </p:nvSpPr>
          <p:spPr>
            <a:xfrm>
              <a:off x="7134111" y="4002726"/>
              <a:ext cx="1537346" cy="754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noAutofit/>
            </a:bodyPr>
            <a:p>
              <a:pPr eaLnBrk="1" hangingPunct="1">
                <a:lnSpc>
                  <a:spcPct val="150000"/>
                </a:lnSpc>
              </a:pPr>
              <a:r>
                <a:rPr 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正方体翻滚可以得到</a:t>
              </a:r>
              <a:r>
                <a:rPr lang="en-US" altLang="zh-CN" sz="2400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……</a:t>
              </a:r>
              <a:endParaRPr lang="zh-CN" sz="2400" dirty="0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</p:grpSp>
      <p:pic>
        <p:nvPicPr>
          <p:cNvPr id="25" name="图片 24" descr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63855" y="5190490"/>
            <a:ext cx="1294130" cy="1258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904" y="1483811"/>
            <a:ext cx="562176" cy="479906"/>
          </a:xfrm>
          <a:prstGeom prst="rect">
            <a:avLst/>
          </a:prstGeom>
        </p:spPr>
      </p:pic>
      <p:sp>
        <p:nvSpPr>
          <p:cNvPr id="15363" name="文本框 3"/>
          <p:cNvSpPr txBox="1"/>
          <p:nvPr>
            <p:custDataLst>
              <p:tags r:id="rId2"/>
            </p:custDataLst>
          </p:nvPr>
        </p:nvSpPr>
        <p:spPr>
          <a:xfrm>
            <a:off x="1215390" y="1461135"/>
            <a:ext cx="102120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用附页</a:t>
            </a:r>
            <a:r>
              <a:rPr lang="zh-CN" altLang="en-US" sz="2800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</a:t>
            </a:r>
            <a:r>
              <a:rPr lang="en-US" altLang="zh-CN" sz="2800" b="1" spc="5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中的长方形纸折一折。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758825"/>
            <a:ext cx="2590800" cy="654050"/>
          </a:xfrm>
          <a:prstGeom prst="rect">
            <a:avLst/>
          </a:prstGeom>
        </p:spPr>
      </p:pic>
      <p:sp>
        <p:nvSpPr>
          <p:cNvPr id="7" name="文本框 3"/>
          <p:cNvSpPr txBox="1"/>
          <p:nvPr>
            <p:custDataLst>
              <p:tags r:id="rId4"/>
            </p:custDataLst>
          </p:nvPr>
        </p:nvSpPr>
        <p:spPr>
          <a:xfrm>
            <a:off x="1131570" y="4173855"/>
            <a:ext cx="701230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（</a:t>
            </a:r>
            <a:r>
              <a:rPr lang="en-US" altLang="zh-CN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</a:t>
            </a:r>
            <a:r>
              <a:rPr lang="zh-CN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把它分成两个三角形。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（2）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把它分成两个长方形。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（3）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把它分成一个正方形和一个长方形。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710" y="1983105"/>
            <a:ext cx="8486140" cy="2135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" name="直接连接符 2"/>
          <p:cNvCxnSpPr/>
          <p:nvPr/>
        </p:nvCxnSpPr>
        <p:spPr>
          <a:xfrm>
            <a:off x="2042795" y="2051685"/>
            <a:ext cx="8413750" cy="20269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904" y="1483811"/>
            <a:ext cx="562176" cy="479906"/>
          </a:xfrm>
          <a:prstGeom prst="rect">
            <a:avLst/>
          </a:prstGeom>
        </p:spPr>
      </p:pic>
      <p:sp>
        <p:nvSpPr>
          <p:cNvPr id="15363" name="文本框 3"/>
          <p:cNvSpPr txBox="1"/>
          <p:nvPr>
            <p:custDataLst>
              <p:tags r:id="rId2"/>
            </p:custDataLst>
          </p:nvPr>
        </p:nvSpPr>
        <p:spPr>
          <a:xfrm>
            <a:off x="1215390" y="1461135"/>
            <a:ext cx="102120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用附页</a:t>
            </a:r>
            <a:r>
              <a:rPr lang="zh-CN" altLang="en-US" sz="2800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</a:t>
            </a:r>
            <a:r>
              <a:rPr lang="en-US" altLang="zh-CN" sz="2800" b="1" spc="5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中的长方形纸折一折。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758825"/>
            <a:ext cx="2590800" cy="654050"/>
          </a:xfrm>
          <a:prstGeom prst="rect">
            <a:avLst/>
          </a:prstGeom>
        </p:spPr>
      </p:pic>
      <p:sp>
        <p:nvSpPr>
          <p:cNvPr id="7" name="文本框 3"/>
          <p:cNvSpPr txBox="1"/>
          <p:nvPr>
            <p:custDataLst>
              <p:tags r:id="rId4"/>
            </p:custDataLst>
          </p:nvPr>
        </p:nvSpPr>
        <p:spPr>
          <a:xfrm>
            <a:off x="1131570" y="4173855"/>
            <a:ext cx="701230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（</a:t>
            </a:r>
            <a:r>
              <a:rPr lang="en-US" altLang="zh-CN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</a:t>
            </a:r>
            <a:r>
              <a:rPr lang="zh-CN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把它分成两个三角形。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（2）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把它分成两个长方形。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（3）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把它分成一个正方形和一个长方形。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21840" y="2020570"/>
            <a:ext cx="8434705" cy="2074545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867785" y="3198495"/>
            <a:ext cx="1185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三角形</a:t>
            </a:r>
            <a:endParaRPr lang="zh-CN" altLang="en-US" sz="24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29525" y="2409825"/>
            <a:ext cx="1185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三角形</a:t>
            </a:r>
            <a:endParaRPr lang="zh-CN" altLang="en-US" sz="24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直接连接符 4"/>
          <p:cNvCxnSpPr>
            <a:stCxn id="4" idx="0"/>
            <a:endCxn id="4" idx="2"/>
          </p:cNvCxnSpPr>
          <p:nvPr/>
        </p:nvCxnSpPr>
        <p:spPr>
          <a:xfrm>
            <a:off x="6239510" y="2020570"/>
            <a:ext cx="0" cy="207454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904" y="1483811"/>
            <a:ext cx="562176" cy="479906"/>
          </a:xfrm>
          <a:prstGeom prst="rect">
            <a:avLst/>
          </a:prstGeom>
        </p:spPr>
      </p:pic>
      <p:sp>
        <p:nvSpPr>
          <p:cNvPr id="15363" name="文本框 3"/>
          <p:cNvSpPr txBox="1"/>
          <p:nvPr>
            <p:custDataLst>
              <p:tags r:id="rId2"/>
            </p:custDataLst>
          </p:nvPr>
        </p:nvSpPr>
        <p:spPr>
          <a:xfrm>
            <a:off x="1215390" y="1461135"/>
            <a:ext cx="102120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用附页</a:t>
            </a:r>
            <a:r>
              <a:rPr lang="zh-CN" altLang="en-US" sz="2800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</a:t>
            </a:r>
            <a:r>
              <a:rPr lang="en-US" altLang="zh-CN" sz="2800" b="1" spc="5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中的长方形纸折一折。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758825"/>
            <a:ext cx="2590800" cy="654050"/>
          </a:xfrm>
          <a:prstGeom prst="rect">
            <a:avLst/>
          </a:prstGeom>
        </p:spPr>
      </p:pic>
      <p:sp>
        <p:nvSpPr>
          <p:cNvPr id="7" name="文本框 3"/>
          <p:cNvSpPr txBox="1"/>
          <p:nvPr>
            <p:custDataLst>
              <p:tags r:id="rId4"/>
            </p:custDataLst>
          </p:nvPr>
        </p:nvSpPr>
        <p:spPr>
          <a:xfrm>
            <a:off x="1131570" y="4173855"/>
            <a:ext cx="701230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（</a:t>
            </a:r>
            <a:r>
              <a:rPr lang="en-US" altLang="zh-CN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</a:t>
            </a:r>
            <a:r>
              <a:rPr lang="zh-CN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把它分成两个三角形。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（2）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把它分成两个长方形。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（3）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把它分成一个正方形和一个长方形。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21840" y="2020570"/>
            <a:ext cx="8434705" cy="2074545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523615" y="2811145"/>
            <a:ext cx="1185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长方形</a:t>
            </a:r>
            <a:endParaRPr lang="zh-CN" altLang="en-US" sz="24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68615" y="2811145"/>
            <a:ext cx="1185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长方形</a:t>
            </a:r>
            <a:endParaRPr lang="zh-CN" altLang="en-US" sz="24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9" name="直接连接符 8"/>
          <p:cNvCxnSpPr/>
          <p:nvPr/>
        </p:nvCxnSpPr>
        <p:spPr>
          <a:xfrm>
            <a:off x="2032000" y="2020570"/>
            <a:ext cx="2090420" cy="206946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120515" y="2020570"/>
            <a:ext cx="0" cy="207454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904" y="1483811"/>
            <a:ext cx="562176" cy="479906"/>
          </a:xfrm>
          <a:prstGeom prst="rect">
            <a:avLst/>
          </a:prstGeom>
        </p:spPr>
      </p:pic>
      <p:sp>
        <p:nvSpPr>
          <p:cNvPr id="15363" name="文本框 3"/>
          <p:cNvSpPr txBox="1"/>
          <p:nvPr>
            <p:custDataLst>
              <p:tags r:id="rId2"/>
            </p:custDataLst>
          </p:nvPr>
        </p:nvSpPr>
        <p:spPr>
          <a:xfrm>
            <a:off x="1215390" y="1461135"/>
            <a:ext cx="102120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用附页</a:t>
            </a:r>
            <a:r>
              <a:rPr lang="zh-CN" altLang="en-US" sz="2800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</a:t>
            </a:r>
            <a:r>
              <a:rPr lang="en-US" altLang="zh-CN" sz="2800" b="1" spc="5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中的长方形纸折一折。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758825"/>
            <a:ext cx="2590800" cy="654050"/>
          </a:xfrm>
          <a:prstGeom prst="rect">
            <a:avLst/>
          </a:prstGeom>
        </p:spPr>
      </p:pic>
      <p:sp>
        <p:nvSpPr>
          <p:cNvPr id="7" name="文本框 3"/>
          <p:cNvSpPr txBox="1"/>
          <p:nvPr>
            <p:custDataLst>
              <p:tags r:id="rId4"/>
            </p:custDataLst>
          </p:nvPr>
        </p:nvSpPr>
        <p:spPr>
          <a:xfrm>
            <a:off x="1131570" y="4173855"/>
            <a:ext cx="701230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（</a:t>
            </a:r>
            <a:r>
              <a:rPr lang="en-US" altLang="zh-CN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</a:t>
            </a:r>
            <a:r>
              <a:rPr lang="zh-CN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把它分成两个三角形。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（2）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把它分成两个长方形。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（3）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把它分成一个正方形和一个长方形。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21840" y="2020570"/>
            <a:ext cx="8434705" cy="2074545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54605" y="2848610"/>
            <a:ext cx="1185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正方形</a:t>
            </a:r>
            <a:endParaRPr lang="zh-CN" altLang="en-US" sz="24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87820" y="2847975"/>
            <a:ext cx="1185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长方形</a:t>
            </a:r>
            <a:endParaRPr lang="zh-CN" altLang="en-US" sz="24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commondata" val="eyJoZGlkIjoiNGM0ODMyYWI4MTI5MDA4ZmIzNTM3MTFiYTE0MTBlYzg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61.3112598425197,&quot;left&quot;:125.50393700787401,&quot;top&quot;:84.62322834645668,&quot;width&quot;:250.61748031496063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WPS 演示</Application>
  <PresentationFormat/>
  <Paragraphs>109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等线</vt:lpstr>
      <vt:lpstr>等线 Light</vt:lpstr>
      <vt:lpstr>方正大标宋简体</vt:lpstr>
      <vt:lpstr>思源宋体 Heavy</vt:lpstr>
      <vt:lpstr>微软雅黑</vt:lpstr>
      <vt:lpstr>方正科技符号</vt:lpstr>
      <vt:lpstr>Times New Roman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118</cp:revision>
  <dcterms:created xsi:type="dcterms:W3CDTF">2023-11-18T16:34:00Z</dcterms:created>
  <dcterms:modified xsi:type="dcterms:W3CDTF">2025-01-10T02:53:17Z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5687A85DCA9045A0A03BB0A4100DCD57_13</vt:lpwstr>
  </property>
  <property fmtid="{D5CDD505-2E9C-101B-9397-08002B2CF9AE}" pid="3" name="KSOProductBuildVer">
    <vt:lpwstr>2052-12.1.0.19302</vt:lpwstr>
  </property>
</Properties>
</file>