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9"/>
  </p:handoutMasterIdLst>
  <p:sldIdLst>
    <p:sldId id="272" r:id="rId3"/>
    <p:sldId id="289" r:id="rId4"/>
    <p:sldId id="290" r:id="rId5"/>
    <p:sldId id="294" r:id="rId6"/>
    <p:sldId id="293" r:id="rId7"/>
    <p:sldId id="274" r:id="rId8"/>
  </p:sldIdLst>
  <p:sldSz cx="12192000" cy="6858000"/>
  <p:notesSz cx="6858000" cy="9144000"/>
  <p:embeddedFontLst>
    <p:embeddedFont>
      <p:font typeface="等线" panose="02010600030101010101" pitchFamily="2" charset="-122"/>
      <p:regular r:id="rId13"/>
    </p:embeddedFont>
    <p:embeddedFont>
      <p:font typeface="微软雅黑" panose="020B0503020204020204" pitchFamily="34" charset="-122"/>
      <p:regular r:id="rId14"/>
    </p:embeddedFont>
    <p:embeddedFont>
      <p:font typeface="方正科技符号" panose="02000502000000000000" charset="-122"/>
      <p:regular r:id="rId15"/>
    </p:embeddedFont>
    <p:embeddedFont>
      <p:font typeface="方正大标宋简体" panose="02000000000000000000" charset="-122"/>
      <p:regular r:id="rId16"/>
    </p:embeddedFont>
  </p:embeddedFontLst>
  <p:custDataLst>
    <p:tags r:id="rId17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3F9"/>
    <a:srgbClr val="F4F9FD"/>
    <a:srgbClr val="F1F8FC"/>
    <a:srgbClr val="34AF9D"/>
    <a:srgbClr val="004EA2"/>
    <a:srgbClr val="DEEEF8"/>
    <a:srgbClr val="599CFF"/>
    <a:srgbClr val="F68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2"/>
    <p:restoredTop sz="94660"/>
  </p:normalViewPr>
  <p:slideViewPr>
    <p:cSldViewPr snapToGrid="0" showGuides="1">
      <p:cViewPr varScale="1">
        <p:scale>
          <a:sx n="89" d="100"/>
          <a:sy n="89" d="100"/>
        </p:scale>
        <p:origin x="418" y="72"/>
      </p:cViewPr>
      <p:guideLst>
        <p:guide orient="horz" pos="22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8.xml"/><Relationship Id="rId16" Type="http://schemas.openxmlformats.org/officeDocument/2006/relationships/font" Target="fonts/font4.fntdata"/><Relationship Id="rId15" Type="http://schemas.openxmlformats.org/officeDocument/2006/relationships/font" Target="fonts/font3.fntdata"/><Relationship Id="rId14" Type="http://schemas.openxmlformats.org/officeDocument/2006/relationships/font" Target="fonts/font2.fntdata"/><Relationship Id="rId13" Type="http://schemas.openxmlformats.org/officeDocument/2006/relationships/font" Target="fonts/font1.fntdata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A0BFD76-4F25-415A-9328-FD97E6171CD2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有logo图片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5.xml"/><Relationship Id="rId7" Type="http://schemas.openxmlformats.org/officeDocument/2006/relationships/image" Target="../media/image4.png"/><Relationship Id="rId6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163320" y="2654935"/>
            <a:ext cx="7986395" cy="1106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  <a:sym typeface="+mn-ea"/>
              </a:rPr>
              <a:t>数学连环画故事会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182995" y="4624705"/>
            <a:ext cx="3462020" cy="1581785"/>
            <a:chOff x="11344" y="7316"/>
            <a:chExt cx="5452" cy="2491"/>
          </a:xfrm>
        </p:grpSpPr>
        <p:pic>
          <p:nvPicPr>
            <p:cNvPr id="12" name="图片 11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8" name="图片 7" descr="一上奇思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10" name="图片 9" descr="一上妙想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11" name="图片 10" descr="一上淘气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22" name="TextBox 22"/>
          <p:cNvSpPr txBox="1"/>
          <p:nvPr/>
        </p:nvSpPr>
        <p:spPr>
          <a:xfrm>
            <a:off x="1231419" y="459176"/>
            <a:ext cx="9754886" cy="61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一年级下册  综合实践</a:t>
            </a:r>
            <a:r>
              <a:rPr lang="en-US" altLang="zh-CN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 </a:t>
            </a:r>
            <a:r>
              <a:rPr lang="zh-CN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画数学连环画</a:t>
            </a:r>
            <a:endParaRPr lang="zh-CN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16" name="Freeform 3"/>
          <p:cNvSpPr/>
          <p:nvPr/>
        </p:nvSpPr>
        <p:spPr>
          <a:xfrm flipH="1">
            <a:off x="8213090" y="1069340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矩形 22"/>
          <p:cNvSpPr/>
          <p:nvPr/>
        </p:nvSpPr>
        <p:spPr>
          <a:xfrm>
            <a:off x="792480" y="2317750"/>
            <a:ext cx="10427970" cy="2465070"/>
          </a:xfrm>
          <a:prstGeom prst="rect">
            <a:avLst/>
          </a:prstGeom>
          <a:solidFill>
            <a:srgbClr val="EEF4D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4113530"/>
            <a:ext cx="396000" cy="396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3351530"/>
            <a:ext cx="396000" cy="396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5995" y="2636520"/>
            <a:ext cx="396000" cy="396000"/>
          </a:xfrm>
          <a:prstGeom prst="rect">
            <a:avLst/>
          </a:prstGeom>
        </p:spPr>
      </p:pic>
      <p:sp>
        <p:nvSpPr>
          <p:cNvPr id="8195" name="文本框 2"/>
          <p:cNvSpPr txBox="1"/>
          <p:nvPr/>
        </p:nvSpPr>
        <p:spPr>
          <a:xfrm>
            <a:off x="859790" y="796290"/>
            <a:ext cx="1036764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大家的连环画都讲了什么数学故事？读一读大家的数学连环画，也讲一讲你的连环画。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430020" y="3123565"/>
            <a:ext cx="10079355" cy="7372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读了大家的连环画，你想完善自己的连环画吗？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425575" y="3893820"/>
            <a:ext cx="10079355" cy="7372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结合画数学连环画的过程，说一说你有什么收获。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421130" y="2379980"/>
            <a:ext cx="10079355" cy="7372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连环画中的数学信息清楚吗？你喜欢谁的连环画？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9" grpId="0"/>
      <p:bldP spid="21" grpId="0"/>
      <p:bldP spid="22" grpId="0"/>
      <p:bldP spid="23" grpId="1" animBg="1"/>
      <p:bldP spid="19" grpId="1"/>
      <p:bldP spid="21" grpId="1"/>
      <p:bldP spid="2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8" name="组合 17"/>
          <p:cNvGrpSpPr/>
          <p:nvPr/>
        </p:nvGrpSpPr>
        <p:grpSpPr>
          <a:xfrm>
            <a:off x="1003300" y="1313815"/>
            <a:ext cx="6365240" cy="4488180"/>
            <a:chOff x="1580" y="2069"/>
            <a:chExt cx="10024" cy="706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rcRect t="4547" b="4251"/>
            <a:stretch>
              <a:fillRect/>
            </a:stretch>
          </p:blipFill>
          <p:spPr>
            <a:xfrm>
              <a:off x="1580" y="2107"/>
              <a:ext cx="9990" cy="703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1616" y="2069"/>
              <a:ext cx="9989" cy="703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60325" cmpd="thinThick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6" name="直接连接符 5"/>
            <p:cNvCxnSpPr>
              <a:stCxn id="5" idx="0"/>
              <a:endCxn id="5" idx="2"/>
            </p:cNvCxnSpPr>
            <p:nvPr/>
          </p:nvCxnSpPr>
          <p:spPr>
            <a:xfrm>
              <a:off x="6611" y="2069"/>
              <a:ext cx="0" cy="703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1616" y="5388"/>
              <a:ext cx="9989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6368" y="5118"/>
              <a:ext cx="85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6368" y="5474"/>
              <a:ext cx="85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6446" y="5599"/>
              <a:ext cx="85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6295" y="5599"/>
              <a:ext cx="85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6775" y="5118"/>
              <a:ext cx="85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6904" y="5118"/>
              <a:ext cx="85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775" y="5474"/>
              <a:ext cx="85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6904" y="5599"/>
              <a:ext cx="85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6775" y="5599"/>
              <a:ext cx="85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6904" y="5474"/>
              <a:ext cx="85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7742771" y="1552647"/>
            <a:ext cx="3373134" cy="1507625"/>
            <a:chOff x="12816" y="5711"/>
            <a:chExt cx="5964" cy="2863"/>
          </a:xfrm>
        </p:grpSpPr>
        <p:sp>
          <p:nvSpPr>
            <p:cNvPr id="20" name="圆角矩形 19"/>
            <p:cNvSpPr/>
            <p:nvPr/>
          </p:nvSpPr>
          <p:spPr>
            <a:xfrm>
              <a:off x="12954" y="5711"/>
              <a:ext cx="5826" cy="2054"/>
            </a:xfrm>
            <a:prstGeom prst="roundRect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13199" y="7597"/>
              <a:ext cx="573" cy="615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2816" y="8164"/>
              <a:ext cx="382" cy="410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8033385" y="1440180"/>
            <a:ext cx="295973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charset="0"/>
              </a:rPr>
              <a:t>图中的问号给我留下了深刻的印象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r>
              <a:rPr lang="en-US" altLang="zh-CN" sz="2400" dirty="0">
                <a:latin typeface="Times New Roman" panose="02020603050405020304" charset="0"/>
              </a:rPr>
              <a:t> </a:t>
            </a:r>
            <a:endParaRPr lang="en-US" altLang="zh-CN" sz="2400" dirty="0">
              <a:latin typeface="Times New Roman" panose="02020603050405020304" charset="0"/>
            </a:endParaRPr>
          </a:p>
        </p:txBody>
      </p:sp>
      <p:grpSp>
        <p:nvGrpSpPr>
          <p:cNvPr id="25" name="组合 24"/>
          <p:cNvGrpSpPr/>
          <p:nvPr/>
        </p:nvGrpSpPr>
        <p:grpSpPr bwMode="auto">
          <a:xfrm>
            <a:off x="8285006" y="3476062"/>
            <a:ext cx="3295084" cy="1543433"/>
            <a:chOff x="12954" y="5711"/>
            <a:chExt cx="5826" cy="2931"/>
          </a:xfrm>
        </p:grpSpPr>
        <p:sp>
          <p:nvSpPr>
            <p:cNvPr id="26" name="圆角矩形 25"/>
            <p:cNvSpPr/>
            <p:nvPr/>
          </p:nvSpPr>
          <p:spPr>
            <a:xfrm>
              <a:off x="12954" y="5711"/>
              <a:ext cx="5826" cy="2054"/>
            </a:xfrm>
            <a:prstGeom prst="roundRect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17885" y="7549"/>
              <a:ext cx="573" cy="615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18398" y="8232"/>
              <a:ext cx="382" cy="410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8493760" y="3359150"/>
            <a:ext cx="295973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charset="0"/>
              </a:rPr>
              <a:t>细心观察，身边处处有数学故事。</a:t>
            </a:r>
            <a:endParaRPr lang="zh-CN" altLang="en-US" sz="2400" dirty="0">
              <a:latin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9" grpId="0"/>
      <p:bldP spid="2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矩形 22"/>
          <p:cNvSpPr/>
          <p:nvPr/>
        </p:nvSpPr>
        <p:spPr>
          <a:xfrm>
            <a:off x="792480" y="2317750"/>
            <a:ext cx="10427970" cy="2465070"/>
          </a:xfrm>
          <a:prstGeom prst="rect">
            <a:avLst/>
          </a:prstGeom>
          <a:solidFill>
            <a:srgbClr val="EEF4D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4113530"/>
            <a:ext cx="396000" cy="396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3351530"/>
            <a:ext cx="396000" cy="396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5995" y="2636520"/>
            <a:ext cx="396000" cy="396000"/>
          </a:xfrm>
          <a:prstGeom prst="rect">
            <a:avLst/>
          </a:prstGeom>
        </p:spPr>
      </p:pic>
      <p:sp>
        <p:nvSpPr>
          <p:cNvPr id="8195" name="文本框 2"/>
          <p:cNvSpPr txBox="1"/>
          <p:nvPr/>
        </p:nvSpPr>
        <p:spPr>
          <a:xfrm>
            <a:off x="859790" y="796290"/>
            <a:ext cx="1036764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大家的连环画都讲了什么数学故事？读一读大家的数学连环画，也讲一讲你的连环画。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430020" y="3123565"/>
            <a:ext cx="10079355" cy="7372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读了大家的连环画，你想完善自己的连环画吗？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425575" y="3893820"/>
            <a:ext cx="10079355" cy="7372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结合画数学连环画的过程，说一说你有什么收获。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421130" y="2379980"/>
            <a:ext cx="10079355" cy="7372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连环画中的数学信息清楚吗？你喜欢谁的连环画？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3" grpId="1" animBg="1"/>
      <p:bldP spid="19" grpId="1"/>
      <p:bldP spid="21" grpId="1"/>
      <p:bldP spid="2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" name="图片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18870" y="2960370"/>
            <a:ext cx="9601200" cy="2310765"/>
          </a:xfrm>
          <a:prstGeom prst="rect">
            <a:avLst/>
          </a:prstGeom>
        </p:spPr>
      </p:pic>
      <p:sp>
        <p:nvSpPr>
          <p:cNvPr id="11267" name="文本框 1"/>
          <p:cNvSpPr txBox="1"/>
          <p:nvPr/>
        </p:nvSpPr>
        <p:spPr>
          <a:xfrm>
            <a:off x="1962150" y="1778000"/>
            <a:ext cx="68040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在活动中，你的表现怎么样？评一评。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68" name="图片 3" descr="1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1363663"/>
            <a:ext cx="1181100" cy="1131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矩形 4"/>
          <p:cNvSpPr/>
          <p:nvPr/>
        </p:nvSpPr>
        <p:spPr>
          <a:xfrm>
            <a:off x="1393825" y="3187700"/>
            <a:ext cx="50596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 eaLnBrk="1" hangingPunct="1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能讲出身边的数学故事，画成连环画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270" name="矩形 5"/>
          <p:cNvSpPr/>
          <p:nvPr/>
        </p:nvSpPr>
        <p:spPr>
          <a:xfrm>
            <a:off x="1393825" y="3932238"/>
            <a:ext cx="56692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 eaLnBrk="1" hangingPunct="1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能用自己的语言表达连环画中的数学信息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1" name="矩形 6"/>
          <p:cNvSpPr/>
          <p:nvPr/>
        </p:nvSpPr>
        <p:spPr>
          <a:xfrm>
            <a:off x="1393825" y="4621213"/>
            <a:ext cx="53644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 eaLnBrk="1" hangingPunct="1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能理解他人连环画中的数学信息和问题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487410" y="3152140"/>
            <a:ext cx="569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方正科技符号" panose="02000502000000000000" charset="-122"/>
                <a:ea typeface="方正科技符号" panose="02000502000000000000" charset="-122"/>
              </a:rPr>
              <a:t>☆</a:t>
            </a:r>
            <a:endParaRPr lang="zh-CN" altLang="en-US" sz="2800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928735" y="3152140"/>
            <a:ext cx="569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方正科技符号" panose="02000502000000000000" charset="-122"/>
                <a:ea typeface="方正科技符号" panose="02000502000000000000" charset="-122"/>
              </a:rPr>
              <a:t>☆</a:t>
            </a:r>
            <a:endParaRPr lang="zh-CN" altLang="en-US" sz="2800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370060" y="3152140"/>
            <a:ext cx="569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方正科技符号" panose="02000502000000000000" charset="-122"/>
                <a:ea typeface="方正科技符号" panose="02000502000000000000" charset="-122"/>
              </a:rPr>
              <a:t>☆</a:t>
            </a:r>
            <a:endParaRPr lang="zh-CN" altLang="en-US" sz="2800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487410" y="3932555"/>
            <a:ext cx="569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方正科技符号" panose="02000502000000000000" charset="-122"/>
                <a:ea typeface="方正科技符号" panose="02000502000000000000" charset="-122"/>
              </a:rPr>
              <a:t>☆</a:t>
            </a:r>
            <a:endParaRPr lang="zh-CN" altLang="en-US" sz="2800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928735" y="3932555"/>
            <a:ext cx="569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方正科技符号" panose="02000502000000000000" charset="-122"/>
                <a:ea typeface="方正科技符号" panose="02000502000000000000" charset="-122"/>
              </a:rPr>
              <a:t>☆</a:t>
            </a:r>
            <a:endParaRPr lang="zh-CN" altLang="en-US" sz="2800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370060" y="3932555"/>
            <a:ext cx="569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方正科技符号" panose="02000502000000000000" charset="-122"/>
                <a:ea typeface="方正科技符号" panose="02000502000000000000" charset="-122"/>
              </a:rPr>
              <a:t>☆</a:t>
            </a:r>
            <a:endParaRPr lang="zh-CN" altLang="en-US" sz="2800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487410" y="4629150"/>
            <a:ext cx="569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方正科技符号" panose="02000502000000000000" charset="-122"/>
                <a:ea typeface="方正科技符号" panose="02000502000000000000" charset="-122"/>
              </a:rPr>
              <a:t>☆</a:t>
            </a:r>
            <a:endParaRPr lang="zh-CN" altLang="en-US" sz="2800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928735" y="4629150"/>
            <a:ext cx="569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方正科技符号" panose="02000502000000000000" charset="-122"/>
                <a:ea typeface="方正科技符号" panose="02000502000000000000" charset="-122"/>
              </a:rPr>
              <a:t>☆</a:t>
            </a:r>
            <a:endParaRPr lang="zh-CN" altLang="en-US" sz="2800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370060" y="4629150"/>
            <a:ext cx="569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方正科技符号" panose="02000502000000000000" charset="-122"/>
                <a:ea typeface="方正科技符号" panose="02000502000000000000" charset="-122"/>
              </a:rPr>
              <a:t>☆</a:t>
            </a:r>
            <a:endParaRPr lang="zh-CN" altLang="en-US" sz="2800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409825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3200" b="1">
                <a:solidFill>
                  <a:srgbClr val="62A83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你有什么收获？</a:t>
            </a:r>
            <a:endParaRPr lang="zh-CN" altLang="en-US" sz="3200" b="1">
              <a:solidFill>
                <a:srgbClr val="62A83A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picid" val="{463ee3e3-4d30-49d6-937b-d1e2c02aa252}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NGM0ODMyYWI4MTI5MDA4ZmIzNTM3MTFiYTE0MTBlYzg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</Words>
  <Application>WPS 演示</Application>
  <PresentationFormat/>
  <Paragraphs>52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0" baseType="lpstr">
      <vt:lpstr>Arial</vt:lpstr>
      <vt:lpstr>宋体</vt:lpstr>
      <vt:lpstr>Wingdings</vt:lpstr>
      <vt:lpstr>等线</vt:lpstr>
      <vt:lpstr>等线 Light</vt:lpstr>
      <vt:lpstr>微软雅黑</vt:lpstr>
      <vt:lpstr>Times New Roman</vt:lpstr>
      <vt:lpstr>Verdana</vt:lpstr>
      <vt:lpstr>方正科技符号</vt:lpstr>
      <vt:lpstr>Arial Unicode MS</vt:lpstr>
      <vt:lpstr>Calibri</vt:lpstr>
      <vt:lpstr>方正大标宋简体</vt:lpstr>
      <vt:lpstr>思源宋体 Heavy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群 林</dc:creator>
  <cp:lastModifiedBy>郑雪</cp:lastModifiedBy>
  <cp:revision>114</cp:revision>
  <dcterms:created xsi:type="dcterms:W3CDTF">2023-11-18T16:34:00Z</dcterms:created>
  <dcterms:modified xsi:type="dcterms:W3CDTF">2025-01-07T07:08:06Z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76003BFFAFDB4842A7C15485D6FFD6D6_13</vt:lpwstr>
  </property>
  <property fmtid="{D5CDD505-2E9C-101B-9397-08002B2CF9AE}" pid="3" name="KSOProductBuildVer">
    <vt:lpwstr>2052-12.1.0.19302</vt:lpwstr>
  </property>
</Properties>
</file>