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0"/>
  </p:handoutMasterIdLst>
  <p:sldIdLst>
    <p:sldId id="272" r:id="rId3"/>
    <p:sldId id="289" r:id="rId4"/>
    <p:sldId id="291" r:id="rId5"/>
    <p:sldId id="292" r:id="rId6"/>
    <p:sldId id="297" r:id="rId7"/>
    <p:sldId id="298" r:id="rId8"/>
    <p:sldId id="274" r:id="rId9"/>
  </p:sldIdLst>
  <p:sldSz cx="12192000" cy="6858000"/>
  <p:notesSz cx="6858000" cy="9144000"/>
  <p:embeddedFontLst>
    <p:embeddedFont>
      <p:font typeface="等线" panose="02010600030101010101" pitchFamily="2" charset="-122"/>
      <p:regular r:id="rId14"/>
    </p:embeddedFont>
    <p:embeddedFont>
      <p:font typeface="微软雅黑" panose="020B0503020204020204" pitchFamily="34" charset="-122"/>
      <p:regular r:id="rId15"/>
    </p:embeddedFont>
    <p:embeddedFont>
      <p:font typeface="方正科技符号" panose="02000502000000000000" charset="-122"/>
      <p:regular r:id="rId16"/>
    </p:embeddedFont>
    <p:embeddedFont>
      <p:font typeface="方正大标宋简体" panose="02000000000000000000" charset="-122"/>
      <p:regular r:id="rId17"/>
    </p:embeddedFont>
  </p:embeddedFontLst>
  <p:custDataLst>
    <p:tags r:id="rId1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8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0000"/>
    <a:srgbClr val="2E75B6"/>
    <a:srgbClr val="FFFFFF"/>
    <a:srgbClr val="DEE9C8"/>
    <a:srgbClr val="E7F3F9"/>
    <a:srgbClr val="F4F9FD"/>
    <a:srgbClr val="F1F8FC"/>
    <a:srgbClr val="34AF9D"/>
    <a:srgbClr val="00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308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7.xml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63320" y="2654935"/>
            <a:ext cx="798639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连环画中的数学故事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231419" y="459176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综合实践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画数学连环画</a:t>
            </a:r>
            <a:endParaRPr lang="zh-CN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5" name="文本框 2"/>
          <p:cNvSpPr txBox="1"/>
          <p:nvPr/>
        </p:nvSpPr>
        <p:spPr>
          <a:xfrm>
            <a:off x="859790" y="385445"/>
            <a:ext cx="103676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你见过数学连环画吗？你喜欢连环画吗？你想创作数学连环画吗？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327275" y="775335"/>
            <a:ext cx="7544435" cy="5281930"/>
            <a:chOff x="3665" y="1868"/>
            <a:chExt cx="11881" cy="831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rcRect l="4904" t="18119" r="4664" b="18161"/>
            <a:stretch>
              <a:fillRect/>
            </a:stretch>
          </p:blipFill>
          <p:spPr>
            <a:xfrm>
              <a:off x="4439" y="2672"/>
              <a:ext cx="10666" cy="7515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8660" y="1868"/>
              <a:ext cx="3372" cy="1631"/>
              <a:chOff x="8660" y="1868"/>
              <a:chExt cx="3372" cy="1631"/>
            </a:xfrm>
          </p:grpSpPr>
          <p:sp>
            <p:nvSpPr>
              <p:cNvPr id="4" name="圆角矩形标注 3"/>
              <p:cNvSpPr/>
              <p:nvPr/>
            </p:nvSpPr>
            <p:spPr>
              <a:xfrm>
                <a:off x="8660" y="2025"/>
                <a:ext cx="3329" cy="1474"/>
              </a:xfrm>
              <a:prstGeom prst="wedgeRoundRectCallout">
                <a:avLst>
                  <a:gd name="adj1" fmla="val -38224"/>
                  <a:gd name="adj2" fmla="val 59851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DEE9C8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 anchorCtr="0"/>
              <a:p>
                <a:pPr algn="ctr">
                  <a:lnSpc>
                    <a:spcPct val="150000"/>
                  </a:lnSpc>
                </a:pP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8772" y="1868"/>
                <a:ext cx="3260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牛奶不够了，帮</a:t>
                </a: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我买一盒吧。</a:t>
                </a:r>
                <a:endParaRPr lang="zh-CN" altLang="en-US" sz="200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3220" y="2166"/>
              <a:ext cx="2248" cy="1624"/>
              <a:chOff x="13573" y="2399"/>
              <a:chExt cx="2248" cy="1624"/>
            </a:xfrm>
          </p:grpSpPr>
          <p:sp>
            <p:nvSpPr>
              <p:cNvPr id="6" name="圆角矩形标注 5"/>
              <p:cNvSpPr/>
              <p:nvPr/>
            </p:nvSpPr>
            <p:spPr>
              <a:xfrm>
                <a:off x="13573" y="2549"/>
                <a:ext cx="2191" cy="1474"/>
              </a:xfrm>
              <a:prstGeom prst="wedgeRoundRectCallout">
                <a:avLst>
                  <a:gd name="adj1" fmla="val -38224"/>
                  <a:gd name="adj2" fmla="val 59851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DEE9C8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 anchorCtr="0"/>
              <a:p>
                <a:pPr algn="ctr">
                  <a:lnSpc>
                    <a:spcPct val="150000"/>
                  </a:lnSpc>
                </a:pP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3685" y="2399"/>
                <a:ext cx="213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一盒牛</a:t>
                </a:r>
                <a:r>
                  <a:rPr lang="zh-CN" altLang="en-US" sz="2000" spc="50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奶</a:t>
                </a:r>
                <a:r>
                  <a:rPr lang="en-US" altLang="zh-CN" sz="20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方正科技符号" panose="02000502000000000000" charset="-122"/>
                    <a:ea typeface="方正科技符号" panose="02000502000000000000" charset="-122"/>
                    <a:sym typeface="+mn-ea"/>
                  </a:rPr>
                  <a:t>1</a:t>
                </a:r>
                <a:r>
                  <a:rPr lang="en-US" altLang="zh-CN" sz="2000" b="1" spc="50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  <a:sym typeface="+mn-ea"/>
                  </a:rPr>
                  <a:t>3</a:t>
                </a:r>
                <a:r>
                  <a:rPr lang="zh-CN" alt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元。</a:t>
                </a: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665" y="5248"/>
              <a:ext cx="4673" cy="1701"/>
              <a:chOff x="3742" y="5248"/>
              <a:chExt cx="4673" cy="1701"/>
            </a:xfrm>
          </p:grpSpPr>
          <p:sp>
            <p:nvSpPr>
              <p:cNvPr id="9" name="圆角矩形标注 8"/>
              <p:cNvSpPr/>
              <p:nvPr/>
            </p:nvSpPr>
            <p:spPr>
              <a:xfrm>
                <a:off x="3742" y="5335"/>
                <a:ext cx="4312" cy="1614"/>
              </a:xfrm>
              <a:prstGeom prst="wedgeRoundRectCallout">
                <a:avLst>
                  <a:gd name="adj1" fmla="val -6400"/>
                  <a:gd name="adj2" fmla="val -62825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DEE9C8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 anchorCtr="0"/>
              <a:p>
                <a:pPr algn="ctr">
                  <a:lnSpc>
                    <a:spcPct val="150000"/>
                  </a:lnSpc>
                </a:pP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3749" y="5248"/>
                <a:ext cx="466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妈妈，天气太热了，我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们来做牛奶冰棍吧！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4856" y="5035"/>
              <a:ext cx="10690" cy="4724"/>
              <a:chOff x="5428" y="2399"/>
              <a:chExt cx="10690" cy="4724"/>
            </a:xfrm>
          </p:grpSpPr>
          <p:sp>
            <p:nvSpPr>
              <p:cNvPr id="12" name="圆角矩形标注 11"/>
              <p:cNvSpPr/>
              <p:nvPr/>
            </p:nvSpPr>
            <p:spPr>
              <a:xfrm>
                <a:off x="13573" y="2486"/>
                <a:ext cx="2452" cy="894"/>
              </a:xfrm>
              <a:prstGeom prst="wedgeRoundRectCallout">
                <a:avLst>
                  <a:gd name="adj1" fmla="val -62438"/>
                  <a:gd name="adj2" fmla="val 1342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DEE9C8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 anchorCtr="0"/>
              <a:p>
                <a:pPr algn="ctr">
                  <a:lnSpc>
                    <a:spcPct val="150000"/>
                  </a:lnSpc>
                </a:pP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13608" y="2399"/>
                <a:ext cx="2510" cy="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给</a:t>
                </a:r>
                <a:r>
                  <a:rPr lang="zh-CN" altLang="en-US" sz="2000" spc="50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您</a:t>
                </a:r>
                <a:r>
                  <a:rPr lang="en-US" altLang="zh-CN" sz="20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方正科技符号" panose="02000502000000000000" charset="-122"/>
                    <a:ea typeface="方正科技符号" panose="02000502000000000000" charset="-122"/>
                    <a:sym typeface="+mn-ea"/>
                  </a:rPr>
                  <a:t>2</a:t>
                </a:r>
                <a:r>
                  <a:rPr lang="en-US" altLang="zh-CN" sz="2000" b="1" spc="50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  <a:sym typeface="+mn-ea"/>
                  </a:rPr>
                  <a:t>0</a:t>
                </a:r>
                <a:r>
                  <a:rPr lang="zh-CN" alt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元。</a:t>
                </a: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6" name="圆角矩形标注 15"/>
              <p:cNvSpPr/>
              <p:nvPr/>
            </p:nvSpPr>
            <p:spPr>
              <a:xfrm>
                <a:off x="5428" y="4551"/>
                <a:ext cx="2261" cy="894"/>
              </a:xfrm>
              <a:prstGeom prst="wedgeRoundRectCallout">
                <a:avLst>
                  <a:gd name="adj1" fmla="val 55749"/>
                  <a:gd name="adj2" fmla="val -2572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DEE9C8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 anchorCtr="0"/>
              <a:p>
                <a:pPr algn="ctr">
                  <a:lnSpc>
                    <a:spcPct val="150000"/>
                  </a:lnSpc>
                </a:pP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428" y="4686"/>
                <a:ext cx="2417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00000"/>
                  </a:lnSpc>
                </a:pPr>
                <a:r>
                  <a:rPr lang="zh-CN" alt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找</a:t>
                </a:r>
                <a:r>
                  <a:rPr lang="zh-CN" altLang="en-US" sz="2000" spc="50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你</a:t>
                </a:r>
                <a:r>
                  <a:rPr lang="en-US" altLang="zh-CN" sz="2000" b="1" spc="50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  <a:sym typeface="+mn-ea"/>
                  </a:rPr>
                  <a:t>7</a:t>
                </a:r>
                <a:r>
                  <a:rPr lang="zh-CN" alt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元。</a:t>
                </a: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8" name="圆角矩形标注 17"/>
              <p:cNvSpPr/>
              <p:nvPr/>
            </p:nvSpPr>
            <p:spPr>
              <a:xfrm>
                <a:off x="8031" y="6229"/>
                <a:ext cx="2261" cy="894"/>
              </a:xfrm>
              <a:prstGeom prst="wedgeRoundRectCallout">
                <a:avLst>
                  <a:gd name="adj1" fmla="val -58049"/>
                  <a:gd name="adj2" fmla="val -20805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DEE9C8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 anchorCtr="0"/>
              <a:p>
                <a:pPr algn="ctr">
                  <a:lnSpc>
                    <a:spcPct val="150000"/>
                  </a:lnSpc>
                </a:pP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8031" y="6364"/>
                <a:ext cx="2417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00000"/>
                  </a:lnSpc>
                </a:pPr>
                <a:r>
                  <a:rPr lang="zh-CN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谢谢阿姨。</a:t>
                </a: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839" y="5970"/>
              <a:ext cx="2898" cy="1607"/>
              <a:chOff x="9580" y="5970"/>
              <a:chExt cx="2898" cy="1607"/>
            </a:xfrm>
          </p:grpSpPr>
          <p:sp>
            <p:nvSpPr>
              <p:cNvPr id="14" name="圆角矩形标注 13"/>
              <p:cNvSpPr/>
              <p:nvPr/>
            </p:nvSpPr>
            <p:spPr>
              <a:xfrm>
                <a:off x="9580" y="6103"/>
                <a:ext cx="2899" cy="1474"/>
              </a:xfrm>
              <a:prstGeom prst="wedgeRoundRectCallout">
                <a:avLst>
                  <a:gd name="adj1" fmla="val -672"/>
                  <a:gd name="adj2" fmla="val 60780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DEE9C8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 anchorCtr="0"/>
              <a:p>
                <a:pPr algn="ctr">
                  <a:lnSpc>
                    <a:spcPct val="150000"/>
                  </a:lnSpc>
                </a:pP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643" y="5970"/>
                <a:ext cx="2787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我们一起做的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冰棍真好吃！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9580" y="6103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4848" y="6103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4687" y="6103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14848" y="9796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14687" y="9796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4852" y="9968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4691" y="9968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9434" y="9796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9599" y="9968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9438" y="9968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95" y="5067695"/>
            <a:ext cx="396000" cy="3956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95" y="4136785"/>
            <a:ext cx="396000" cy="3956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795" y="3205480"/>
            <a:ext cx="396000" cy="3960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686435" y="1140460"/>
            <a:ext cx="10759440" cy="1712595"/>
          </a:xfrm>
          <a:prstGeom prst="roundRect">
            <a:avLst/>
          </a:prstGeom>
          <a:solidFill>
            <a:srgbClr val="EEF4D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09345" y="1536065"/>
            <a:ext cx="10079355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用生活中的经历编一个数学小故事，画成连环画。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842010" y="1294765"/>
            <a:ext cx="10456545" cy="1390015"/>
          </a:xfrm>
          <a:prstGeom prst="roundRect">
            <a:avLst/>
          </a:prstGeom>
          <a:noFill/>
          <a:ln w="19050">
            <a:solidFill>
              <a:schemeClr val="bg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766695" y="886460"/>
            <a:ext cx="1675765" cy="481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 spc="-100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＞＞＞＞</a:t>
            </a:r>
            <a:endParaRPr lang="zh-CN" altLang="en-US" sz="2800" b="1" spc="-100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01090" y="836930"/>
            <a:ext cx="194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活动任务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09345" y="836930"/>
            <a:ext cx="2078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rgbClr val="E18A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活动任务</a:t>
            </a:r>
            <a:endParaRPr lang="zh-CN" altLang="en-US" sz="3200">
              <a:solidFill>
                <a:srgbClr val="E18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67965" y="889000"/>
            <a:ext cx="1675765" cy="481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spc="-1000">
                <a:solidFill>
                  <a:srgbClr val="E18A3B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＞＞</a:t>
            </a:r>
            <a:r>
              <a:rPr lang="zh-CN" altLang="en-US" sz="2800" spc="-1000">
                <a:solidFill>
                  <a:srgbClr val="E18A3B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＞＞</a:t>
            </a:r>
            <a:endParaRPr lang="zh-CN" altLang="en-US" sz="2800" spc="-1000">
              <a:solidFill>
                <a:srgbClr val="E18A3B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>
              <a:solidFill>
                <a:srgbClr val="E18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>
              <a:solidFill>
                <a:srgbClr val="E18A3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09345" y="3142495"/>
            <a:ext cx="10079355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说一说上面连环画中的故事。故事里有哪些数学信息？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09345" y="4073405"/>
            <a:ext cx="10079355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你在生活中经历过和数学有关的故事吗？讲一讲。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01090" y="5004315"/>
            <a:ext cx="10079355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想一想，怎样把故事画成数学连环画呢？与同伴说一说。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1" grpId="0"/>
      <p:bldP spid="21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340" y="508000"/>
            <a:ext cx="396000" cy="396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24890" y="445015"/>
            <a:ext cx="10079355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说一说上面连环画中的故事。故事里有哪些数学信息？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331720" y="904875"/>
            <a:ext cx="7544435" cy="5281930"/>
            <a:chOff x="3665" y="1868"/>
            <a:chExt cx="11881" cy="831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rcRect l="4904" t="18119" r="4664" b="18161"/>
            <a:stretch>
              <a:fillRect/>
            </a:stretch>
          </p:blipFill>
          <p:spPr>
            <a:xfrm>
              <a:off x="4439" y="2672"/>
              <a:ext cx="10666" cy="7515"/>
            </a:xfrm>
            <a:prstGeom prst="rect">
              <a:avLst/>
            </a:prstGeom>
          </p:spPr>
        </p:pic>
        <p:grpSp>
          <p:nvGrpSpPr>
            <p:cNvPr id="21" name="组合 20"/>
            <p:cNvGrpSpPr/>
            <p:nvPr/>
          </p:nvGrpSpPr>
          <p:grpSpPr>
            <a:xfrm>
              <a:off x="8660" y="1868"/>
              <a:ext cx="3372" cy="1631"/>
              <a:chOff x="8660" y="1868"/>
              <a:chExt cx="3372" cy="1631"/>
            </a:xfrm>
          </p:grpSpPr>
          <p:sp>
            <p:nvSpPr>
              <p:cNvPr id="11" name="圆角矩形标注 10"/>
              <p:cNvSpPr/>
              <p:nvPr/>
            </p:nvSpPr>
            <p:spPr>
              <a:xfrm>
                <a:off x="8660" y="2025"/>
                <a:ext cx="3329" cy="1474"/>
              </a:xfrm>
              <a:prstGeom prst="wedgeRoundRectCallout">
                <a:avLst>
                  <a:gd name="adj1" fmla="val -38224"/>
                  <a:gd name="adj2" fmla="val 59851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DEE9C8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 anchorCtr="0"/>
              <a:p>
                <a:pPr algn="ctr">
                  <a:lnSpc>
                    <a:spcPct val="150000"/>
                  </a:lnSpc>
                </a:pP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8772" y="1868"/>
                <a:ext cx="3260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牛奶不够了，帮</a:t>
                </a: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我买一盒吧。</a:t>
                </a:r>
                <a:endParaRPr lang="zh-CN" altLang="en-US" sz="2000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13220" y="2166"/>
              <a:ext cx="2248" cy="1624"/>
              <a:chOff x="13573" y="2399"/>
              <a:chExt cx="2248" cy="1624"/>
            </a:xfrm>
          </p:grpSpPr>
          <p:sp>
            <p:nvSpPr>
              <p:cNvPr id="15" name="圆角矩形标注 14"/>
              <p:cNvSpPr/>
              <p:nvPr/>
            </p:nvSpPr>
            <p:spPr>
              <a:xfrm>
                <a:off x="13573" y="2549"/>
                <a:ext cx="2191" cy="1474"/>
              </a:xfrm>
              <a:prstGeom prst="wedgeRoundRectCallout">
                <a:avLst>
                  <a:gd name="adj1" fmla="val -38224"/>
                  <a:gd name="adj2" fmla="val 59851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DEE9C8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 anchorCtr="0"/>
              <a:p>
                <a:pPr algn="ctr">
                  <a:lnSpc>
                    <a:spcPct val="150000"/>
                  </a:lnSpc>
                </a:pP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3685" y="2399"/>
                <a:ext cx="213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一盒牛</a:t>
                </a:r>
                <a:r>
                  <a:rPr lang="zh-CN" altLang="en-US" sz="2000" spc="50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奶</a:t>
                </a:r>
                <a:r>
                  <a:rPr lang="en-US" altLang="zh-CN" sz="20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方正科技符号" panose="02000502000000000000" charset="-122"/>
                    <a:ea typeface="方正科技符号" panose="02000502000000000000" charset="-122"/>
                    <a:sym typeface="+mn-ea"/>
                  </a:rPr>
                  <a:t>1</a:t>
                </a:r>
                <a:r>
                  <a:rPr lang="en-US" altLang="zh-CN" sz="2000" b="1" spc="50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  <a:sym typeface="+mn-ea"/>
                  </a:rPr>
                  <a:t>3</a:t>
                </a:r>
                <a:r>
                  <a:rPr lang="zh-CN" alt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元。</a:t>
                </a: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665" y="5248"/>
              <a:ext cx="4673" cy="1701"/>
              <a:chOff x="3742" y="5248"/>
              <a:chExt cx="4673" cy="1701"/>
            </a:xfrm>
          </p:grpSpPr>
          <p:sp>
            <p:nvSpPr>
              <p:cNvPr id="19" name="圆角矩形标注 18"/>
              <p:cNvSpPr/>
              <p:nvPr/>
            </p:nvSpPr>
            <p:spPr>
              <a:xfrm>
                <a:off x="3742" y="5335"/>
                <a:ext cx="4312" cy="1614"/>
              </a:xfrm>
              <a:prstGeom prst="wedgeRoundRectCallout">
                <a:avLst>
                  <a:gd name="adj1" fmla="val -6400"/>
                  <a:gd name="adj2" fmla="val -62825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DEE9C8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 anchorCtr="0"/>
              <a:p>
                <a:pPr algn="ctr">
                  <a:lnSpc>
                    <a:spcPct val="150000"/>
                  </a:lnSpc>
                </a:pP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3749" y="5248"/>
                <a:ext cx="4666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妈妈，天气太热了，我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们来做牛奶冰棍吧！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856" y="5035"/>
              <a:ext cx="10690" cy="4724"/>
              <a:chOff x="5428" y="2399"/>
              <a:chExt cx="10690" cy="4724"/>
            </a:xfrm>
          </p:grpSpPr>
          <p:sp>
            <p:nvSpPr>
              <p:cNvPr id="24" name="圆角矩形标注 23"/>
              <p:cNvSpPr/>
              <p:nvPr/>
            </p:nvSpPr>
            <p:spPr>
              <a:xfrm>
                <a:off x="13573" y="2486"/>
                <a:ext cx="2452" cy="894"/>
              </a:xfrm>
              <a:prstGeom prst="wedgeRoundRectCallout">
                <a:avLst>
                  <a:gd name="adj1" fmla="val -62438"/>
                  <a:gd name="adj2" fmla="val 1342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DEE9C8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 anchorCtr="0"/>
              <a:p>
                <a:pPr algn="ctr">
                  <a:lnSpc>
                    <a:spcPct val="150000"/>
                  </a:lnSpc>
                </a:pP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3608" y="2399"/>
                <a:ext cx="2510" cy="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给</a:t>
                </a:r>
                <a:r>
                  <a:rPr lang="zh-CN" altLang="en-US" sz="2000" spc="50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您</a:t>
                </a:r>
                <a:r>
                  <a:rPr lang="en-US" altLang="zh-CN" sz="2000" b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方正科技符号" panose="02000502000000000000" charset="-122"/>
                    <a:ea typeface="方正科技符号" panose="02000502000000000000" charset="-122"/>
                    <a:sym typeface="+mn-ea"/>
                  </a:rPr>
                  <a:t>2</a:t>
                </a:r>
                <a:r>
                  <a:rPr lang="en-US" altLang="zh-CN" sz="2000" b="1" spc="50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  <a:sym typeface="+mn-ea"/>
                  </a:rPr>
                  <a:t>0</a:t>
                </a:r>
                <a:r>
                  <a:rPr lang="zh-CN" alt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元。</a:t>
                </a: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26" name="圆角矩形标注 25"/>
              <p:cNvSpPr/>
              <p:nvPr/>
            </p:nvSpPr>
            <p:spPr>
              <a:xfrm>
                <a:off x="5428" y="4551"/>
                <a:ext cx="2261" cy="894"/>
              </a:xfrm>
              <a:prstGeom prst="wedgeRoundRectCallout">
                <a:avLst>
                  <a:gd name="adj1" fmla="val 55749"/>
                  <a:gd name="adj2" fmla="val -2572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DEE9C8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 anchorCtr="0"/>
              <a:p>
                <a:pPr algn="ctr">
                  <a:lnSpc>
                    <a:spcPct val="150000"/>
                  </a:lnSpc>
                </a:pP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5428" y="4686"/>
                <a:ext cx="2417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00000"/>
                  </a:lnSpc>
                </a:pPr>
                <a:r>
                  <a:rPr lang="zh-CN" alt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找</a:t>
                </a:r>
                <a:r>
                  <a:rPr lang="zh-CN" altLang="en-US" sz="2000" spc="50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你</a:t>
                </a:r>
                <a:r>
                  <a:rPr lang="en-US" altLang="zh-CN" sz="2000" b="1" spc="500">
                    <a:solidFill>
                      <a:schemeClr val="tx1">
                        <a:lumMod val="95000"/>
                        <a:lumOff val="5000"/>
                      </a:schemeClr>
                    </a:solidFill>
                    <a:uFillTx/>
                    <a:latin typeface="方正科技符号" panose="02000502000000000000" charset="-122"/>
                    <a:ea typeface="方正科技符号" panose="02000502000000000000" charset="-122"/>
                    <a:sym typeface="+mn-ea"/>
                  </a:rPr>
                  <a:t>7</a:t>
                </a:r>
                <a:r>
                  <a:rPr lang="zh-CN" alt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元。</a:t>
                </a: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28" name="圆角矩形标注 27"/>
              <p:cNvSpPr/>
              <p:nvPr/>
            </p:nvSpPr>
            <p:spPr>
              <a:xfrm>
                <a:off x="8031" y="6229"/>
                <a:ext cx="2261" cy="894"/>
              </a:xfrm>
              <a:prstGeom prst="wedgeRoundRectCallout">
                <a:avLst>
                  <a:gd name="adj1" fmla="val -58049"/>
                  <a:gd name="adj2" fmla="val -20805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DEE9C8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 anchorCtr="0"/>
              <a:p>
                <a:pPr algn="ctr">
                  <a:lnSpc>
                    <a:spcPct val="150000"/>
                  </a:lnSpc>
                </a:pP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031" y="6364"/>
                <a:ext cx="2417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00000"/>
                  </a:lnSpc>
                </a:pPr>
                <a:r>
                  <a:rPr lang="zh-CN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谢谢阿姨。</a:t>
                </a: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9839" y="5970"/>
              <a:ext cx="2898" cy="1607"/>
              <a:chOff x="9580" y="5970"/>
              <a:chExt cx="2898" cy="1607"/>
            </a:xfrm>
          </p:grpSpPr>
          <p:sp>
            <p:nvSpPr>
              <p:cNvPr id="31" name="圆角矩形标注 30"/>
              <p:cNvSpPr/>
              <p:nvPr/>
            </p:nvSpPr>
            <p:spPr>
              <a:xfrm>
                <a:off x="9580" y="6103"/>
                <a:ext cx="2899" cy="1474"/>
              </a:xfrm>
              <a:prstGeom prst="wedgeRoundRectCallout">
                <a:avLst>
                  <a:gd name="adj1" fmla="val -672"/>
                  <a:gd name="adj2" fmla="val 60780"/>
                  <a:gd name="adj3" fmla="val 16667"/>
                </a:avLst>
              </a:prstGeom>
              <a:solidFill>
                <a:srgbClr val="FFFFFF"/>
              </a:solidFill>
              <a:ln w="19050">
                <a:solidFill>
                  <a:srgbClr val="DEE9C8"/>
                </a:solidFill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 anchorCtr="0"/>
              <a:p>
                <a:pPr algn="ctr">
                  <a:lnSpc>
                    <a:spcPct val="150000"/>
                  </a:lnSpc>
                </a:pPr>
                <a:endParaRPr lang="zh-CN" altLang="en-US" sz="20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9643" y="5970"/>
                <a:ext cx="2787" cy="1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我们一起做的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冰棍真好吃！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椭圆 32"/>
            <p:cNvSpPr/>
            <p:nvPr/>
          </p:nvSpPr>
          <p:spPr>
            <a:xfrm>
              <a:off x="9580" y="6103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4848" y="6103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4687" y="6103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14848" y="9796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4687" y="9796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4852" y="9968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4691" y="9968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9434" y="9796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9599" y="9968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9438" y="9968"/>
              <a:ext cx="119" cy="1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4" name="圆角矩形 43"/>
          <p:cNvSpPr/>
          <p:nvPr/>
        </p:nvSpPr>
        <p:spPr>
          <a:xfrm>
            <a:off x="8399145" y="1189355"/>
            <a:ext cx="1391920" cy="935990"/>
          </a:xfrm>
          <a:prstGeom prst="roundRect">
            <a:avLst/>
          </a:prstGeom>
          <a:solidFill>
            <a:srgbClr val="2E75B6">
              <a:alpha val="39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圆角矩形 44"/>
          <p:cNvSpPr/>
          <p:nvPr/>
        </p:nvSpPr>
        <p:spPr>
          <a:xfrm>
            <a:off x="8260080" y="2971165"/>
            <a:ext cx="1565910" cy="568325"/>
          </a:xfrm>
          <a:prstGeom prst="roundRect">
            <a:avLst>
              <a:gd name="adj" fmla="val 13407"/>
            </a:avLst>
          </a:prstGeom>
          <a:solidFill>
            <a:srgbClr val="2E75B6">
              <a:alpha val="39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圆角矩形 45"/>
          <p:cNvSpPr/>
          <p:nvPr/>
        </p:nvSpPr>
        <p:spPr>
          <a:xfrm>
            <a:off x="3056890" y="4282440"/>
            <a:ext cx="1466850" cy="568325"/>
          </a:xfrm>
          <a:prstGeom prst="roundRect">
            <a:avLst>
              <a:gd name="adj" fmla="val 13407"/>
            </a:avLst>
          </a:prstGeom>
          <a:solidFill>
            <a:srgbClr val="2E75B6">
              <a:alpha val="39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4" grpId="1" animBg="1"/>
      <p:bldP spid="45" grpId="0" bldLvl="0" animBg="1"/>
      <p:bldP spid="45" grpId="1" animBg="1"/>
      <p:bldP spid="46" grpId="0" bldLvl="0" animBg="1"/>
      <p:bldP spid="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895" y="384175"/>
            <a:ext cx="396000" cy="396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20445" y="321190"/>
            <a:ext cx="10079355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你在生活中经历过和数学有关的故事吗？讲一讲。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340" y="3412490"/>
            <a:ext cx="3855720" cy="25711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25" y="2598420"/>
            <a:ext cx="3016885" cy="2762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7825" y="2842260"/>
            <a:ext cx="1626235" cy="26873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776855"/>
            <a:ext cx="1311275" cy="2717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95" y="553085"/>
            <a:ext cx="396000" cy="396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20445" y="490100"/>
            <a:ext cx="10079355" cy="5219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想一想，怎样把故事画成数学连环画呢？与同伴说一说。</a:t>
            </a:r>
            <a:endParaRPr lang="zh-CN" altLang="en-US" sz="28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340" y="3581400"/>
            <a:ext cx="3855720" cy="257111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NGM0ODMyYWI4MTI5MDA4ZmIzNTM3MTFiYTE0MTBlYzg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WPS 演示</Application>
  <PresentationFormat/>
  <Paragraphs>68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等线</vt:lpstr>
      <vt:lpstr>等线 Light</vt:lpstr>
      <vt:lpstr>微软雅黑</vt:lpstr>
      <vt:lpstr>方正科技符号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112</cp:revision>
  <dcterms:created xsi:type="dcterms:W3CDTF">2023-11-18T16:34:00Z</dcterms:created>
  <dcterms:modified xsi:type="dcterms:W3CDTF">2025-01-07T07:05:56Z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B263EE468F9748B2A0D9E13857CF91F1_13</vt:lpwstr>
  </property>
  <property fmtid="{D5CDD505-2E9C-101B-9397-08002B2CF9AE}" pid="3" name="KSOProductBuildVer">
    <vt:lpwstr>2052-12.1.0.19302</vt:lpwstr>
  </property>
</Properties>
</file>