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0"/>
  </p:handoutMasterIdLst>
  <p:sldIdLst>
    <p:sldId id="272" r:id="rId3"/>
    <p:sldId id="289" r:id="rId4"/>
    <p:sldId id="280" r:id="rId5"/>
    <p:sldId id="281" r:id="rId6"/>
    <p:sldId id="283" r:id="rId7"/>
    <p:sldId id="284" r:id="rId8"/>
    <p:sldId id="274" r:id="rId9"/>
  </p:sldIdLst>
  <p:sldSz cx="12192000" cy="6858000"/>
  <p:notesSz cx="6858000" cy="9144000"/>
  <p:embeddedFontLst>
    <p:embeddedFont>
      <p:font typeface="等线" panose="02010600030101010101" pitchFamily="2" charset="-122"/>
      <p:regular r:id="rId14"/>
    </p:embeddedFont>
    <p:embeddedFont>
      <p:font typeface="微软雅黑" panose="020B0503020204020204" pitchFamily="34" charset="-122"/>
      <p:regular r:id="rId15"/>
    </p:embeddedFont>
    <p:embeddedFont>
      <p:font typeface="方正科技符号" panose="02000502000000000000" charset="-122"/>
      <p:regular r:id="rId16"/>
    </p:embeddedFont>
    <p:embeddedFont>
      <p:font typeface="方正大标宋简体" panose="02000000000000000000" charset="-122"/>
      <p:regular r:id="rId17"/>
    </p:embeddedFont>
  </p:embeddedFontLst>
  <p:custDataLst>
    <p:tags r:id="rId1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F9"/>
    <a:srgbClr val="F4F9FD"/>
    <a:srgbClr val="F1F8FC"/>
    <a:srgbClr val="34AF9D"/>
    <a:srgbClr val="004EA2"/>
    <a:srgbClr val="DEEEF8"/>
    <a:srgbClr val="599CFF"/>
    <a:srgbClr val="F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22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3.xml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11" Type="http://schemas.openxmlformats.org/officeDocument/2006/relationships/tags" Target="../tags/tag14.xml"/><Relationship Id="rId10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image" Target="../media/image15.png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20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tags" Target="../tags/tag21.xml"/><Relationship Id="rId2" Type="http://schemas.openxmlformats.org/officeDocument/2006/relationships/image" Target="../media/image19.png"/><Relationship Id="rId1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63320" y="2654618"/>
            <a:ext cx="698182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动手做（三）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231419" y="459176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第六单元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有趣的平面图形（一）</a:t>
            </a:r>
            <a:endParaRPr lang="zh-CN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571500"/>
            <a:ext cx="2553970" cy="25565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592455"/>
            <a:ext cx="2546350" cy="25355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845" y="592455"/>
            <a:ext cx="2549525" cy="25355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550" y="592455"/>
            <a:ext cx="2541270" cy="253555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206183" y="3102610"/>
            <a:ext cx="1243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风车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56368" y="3102610"/>
            <a:ext cx="1243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小兔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700203" y="3128010"/>
            <a:ext cx="1243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鱼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45625" y="3102610"/>
            <a:ext cx="1243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万花筒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60" y="3684610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725170" y="3603625"/>
            <a:ext cx="7527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欣赏上面的图案，找出你认识的图形。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>
            <p:custDataLst>
              <p:tags r:id="rId6"/>
            </p:custDataLst>
          </p:nvPr>
        </p:nvSpPr>
        <p:spPr bwMode="auto">
          <a:xfrm flipH="1">
            <a:off x="2482850" y="4140835"/>
            <a:ext cx="3465195" cy="1911985"/>
          </a:xfrm>
          <a:prstGeom prst="roundRect">
            <a:avLst/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7"/>
            </p:custDataLst>
          </p:nvPr>
        </p:nvSpPr>
        <p:spPr>
          <a:xfrm>
            <a:off x="2660015" y="4200525"/>
            <a:ext cx="3185160" cy="16954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400" spc="5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</a:t>
            </a:r>
            <a:r>
              <a:rPr lang="en-US" altLang="zh-CN" sz="24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个大三角形</a:t>
            </a:r>
            <a:r>
              <a:rPr lang="zh-CN" altLang="en-US" sz="2400" spc="50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lang="en-US" altLang="zh-CN" sz="24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个小三角形可以做一个风车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……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8" name="圆角矩形 27"/>
          <p:cNvSpPr/>
          <p:nvPr>
            <p:custDataLst>
              <p:tags r:id="rId8"/>
            </p:custDataLst>
          </p:nvPr>
        </p:nvSpPr>
        <p:spPr bwMode="auto">
          <a:xfrm flipH="1">
            <a:off x="7063105" y="4125595"/>
            <a:ext cx="2992120" cy="1911985"/>
          </a:xfrm>
          <a:prstGeom prst="roundRect">
            <a:avLst/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9"/>
            </p:custDataLst>
          </p:nvPr>
        </p:nvSpPr>
        <p:spPr>
          <a:xfrm>
            <a:off x="7201535" y="4180205"/>
            <a:ext cx="2432685" cy="1658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万花筒中有好多三角形，还有正方形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……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0" name="图片 29" descr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5635" y="4044315"/>
            <a:ext cx="1163955" cy="1036320"/>
          </a:xfrm>
          <a:prstGeom prst="rect">
            <a:avLst/>
          </a:prstGeom>
        </p:spPr>
      </p:pic>
      <p:pic>
        <p:nvPicPr>
          <p:cNvPr id="31" name="图片 30" descr="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657985" y="4097020"/>
            <a:ext cx="1129030" cy="1098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26" grpId="0" bldLvl="0" animBg="1"/>
      <p:bldP spid="27" grpId="0"/>
      <p:bldP spid="28" grpId="0" bldLvl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175" y="605155"/>
            <a:ext cx="2553970" cy="25565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70" y="626110"/>
            <a:ext cx="2546350" cy="25355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840" y="626110"/>
            <a:ext cx="2549525" cy="25355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545" y="626110"/>
            <a:ext cx="2541270" cy="253555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420178" y="3136265"/>
            <a:ext cx="1243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风车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70363" y="3136265"/>
            <a:ext cx="1243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小兔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14198" y="3161665"/>
            <a:ext cx="1243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鱼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659620" y="3136265"/>
            <a:ext cx="1243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万花筒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55" y="371826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939165" y="3637280"/>
            <a:ext cx="7527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选图案中的一部分，描一描，画一画。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>
            <p:custDataLst>
              <p:tags r:id="rId6"/>
            </p:custDataLst>
          </p:nvPr>
        </p:nvSpPr>
        <p:spPr bwMode="auto">
          <a:xfrm flipH="1">
            <a:off x="2621280" y="4481195"/>
            <a:ext cx="3465195" cy="1334135"/>
          </a:xfrm>
          <a:prstGeom prst="roundRect">
            <a:avLst/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7"/>
            </p:custDataLst>
          </p:nvPr>
        </p:nvSpPr>
        <p:spPr>
          <a:xfrm>
            <a:off x="3096260" y="4481195"/>
            <a:ext cx="3185160" cy="1161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组成风车的三角形，线要画直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……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8" name="圆角矩形 27"/>
          <p:cNvSpPr/>
          <p:nvPr>
            <p:custDataLst>
              <p:tags r:id="rId8"/>
            </p:custDataLst>
          </p:nvPr>
        </p:nvSpPr>
        <p:spPr bwMode="auto">
          <a:xfrm flipH="1">
            <a:off x="7016750" y="4479925"/>
            <a:ext cx="2992120" cy="1335600"/>
          </a:xfrm>
          <a:prstGeom prst="roundRect">
            <a:avLst/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9"/>
            </p:custDataLst>
          </p:nvPr>
        </p:nvSpPr>
        <p:spPr>
          <a:xfrm>
            <a:off x="7155180" y="4481195"/>
            <a:ext cx="2853690" cy="12674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小兔的头是圆的，画起来有点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……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8505" y="4101465"/>
            <a:ext cx="1116330" cy="21170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53263"/>
          <a:stretch>
            <a:fillRect/>
          </a:stretch>
        </p:blipFill>
        <p:spPr>
          <a:xfrm flipH="1">
            <a:off x="1951990" y="4115435"/>
            <a:ext cx="1124585" cy="2115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/>
      <p:bldP spid="28" grpId="0" bldLvl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103828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与同伴合作设计一个图案，说一说用到了哪些图形。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0" name="图片 2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2359660"/>
            <a:ext cx="1922780" cy="18230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855" y="1852930"/>
            <a:ext cx="1840230" cy="2075180"/>
          </a:xfrm>
          <a:prstGeom prst="rect">
            <a:avLst/>
          </a:prstGeom>
        </p:spPr>
      </p:pic>
      <p:sp>
        <p:nvSpPr>
          <p:cNvPr id="31" name="圆角矩形标注 30"/>
          <p:cNvSpPr/>
          <p:nvPr>
            <p:custDataLst>
              <p:tags r:id="rId4"/>
            </p:custDataLst>
          </p:nvPr>
        </p:nvSpPr>
        <p:spPr bwMode="auto">
          <a:xfrm flipH="1">
            <a:off x="1637030" y="3895090"/>
            <a:ext cx="2518410" cy="1334135"/>
          </a:xfrm>
          <a:prstGeom prst="wedgeRoundRectCallout">
            <a:avLst>
              <a:gd name="adj1" fmla="val 41578"/>
              <a:gd name="adj2" fmla="val -64040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5"/>
            </p:custDataLst>
          </p:nvPr>
        </p:nvSpPr>
        <p:spPr>
          <a:xfrm>
            <a:off x="1742440" y="3895090"/>
            <a:ext cx="2413000" cy="1161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我用圆和三角形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做了一个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……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53263"/>
          <a:stretch>
            <a:fillRect/>
          </a:stretch>
        </p:blipFill>
        <p:spPr>
          <a:xfrm flipH="1">
            <a:off x="513080" y="2272665"/>
            <a:ext cx="1228725" cy="2312035"/>
          </a:xfrm>
          <a:prstGeom prst="rect">
            <a:avLst/>
          </a:prstGeom>
        </p:spPr>
      </p:pic>
      <p:sp>
        <p:nvSpPr>
          <p:cNvPr id="34" name="圆角矩形标注 33"/>
          <p:cNvSpPr/>
          <p:nvPr>
            <p:custDataLst>
              <p:tags r:id="rId8"/>
            </p:custDataLst>
          </p:nvPr>
        </p:nvSpPr>
        <p:spPr bwMode="auto">
          <a:xfrm flipH="1">
            <a:off x="6542405" y="4705985"/>
            <a:ext cx="3387090" cy="1335405"/>
          </a:xfrm>
          <a:prstGeom prst="wedgeRoundRectCallout">
            <a:avLst>
              <a:gd name="adj1" fmla="val -40044"/>
              <a:gd name="adj2" fmla="val -67593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9"/>
            </p:custDataLst>
          </p:nvPr>
        </p:nvSpPr>
        <p:spPr>
          <a:xfrm>
            <a:off x="6685280" y="4707255"/>
            <a:ext cx="3244215" cy="12674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</a:t>
            </a:r>
            <a:r>
              <a:rPr lang="zh-CN" altLang="en-US" sz="2400" spc="5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</a:t>
            </a:r>
            <a:r>
              <a:rPr lang="en-US" altLang="zh-CN" sz="24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个一模一样的三角形拼了一个风车。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9691370" y="3263265"/>
            <a:ext cx="1360170" cy="218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2" grpId="0"/>
      <p:bldP spid="34" grpId="0" bldLvl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43" name="图片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2"/>
            </p:custDataLst>
          </p:nvPr>
        </p:nvSpPr>
        <p:spPr>
          <a:xfrm>
            <a:off x="1202055" y="1931670"/>
            <a:ext cx="93135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找到和左上角形状相同的图形，涂一涂。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971675"/>
            <a:ext cx="468000" cy="468000"/>
          </a:xfrm>
          <a:prstGeom prst="rect">
            <a:avLst/>
          </a:prstGeom>
        </p:spPr>
      </p:pic>
      <p:pic>
        <p:nvPicPr>
          <p:cNvPr id="53" name="图片 52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405" y="2848610"/>
            <a:ext cx="2277110" cy="2103120"/>
          </a:xfrm>
          <a:prstGeom prst="rect">
            <a:avLst/>
          </a:prstGeom>
        </p:spPr>
      </p:pic>
      <p:pic>
        <p:nvPicPr>
          <p:cNvPr id="54" name="图片 53" descr="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945" y="2919730"/>
            <a:ext cx="2304415" cy="2011680"/>
          </a:xfrm>
          <a:prstGeom prst="rect">
            <a:avLst/>
          </a:prstGeom>
        </p:spPr>
      </p:pic>
      <p:pic>
        <p:nvPicPr>
          <p:cNvPr id="55" name="图片 54" descr="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4005" y="2875280"/>
            <a:ext cx="2477770" cy="2075815"/>
          </a:xfrm>
          <a:prstGeom prst="rect">
            <a:avLst/>
          </a:prstGeom>
        </p:spPr>
      </p:pic>
      <p:pic>
        <p:nvPicPr>
          <p:cNvPr id="56" name="图片 55" descr="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7790" y="2773045"/>
            <a:ext cx="2343785" cy="2179320"/>
          </a:xfrm>
          <a:prstGeom prst="rect">
            <a:avLst/>
          </a:prstGeom>
        </p:spPr>
      </p:pic>
      <p:pic>
        <p:nvPicPr>
          <p:cNvPr id="73" name="图片 72" descr="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05" y="2849245"/>
            <a:ext cx="2277110" cy="2103120"/>
          </a:xfrm>
          <a:prstGeom prst="rect">
            <a:avLst/>
          </a:prstGeom>
        </p:spPr>
      </p:pic>
      <p:pic>
        <p:nvPicPr>
          <p:cNvPr id="74" name="图片 73" descr="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0945" y="2919730"/>
            <a:ext cx="2304415" cy="2011680"/>
          </a:xfrm>
          <a:prstGeom prst="rect">
            <a:avLst/>
          </a:prstGeom>
        </p:spPr>
      </p:pic>
      <p:pic>
        <p:nvPicPr>
          <p:cNvPr id="75" name="图片 74" descr="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4005" y="2875280"/>
            <a:ext cx="2477770" cy="2075815"/>
          </a:xfrm>
          <a:prstGeom prst="rect">
            <a:avLst/>
          </a:prstGeom>
        </p:spPr>
      </p:pic>
      <p:pic>
        <p:nvPicPr>
          <p:cNvPr id="76" name="图片 75" descr="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7790" y="2773045"/>
            <a:ext cx="2343785" cy="217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931670"/>
            <a:ext cx="530225" cy="49657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202055" y="1753870"/>
            <a:ext cx="386969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在点子图上用学过的图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形设计一个图案，说一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说用到了哪些图形。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785" y="1864995"/>
            <a:ext cx="5504815" cy="3788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189.6,&quot;left&quot;:123.7,&quot;top&quot;:232.85,&quot;width&quot;:599.45}"/>
</p:tagLst>
</file>

<file path=ppt/tags/tag11.xml><?xml version="1.0" encoding="utf-8"?>
<p:tagLst xmlns:p="http://schemas.openxmlformats.org/presentationml/2006/main">
  <p:tag name="KSO_WM_DIAGRAM_VIRTUALLY_FRAME" val="{&quot;height&quot;:189.6,&quot;left&quot;:123.7,&quot;top&quot;:232.85,&quot;width&quot;:599.45}"/>
</p:tagLst>
</file>

<file path=ppt/tags/tag12.xml><?xml version="1.0" encoding="utf-8"?>
<p:tagLst xmlns:p="http://schemas.openxmlformats.org/presentationml/2006/main">
  <p:tag name="KSO_WM_DIAGRAM_VIRTUALLY_FRAME" val="{&quot;height&quot;:189.6,&quot;left&quot;:123.7,&quot;top&quot;:232.85,&quot;width&quot;:599.45}"/>
</p:tagLst>
</file>

<file path=ppt/tags/tag13.xml><?xml version="1.0" encoding="utf-8"?>
<p:tagLst xmlns:p="http://schemas.openxmlformats.org/presentationml/2006/main">
  <p:tag name="KSO_WM_DIAGRAM_VIRTUALLY_FRAME" val="{&quot;height&quot;:189.6,&quot;left&quot;:123.7,&quot;top&quot;:232.85,&quot;width&quot;:599.45}"/>
</p:tagLst>
</file>

<file path=ppt/tags/tag14.xml><?xml version="1.0" encoding="utf-8"?>
<p:tagLst xmlns:p="http://schemas.openxmlformats.org/presentationml/2006/main">
  <p:tag name="KSO_WM_DIAGRAM_VIRTUALLY_FRAME" val="{&quot;height&quot;:189.6,&quot;left&quot;:123.7,&quot;top&quot;:232.85,&quot;width&quot;:599.45}"/>
</p:tagLst>
</file>

<file path=ppt/tags/tag15.xml><?xml version="1.0" encoding="utf-8"?>
<p:tagLst xmlns:p="http://schemas.openxmlformats.org/presentationml/2006/main">
  <p:tag name="KSO_WM_DIAGRAM_VIRTUALLY_FRAME" val="{&quot;height&quot;:189.6,&quot;left&quot;:123.7,&quot;top&quot;:232.85,&quot;width&quot;:599.45}"/>
</p:tagLst>
</file>

<file path=ppt/tags/tag16.xml><?xml version="1.0" encoding="utf-8"?>
<p:tagLst xmlns:p="http://schemas.openxmlformats.org/presentationml/2006/main">
  <p:tag name="KSO_WM_DIAGRAM_VIRTUALLY_FRAME" val="{&quot;height&quot;:189.6,&quot;left&quot;:123.7,&quot;top&quot;:232.85,&quot;width&quot;:599.45}"/>
</p:tagLst>
</file>

<file path=ppt/tags/tag17.xml><?xml version="1.0" encoding="utf-8"?>
<p:tagLst xmlns:p="http://schemas.openxmlformats.org/presentationml/2006/main">
  <p:tag name="KSO_WM_DIAGRAM_VIRTUALLY_FRAME" val="{&quot;height&quot;:189.6,&quot;left&quot;:123.7,&quot;top&quot;:232.85,&quot;width&quot;:599.45}"/>
</p:tagLst>
</file>

<file path=ppt/tags/tag18.xml><?xml version="1.0" encoding="utf-8"?>
<p:tagLst xmlns:p="http://schemas.openxmlformats.org/presentationml/2006/main">
  <p:tag name="KSO_WM_DIAGRAM_VIRTUALLY_FRAME" val="{&quot;height&quot;:189.6,&quot;left&quot;:123.7,&quot;top&quot;:232.85,&quot;width&quot;:599.45}"/>
</p:tagLst>
</file>

<file path=ppt/tags/tag19.xml><?xml version="1.0" encoding="utf-8"?>
<p:tagLst xmlns:p="http://schemas.openxmlformats.org/presentationml/2006/main">
  <p:tag name="KSO_WM_DIAGRAM_VIRTUALLY_FRAME" val="{&quot;height&quot;:189.6,&quot;left&quot;:123.7,&quot;top&quot;:232.85,&quot;width&quot;:599.4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commondata" val="eyJoZGlkIjoiNGM0ODMyYWI4MTI5MDA4ZmIzNTM3MTFiYTE0MTBlYzg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189.6,&quot;left&quot;:123.7,&quot;top&quot;:232.85,&quot;width&quot;:599.45}"/>
</p:tagLst>
</file>

<file path=ppt/tags/tag7.xml><?xml version="1.0" encoding="utf-8"?>
<p:tagLst xmlns:p="http://schemas.openxmlformats.org/presentationml/2006/main">
  <p:tag name="KSO_WM_DIAGRAM_VIRTUALLY_FRAME" val="{&quot;height&quot;:189.6,&quot;left&quot;:123.7,&quot;top&quot;:232.85,&quot;width&quot;:599.45}"/>
</p:tagLst>
</file>

<file path=ppt/tags/tag8.xml><?xml version="1.0" encoding="utf-8"?>
<p:tagLst xmlns:p="http://schemas.openxmlformats.org/presentationml/2006/main">
  <p:tag name="KSO_WM_DIAGRAM_VIRTUALLY_FRAME" val="{&quot;height&quot;:189.6,&quot;left&quot;:123.7,&quot;top&quot;:232.85,&quot;width&quot;:599.45}"/>
</p:tagLst>
</file>

<file path=ppt/tags/tag9.xml><?xml version="1.0" encoding="utf-8"?>
<p:tagLst xmlns:p="http://schemas.openxmlformats.org/presentationml/2006/main">
  <p:tag name="KSO_WM_DIAGRAM_VIRTUALLY_FRAME" val="{&quot;height&quot;:189.6,&quot;left&quot;:123.7,&quot;top&quot;:232.85,&quot;width&quot;:599.4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WPS 演示</Application>
  <PresentationFormat/>
  <Paragraphs>47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等线</vt:lpstr>
      <vt:lpstr>等线 Light</vt:lpstr>
      <vt:lpstr>微软雅黑</vt:lpstr>
      <vt:lpstr>Times New Roman</vt:lpstr>
      <vt:lpstr>方正科技符号</vt:lpstr>
      <vt:lpstr>Arial Unicode MS</vt:lpstr>
      <vt:lpstr>Calibri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109</cp:revision>
  <dcterms:created xsi:type="dcterms:W3CDTF">2023-11-18T16:34:00Z</dcterms:created>
  <dcterms:modified xsi:type="dcterms:W3CDTF">2025-01-07T07:02:06Z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B137C42C65CE4D5BB703FE1038A8139B_13</vt:lpwstr>
  </property>
  <property fmtid="{D5CDD505-2E9C-101B-9397-08002B2CF9AE}" pid="3" name="KSOProductBuildVer">
    <vt:lpwstr>2052-12.1.0.19302</vt:lpwstr>
  </property>
</Properties>
</file>