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1"/>
  </p:handoutMasterIdLst>
  <p:sldIdLst>
    <p:sldId id="272" r:id="rId3"/>
    <p:sldId id="280" r:id="rId4"/>
    <p:sldId id="290" r:id="rId5"/>
    <p:sldId id="289" r:id="rId6"/>
    <p:sldId id="291" r:id="rId7"/>
    <p:sldId id="283" r:id="rId8"/>
    <p:sldId id="284" r:id="rId9"/>
    <p:sldId id="274" r:id="rId10"/>
  </p:sldIdLst>
  <p:sldSz cx="12192000" cy="6858000"/>
  <p:notesSz cx="6858000" cy="9144000"/>
  <p:embeddedFontLst>
    <p:embeddedFont>
      <p:font typeface="等线" panose="02010600030101010101" pitchFamily="2" charset="-122"/>
      <p:regular r:id="rId15"/>
    </p:embeddedFont>
    <p:embeddedFont>
      <p:font typeface="方正大标宋简体" panose="02000000000000000000" charset="-122"/>
      <p:regular r:id="rId16"/>
    </p:embeddedFont>
    <p:embeddedFont>
      <p:font typeface="微软雅黑" panose="020B0503020204020204" pitchFamily="34" charset="-122"/>
      <p:regular r:id="rId17"/>
    </p:embeddedFont>
    <p:embeddedFont>
      <p:font typeface="方正科技符号" panose="02000502000000000000" charset="-122"/>
      <p:regular r:id="rId18"/>
    </p:embeddedFont>
  </p:embeddedFontLst>
  <p:custDataLst>
    <p:tags r:id="rId1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9"/>
    <a:srgbClr val="F4F9FD"/>
    <a:srgbClr val="F1F8FC"/>
    <a:srgbClr val="34AF9D"/>
    <a:srgbClr val="004EA2"/>
    <a:srgbClr val="DEEEF8"/>
    <a:srgbClr val="599CFF"/>
    <a:srgbClr val="F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1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9.xml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20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63320" y="2654618"/>
            <a:ext cx="698182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有趣的算式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231419" y="459176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第五单元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100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以内数加与减（一）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53440" y="2171700"/>
            <a:ext cx="1600835" cy="26993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91030"/>
            <a:ext cx="3644900" cy="2178050"/>
          </a:xfrm>
          <a:prstGeom prst="rect">
            <a:avLst/>
          </a:prstGeom>
        </p:spPr>
      </p:pic>
      <p:sp>
        <p:nvSpPr>
          <p:cNvPr id="53" name="圆角矩形标注 52"/>
          <p:cNvSpPr/>
          <p:nvPr/>
        </p:nvSpPr>
        <p:spPr bwMode="auto">
          <a:xfrm flipH="1">
            <a:off x="2635885" y="2615565"/>
            <a:ext cx="2538730" cy="1169670"/>
          </a:xfrm>
          <a:prstGeom prst="wedgeRoundRectCallout">
            <a:avLst>
              <a:gd name="adj1" fmla="val 59604"/>
              <a:gd name="adj2" fmla="val -8143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735580" y="2509520"/>
            <a:ext cx="24390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我找到几个有趣的算式。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735" y="2479040"/>
            <a:ext cx="2409825" cy="1274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 bwMode="auto">
          <a:xfrm flipH="1">
            <a:off x="1607820" y="1933575"/>
            <a:ext cx="4036060" cy="1497330"/>
          </a:xfrm>
          <a:prstGeom prst="roundRect">
            <a:avLst/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2" name="图片 2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615" y="1812290"/>
            <a:ext cx="1040130" cy="9690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淘气的算式有什么特点？与同伴说一说。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280" y="796290"/>
            <a:ext cx="3644900" cy="2178050"/>
          </a:xfrm>
          <a:prstGeom prst="rect">
            <a:avLst/>
          </a:prstGeom>
        </p:spPr>
      </p:pic>
      <p:pic>
        <p:nvPicPr>
          <p:cNvPr id="25" name="图片 24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015" y="1384300"/>
            <a:ext cx="2409825" cy="12744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24660" y="2011680"/>
            <a:ext cx="39185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sz="2400" b="1">
                <a:latin typeface="方正科技符号" panose="02000502000000000000" charset="-122"/>
                <a:ea typeface="方正科技符号" panose="02000502000000000000" charset="-122"/>
                <a:sym typeface="+mn-ea"/>
              </a:rPr>
              <a:t>1</a:t>
            </a:r>
            <a:r>
              <a:rPr sz="24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sym typeface="+mn-ea"/>
              </a:rPr>
              <a:t>2</a:t>
            </a:r>
            <a:r>
              <a:rPr sz="2400" spc="5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sz="2400" b="1">
                <a:latin typeface="方正科技符号" panose="02000502000000000000" charset="-122"/>
                <a:ea typeface="方正科技符号" panose="02000502000000000000" charset="-122"/>
                <a:sym typeface="+mn-ea"/>
              </a:rPr>
              <a:t>21</a:t>
            </a:r>
            <a:r>
              <a:rPr sz="2400">
                <a:latin typeface="方正科技符号" panose="02000502000000000000" charset="-122"/>
                <a:ea typeface="方正科技符号" panose="02000502000000000000" charset="-122"/>
                <a:sym typeface="+mn-ea"/>
              </a:rPr>
              <a:t>，</a:t>
            </a:r>
            <a:r>
              <a:rPr sz="2400" b="1">
                <a:latin typeface="方正科技符号" panose="02000502000000000000" charset="-122"/>
                <a:ea typeface="方正科技符号" panose="02000502000000000000" charset="-122"/>
                <a:sym typeface="+mn-ea"/>
              </a:rPr>
              <a:t>2</a:t>
            </a:r>
            <a:r>
              <a:rPr sz="2400" b="1" spc="500">
                <a:uFillTx/>
                <a:latin typeface="方正科技符号" panose="02000502000000000000" charset="-122"/>
                <a:ea typeface="方正科技符号" panose="02000502000000000000" charset="-122"/>
                <a:sym typeface="+mn-ea"/>
              </a:rPr>
              <a:t>3</a:t>
            </a:r>
            <a:r>
              <a:rPr sz="2400" spc="500"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sz="2400" b="1">
                <a:latin typeface="方正科技符号" panose="02000502000000000000" charset="-122"/>
                <a:ea typeface="方正科技符号" panose="02000502000000000000" charset="-122"/>
                <a:sym typeface="+mn-ea"/>
              </a:rPr>
              <a:t>32</a:t>
            </a:r>
            <a:r>
              <a:rPr sz="2400">
                <a:latin typeface="方正科技符号" panose="02000502000000000000" charset="-122"/>
                <a:ea typeface="方正科技符号" panose="02000502000000000000" charset="-122"/>
                <a:sym typeface="+mn-ea"/>
              </a:rPr>
              <a:t>，</a:t>
            </a: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个位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和十位上的数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 bwMode="auto">
          <a:xfrm flipH="1">
            <a:off x="6627495" y="4067175"/>
            <a:ext cx="3371215" cy="1497330"/>
          </a:xfrm>
          <a:prstGeom prst="roundRect">
            <a:avLst/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88785" y="4145280"/>
            <a:ext cx="32092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sz="2400" spc="5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</a:t>
            </a:r>
            <a:r>
              <a:rPr sz="2400" b="1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  <a:sym typeface="+mn-ea"/>
              </a:rPr>
              <a:t>33</a:t>
            </a:r>
            <a:r>
              <a:rPr sz="2400">
                <a:latin typeface="方正科技符号" panose="02000502000000000000" charset="-122"/>
                <a:ea typeface="方正科技符号" panose="02000502000000000000" charset="-122"/>
                <a:sym typeface="+mn-ea"/>
              </a:rPr>
              <a:t>，</a:t>
            </a:r>
            <a:r>
              <a:rPr sz="2400" b="1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  <a:sym typeface="+mn-ea"/>
              </a:rPr>
              <a:t>55</a:t>
            </a:r>
            <a:r>
              <a:rPr sz="2400">
                <a:latin typeface="方正科技符号" panose="02000502000000000000" charset="-122"/>
                <a:ea typeface="方正科技符号" panose="02000502000000000000" charset="-122"/>
                <a:sym typeface="+mn-ea"/>
              </a:rPr>
              <a:t>，</a:t>
            </a: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个位和十位上的数一样。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490" y="4029710"/>
            <a:ext cx="1005840" cy="1001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5" grpId="0" bldLvl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想办法找出和</a:t>
            </a:r>
            <a:r>
              <a:rPr sz="28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sz="2800" b="1" dirty="0">
                <a:solidFill>
                  <a:schemeClr val="tx1"/>
                </a:solidFill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r>
              <a:rPr sz="28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的有趣算式。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02740" y="1600200"/>
            <a:ext cx="3448050" cy="1466850"/>
            <a:chOff x="2524" y="2520"/>
            <a:chExt cx="5430" cy="231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4" y="2520"/>
              <a:ext cx="5430" cy="2310"/>
            </a:xfrm>
            <a:prstGeom prst="rect">
              <a:avLst/>
            </a:prstGeom>
          </p:spPr>
        </p:pic>
        <p:pic>
          <p:nvPicPr>
            <p:cNvPr id="9" name="图片 8" descr="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" y="3393"/>
              <a:ext cx="3693" cy="88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6468745" y="1600200"/>
            <a:ext cx="3448050" cy="1466850"/>
            <a:chOff x="10187" y="2520"/>
            <a:chExt cx="5430" cy="231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87" y="2520"/>
              <a:ext cx="5430" cy="2310"/>
            </a:xfrm>
            <a:prstGeom prst="rect">
              <a:avLst/>
            </a:prstGeom>
          </p:spPr>
        </p:pic>
        <p:pic>
          <p:nvPicPr>
            <p:cNvPr id="10" name="图片 9" descr="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60000">
              <a:off x="11288" y="3271"/>
              <a:ext cx="3608" cy="1123"/>
            </a:xfrm>
            <a:prstGeom prst="rect">
              <a:avLst/>
            </a:prstGeom>
          </p:spPr>
        </p:pic>
      </p:grpSp>
      <p:pic>
        <p:nvPicPr>
          <p:cNvPr id="5" name="图片 4" descr="有趣的算式1"/>
          <p:cNvPicPr>
            <a:picLocks noChangeAspect="1"/>
          </p:cNvPicPr>
          <p:nvPr/>
        </p:nvPicPr>
        <p:blipFill>
          <a:blip r:embed="rId5"/>
          <a:srcRect r="48369"/>
          <a:stretch>
            <a:fillRect/>
          </a:stretch>
        </p:blipFill>
        <p:spPr>
          <a:xfrm>
            <a:off x="720725" y="3067050"/>
            <a:ext cx="5036820" cy="1797050"/>
          </a:xfrm>
          <a:prstGeom prst="rect">
            <a:avLst/>
          </a:prstGeom>
        </p:spPr>
      </p:pic>
      <p:pic>
        <p:nvPicPr>
          <p:cNvPr id="6" name="图片 5" descr="有趣的算式1"/>
          <p:cNvPicPr>
            <a:picLocks noChangeAspect="1"/>
          </p:cNvPicPr>
          <p:nvPr/>
        </p:nvPicPr>
        <p:blipFill>
          <a:blip r:embed="rId5"/>
          <a:srcRect l="51871" t="7671"/>
          <a:stretch>
            <a:fillRect/>
          </a:stretch>
        </p:blipFill>
        <p:spPr>
          <a:xfrm>
            <a:off x="1286510" y="4621530"/>
            <a:ext cx="4809490" cy="1699895"/>
          </a:xfrm>
          <a:prstGeom prst="rect">
            <a:avLst/>
          </a:prstGeom>
        </p:spPr>
      </p:pic>
      <p:pic>
        <p:nvPicPr>
          <p:cNvPr id="13" name="图片 12" descr="有趣的算式2"/>
          <p:cNvPicPr>
            <a:picLocks noChangeAspect="1"/>
          </p:cNvPicPr>
          <p:nvPr/>
        </p:nvPicPr>
        <p:blipFill>
          <a:blip r:embed="rId6"/>
          <a:srcRect r="53285"/>
          <a:stretch>
            <a:fillRect/>
          </a:stretch>
        </p:blipFill>
        <p:spPr>
          <a:xfrm>
            <a:off x="6468745" y="2976880"/>
            <a:ext cx="4200525" cy="1796415"/>
          </a:xfrm>
          <a:prstGeom prst="rect">
            <a:avLst/>
          </a:prstGeom>
        </p:spPr>
      </p:pic>
      <p:pic>
        <p:nvPicPr>
          <p:cNvPr id="14" name="图片 13" descr="有趣的算式2"/>
          <p:cNvPicPr>
            <a:picLocks noChangeAspect="1"/>
          </p:cNvPicPr>
          <p:nvPr/>
        </p:nvPicPr>
        <p:blipFill>
          <a:blip r:embed="rId6"/>
          <a:srcRect l="51280"/>
          <a:stretch>
            <a:fillRect/>
          </a:stretch>
        </p:blipFill>
        <p:spPr>
          <a:xfrm>
            <a:off x="6988175" y="4536440"/>
            <a:ext cx="4239895" cy="1738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写出三个和</a:t>
            </a:r>
            <a:r>
              <a:rPr sz="28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</a:t>
            </a:r>
            <a:r>
              <a:rPr sz="2800" b="1" dirty="0">
                <a:solidFill>
                  <a:schemeClr val="tx1"/>
                </a:solidFill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9</a:t>
            </a:r>
            <a:r>
              <a:rPr sz="28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9</a:t>
            </a:r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的有趣算式。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 flipH="1">
            <a:off x="1414145" y="3088005"/>
            <a:ext cx="2707005" cy="1694180"/>
          </a:xfrm>
          <a:prstGeom prst="roundRect">
            <a:avLst/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62455" y="3023870"/>
            <a:ext cx="221043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先想一想十几加几十一等</a:t>
            </a:r>
            <a:r>
              <a:rPr sz="2400" spc="5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于</a:t>
            </a:r>
            <a:r>
              <a:rPr sz="2400" b="1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  <a:sym typeface="+mn-ea"/>
              </a:rPr>
              <a:t>99</a:t>
            </a: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" y="2778125"/>
            <a:ext cx="1577340" cy="2489835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 bwMode="auto">
          <a:xfrm flipH="1">
            <a:off x="7482840" y="3698240"/>
            <a:ext cx="2392680" cy="1367155"/>
          </a:xfrm>
          <a:prstGeom prst="roundRect">
            <a:avLst/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400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563485" y="3727450"/>
            <a:ext cx="18008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几和几能凑</a:t>
            </a:r>
            <a:r>
              <a:rPr sz="240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</a:t>
            </a:r>
            <a:r>
              <a:rPr sz="2400" b="1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  <a:sym typeface="+mn-ea"/>
              </a:rPr>
              <a:t>9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……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530" y="3142615"/>
            <a:ext cx="1409700" cy="26238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632325" y="1933575"/>
            <a:ext cx="2173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18</a:t>
            </a:r>
            <a:r>
              <a:rPr lang="zh-CN" altLang="en-US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81</a:t>
            </a:r>
            <a:r>
              <a:rPr lang="zh-CN" altLang="en-US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99</a:t>
            </a:r>
            <a:endParaRPr lang="en-US" altLang="zh-CN" sz="28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32325" y="2455545"/>
            <a:ext cx="2173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27</a:t>
            </a:r>
            <a:r>
              <a:rPr lang="zh-CN" altLang="en-US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72</a:t>
            </a:r>
            <a:r>
              <a:rPr lang="zh-CN" altLang="en-US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99</a:t>
            </a:r>
            <a:endParaRPr lang="en-US" altLang="zh-CN" sz="28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32325" y="2977515"/>
            <a:ext cx="2173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36</a:t>
            </a:r>
            <a:r>
              <a:rPr lang="zh-CN" altLang="en-US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63</a:t>
            </a:r>
            <a:r>
              <a:rPr lang="zh-CN" altLang="en-US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99</a:t>
            </a:r>
            <a:endParaRPr lang="en-US" altLang="zh-CN" sz="28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32325" y="3499485"/>
            <a:ext cx="2173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45</a:t>
            </a:r>
            <a:r>
              <a:rPr lang="zh-CN" altLang="en-US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54</a:t>
            </a:r>
            <a:r>
              <a:rPr lang="zh-CN" altLang="en-US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99</a:t>
            </a:r>
            <a:endParaRPr lang="en-US" altLang="zh-CN" sz="28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13" grpId="0" bldLvl="0" animBg="1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43" name="图片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229870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2"/>
            </p:custDataLst>
          </p:nvPr>
        </p:nvSpPr>
        <p:spPr>
          <a:xfrm>
            <a:off x="1202055" y="1449705"/>
            <a:ext cx="71907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填一填，与同伴说一说两组算式有什么特点。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489710"/>
            <a:ext cx="468000" cy="46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85085" y="4907757"/>
            <a:ext cx="65722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2222500" y="4921944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55" name="圆角矩形 54"/>
          <p:cNvSpPr/>
          <p:nvPr/>
        </p:nvSpPr>
        <p:spPr>
          <a:xfrm>
            <a:off x="3171190" y="4921944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56" name="文本框 55"/>
          <p:cNvSpPr txBox="1"/>
          <p:nvPr/>
        </p:nvSpPr>
        <p:spPr>
          <a:xfrm>
            <a:off x="3601085" y="4907757"/>
            <a:ext cx="43200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4060825" y="4921944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73" name="文本框 72"/>
          <p:cNvSpPr txBox="1"/>
          <p:nvPr/>
        </p:nvSpPr>
        <p:spPr>
          <a:xfrm>
            <a:off x="3934778" y="200945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22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750050" y="4907757"/>
            <a:ext cx="65722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6424295" y="4921944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87" name="圆角矩形 86"/>
          <p:cNvSpPr/>
          <p:nvPr/>
        </p:nvSpPr>
        <p:spPr>
          <a:xfrm>
            <a:off x="7276465" y="4921944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88" name="文本框 87"/>
          <p:cNvSpPr txBox="1"/>
          <p:nvPr/>
        </p:nvSpPr>
        <p:spPr>
          <a:xfrm>
            <a:off x="7705090" y="4907757"/>
            <a:ext cx="43200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8227060" y="4921944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90" name="文本框 89"/>
          <p:cNvSpPr txBox="1"/>
          <p:nvPr/>
        </p:nvSpPr>
        <p:spPr>
          <a:xfrm>
            <a:off x="2228850" y="2027447"/>
            <a:ext cx="2044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11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11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6322060" y="2027447"/>
            <a:ext cx="2044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22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11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4060825" y="2041634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93" name="圆角矩形 92"/>
          <p:cNvSpPr/>
          <p:nvPr/>
        </p:nvSpPr>
        <p:spPr>
          <a:xfrm>
            <a:off x="8227060" y="2041634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94" name="文本框 93"/>
          <p:cNvSpPr txBox="1"/>
          <p:nvPr/>
        </p:nvSpPr>
        <p:spPr>
          <a:xfrm>
            <a:off x="2228850" y="2505602"/>
            <a:ext cx="2044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12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21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322060" y="2505602"/>
            <a:ext cx="2044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33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21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96" name="圆角矩形 95"/>
          <p:cNvSpPr/>
          <p:nvPr/>
        </p:nvSpPr>
        <p:spPr>
          <a:xfrm>
            <a:off x="4060825" y="2519789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97" name="圆角矩形 96"/>
          <p:cNvSpPr/>
          <p:nvPr/>
        </p:nvSpPr>
        <p:spPr>
          <a:xfrm>
            <a:off x="8227060" y="2519789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98" name="文本框 97"/>
          <p:cNvSpPr txBox="1"/>
          <p:nvPr/>
        </p:nvSpPr>
        <p:spPr>
          <a:xfrm>
            <a:off x="2228850" y="2978677"/>
            <a:ext cx="2044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13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31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6322060" y="2978677"/>
            <a:ext cx="2044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44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31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00" name="圆角矩形 99"/>
          <p:cNvSpPr/>
          <p:nvPr/>
        </p:nvSpPr>
        <p:spPr>
          <a:xfrm>
            <a:off x="4060825" y="2992864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01" name="圆角矩形 100"/>
          <p:cNvSpPr/>
          <p:nvPr/>
        </p:nvSpPr>
        <p:spPr>
          <a:xfrm>
            <a:off x="8227060" y="2992864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02" name="文本框 101"/>
          <p:cNvSpPr txBox="1"/>
          <p:nvPr/>
        </p:nvSpPr>
        <p:spPr>
          <a:xfrm>
            <a:off x="2228850" y="3447942"/>
            <a:ext cx="2044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14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  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6322060" y="3447942"/>
            <a:ext cx="2044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55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  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04" name="圆角矩形 103"/>
          <p:cNvSpPr/>
          <p:nvPr/>
        </p:nvSpPr>
        <p:spPr>
          <a:xfrm>
            <a:off x="4060825" y="3476317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05" name="圆角矩形 104"/>
          <p:cNvSpPr/>
          <p:nvPr/>
        </p:nvSpPr>
        <p:spPr>
          <a:xfrm>
            <a:off x="8227060" y="3476317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06" name="圆角矩形 105"/>
          <p:cNvSpPr/>
          <p:nvPr/>
        </p:nvSpPr>
        <p:spPr>
          <a:xfrm>
            <a:off x="3171190" y="3476317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07" name="圆角矩形 106"/>
          <p:cNvSpPr/>
          <p:nvPr/>
        </p:nvSpPr>
        <p:spPr>
          <a:xfrm>
            <a:off x="7276465" y="3476317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08" name="文本框 107"/>
          <p:cNvSpPr txBox="1"/>
          <p:nvPr/>
        </p:nvSpPr>
        <p:spPr>
          <a:xfrm>
            <a:off x="2582545" y="3943985"/>
            <a:ext cx="65722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2222500" y="3958173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10" name="圆角矩形 109"/>
          <p:cNvSpPr/>
          <p:nvPr/>
        </p:nvSpPr>
        <p:spPr>
          <a:xfrm>
            <a:off x="3171190" y="3958173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11" name="文本框 110"/>
          <p:cNvSpPr txBox="1"/>
          <p:nvPr/>
        </p:nvSpPr>
        <p:spPr>
          <a:xfrm>
            <a:off x="3598545" y="3943985"/>
            <a:ext cx="43200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" name="圆角矩形 111"/>
          <p:cNvSpPr/>
          <p:nvPr/>
        </p:nvSpPr>
        <p:spPr>
          <a:xfrm>
            <a:off x="4060825" y="3958173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13" name="文本框 112"/>
          <p:cNvSpPr txBox="1"/>
          <p:nvPr/>
        </p:nvSpPr>
        <p:spPr>
          <a:xfrm>
            <a:off x="6747510" y="3943985"/>
            <a:ext cx="65722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14" name="圆角矩形 113"/>
          <p:cNvSpPr/>
          <p:nvPr/>
        </p:nvSpPr>
        <p:spPr>
          <a:xfrm>
            <a:off x="6424295" y="3958173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15" name="圆角矩形 114"/>
          <p:cNvSpPr/>
          <p:nvPr/>
        </p:nvSpPr>
        <p:spPr>
          <a:xfrm>
            <a:off x="7276465" y="3958173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16" name="文本框 115"/>
          <p:cNvSpPr txBox="1"/>
          <p:nvPr/>
        </p:nvSpPr>
        <p:spPr>
          <a:xfrm>
            <a:off x="7702550" y="3943985"/>
            <a:ext cx="43200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7" name="圆角矩形 116"/>
          <p:cNvSpPr/>
          <p:nvPr/>
        </p:nvSpPr>
        <p:spPr>
          <a:xfrm>
            <a:off x="8227060" y="3958173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18" name="文本框 117"/>
          <p:cNvSpPr txBox="1"/>
          <p:nvPr/>
        </p:nvSpPr>
        <p:spPr>
          <a:xfrm>
            <a:off x="2582545" y="4424522"/>
            <a:ext cx="65722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2222500" y="4438709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20" name="圆角矩形 119"/>
          <p:cNvSpPr/>
          <p:nvPr/>
        </p:nvSpPr>
        <p:spPr>
          <a:xfrm>
            <a:off x="3171190" y="4438709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21" name="文本框 120"/>
          <p:cNvSpPr txBox="1"/>
          <p:nvPr/>
        </p:nvSpPr>
        <p:spPr>
          <a:xfrm>
            <a:off x="3598545" y="4424522"/>
            <a:ext cx="43200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" name="圆角矩形 121"/>
          <p:cNvSpPr/>
          <p:nvPr/>
        </p:nvSpPr>
        <p:spPr>
          <a:xfrm>
            <a:off x="4060825" y="4438709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23" name="文本框 122"/>
          <p:cNvSpPr txBox="1"/>
          <p:nvPr/>
        </p:nvSpPr>
        <p:spPr>
          <a:xfrm>
            <a:off x="6747510" y="4424522"/>
            <a:ext cx="65722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24" name="圆角矩形 123"/>
          <p:cNvSpPr/>
          <p:nvPr/>
        </p:nvSpPr>
        <p:spPr>
          <a:xfrm>
            <a:off x="6424295" y="4438709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25" name="圆角矩形 124"/>
          <p:cNvSpPr/>
          <p:nvPr/>
        </p:nvSpPr>
        <p:spPr>
          <a:xfrm>
            <a:off x="7276465" y="4438709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26" name="文本框 125"/>
          <p:cNvSpPr txBox="1"/>
          <p:nvPr/>
        </p:nvSpPr>
        <p:spPr>
          <a:xfrm>
            <a:off x="7702550" y="4424522"/>
            <a:ext cx="43200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7" name="圆角矩形 126"/>
          <p:cNvSpPr/>
          <p:nvPr/>
        </p:nvSpPr>
        <p:spPr>
          <a:xfrm>
            <a:off x="8227060" y="4438709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49" name="文本框 148"/>
          <p:cNvSpPr txBox="1"/>
          <p:nvPr/>
        </p:nvSpPr>
        <p:spPr>
          <a:xfrm>
            <a:off x="2585085" y="5392897"/>
            <a:ext cx="65722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50" name="圆角矩形 149"/>
          <p:cNvSpPr/>
          <p:nvPr/>
        </p:nvSpPr>
        <p:spPr>
          <a:xfrm>
            <a:off x="2222500" y="5407084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51" name="圆角矩形 150"/>
          <p:cNvSpPr/>
          <p:nvPr/>
        </p:nvSpPr>
        <p:spPr>
          <a:xfrm>
            <a:off x="3171190" y="5407084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52" name="文本框 151"/>
          <p:cNvSpPr txBox="1"/>
          <p:nvPr/>
        </p:nvSpPr>
        <p:spPr>
          <a:xfrm>
            <a:off x="3601085" y="5392897"/>
            <a:ext cx="43200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" name="圆角矩形 152"/>
          <p:cNvSpPr/>
          <p:nvPr/>
        </p:nvSpPr>
        <p:spPr>
          <a:xfrm>
            <a:off x="4060825" y="5407084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54" name="文本框 153"/>
          <p:cNvSpPr txBox="1"/>
          <p:nvPr/>
        </p:nvSpPr>
        <p:spPr>
          <a:xfrm>
            <a:off x="6750050" y="5392897"/>
            <a:ext cx="65722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55" name="圆角矩形 154"/>
          <p:cNvSpPr/>
          <p:nvPr/>
        </p:nvSpPr>
        <p:spPr>
          <a:xfrm>
            <a:off x="6424295" y="5407084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56" name="圆角矩形 155"/>
          <p:cNvSpPr/>
          <p:nvPr/>
        </p:nvSpPr>
        <p:spPr>
          <a:xfrm>
            <a:off x="7276465" y="5407084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57" name="文本框 156"/>
          <p:cNvSpPr txBox="1"/>
          <p:nvPr/>
        </p:nvSpPr>
        <p:spPr>
          <a:xfrm>
            <a:off x="7705090" y="5392897"/>
            <a:ext cx="43200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8" name="圆角矩形 157"/>
          <p:cNvSpPr/>
          <p:nvPr/>
        </p:nvSpPr>
        <p:spPr>
          <a:xfrm>
            <a:off x="8227060" y="5407084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59" name="文本框 158"/>
          <p:cNvSpPr txBox="1"/>
          <p:nvPr/>
        </p:nvSpPr>
        <p:spPr>
          <a:xfrm>
            <a:off x="3934778" y="249967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33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3934778" y="296576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44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61" name="文本框 160"/>
          <p:cNvSpPr txBox="1"/>
          <p:nvPr/>
        </p:nvSpPr>
        <p:spPr>
          <a:xfrm>
            <a:off x="3050223" y="344328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3934778" y="345662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55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63" name="文本框 162"/>
          <p:cNvSpPr txBox="1"/>
          <p:nvPr/>
        </p:nvSpPr>
        <p:spPr>
          <a:xfrm>
            <a:off x="2105660" y="392969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15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3050223" y="391953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3934778" y="393287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66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2105660" y="441102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16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3050223" y="440086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3934778" y="441420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77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2105660" y="489616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17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70" name="文本框 169"/>
          <p:cNvSpPr txBox="1"/>
          <p:nvPr/>
        </p:nvSpPr>
        <p:spPr>
          <a:xfrm>
            <a:off x="3050223" y="488600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71" name="文本框 170"/>
          <p:cNvSpPr txBox="1"/>
          <p:nvPr/>
        </p:nvSpPr>
        <p:spPr>
          <a:xfrm>
            <a:off x="3934778" y="489934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88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72" name="文本框 171"/>
          <p:cNvSpPr txBox="1"/>
          <p:nvPr/>
        </p:nvSpPr>
        <p:spPr>
          <a:xfrm>
            <a:off x="2105660" y="537495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18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73" name="文本框 172"/>
          <p:cNvSpPr txBox="1"/>
          <p:nvPr/>
        </p:nvSpPr>
        <p:spPr>
          <a:xfrm>
            <a:off x="3050223" y="536479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74" name="文本框 173"/>
          <p:cNvSpPr txBox="1"/>
          <p:nvPr/>
        </p:nvSpPr>
        <p:spPr>
          <a:xfrm>
            <a:off x="3934778" y="537813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99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8118158" y="199739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76" name="文本框 175"/>
          <p:cNvSpPr txBox="1"/>
          <p:nvPr/>
        </p:nvSpPr>
        <p:spPr>
          <a:xfrm>
            <a:off x="8118158" y="248761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12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77" name="文本框 176"/>
          <p:cNvSpPr txBox="1"/>
          <p:nvPr/>
        </p:nvSpPr>
        <p:spPr>
          <a:xfrm>
            <a:off x="8118158" y="295370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13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7167245" y="344900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79" name="文本框 178"/>
          <p:cNvSpPr txBox="1"/>
          <p:nvPr/>
        </p:nvSpPr>
        <p:spPr>
          <a:xfrm>
            <a:off x="8118158" y="344455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14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80" name="文本框 179"/>
          <p:cNvSpPr txBox="1"/>
          <p:nvPr/>
        </p:nvSpPr>
        <p:spPr>
          <a:xfrm>
            <a:off x="6293485" y="393541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66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7157720" y="392525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8118158" y="392080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15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83" name="文本框 182"/>
          <p:cNvSpPr txBox="1"/>
          <p:nvPr/>
        </p:nvSpPr>
        <p:spPr>
          <a:xfrm>
            <a:off x="6293485" y="441674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77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84" name="文本框 183"/>
          <p:cNvSpPr txBox="1"/>
          <p:nvPr/>
        </p:nvSpPr>
        <p:spPr>
          <a:xfrm>
            <a:off x="7148830" y="440658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85" name="文本框 184"/>
          <p:cNvSpPr txBox="1"/>
          <p:nvPr/>
        </p:nvSpPr>
        <p:spPr>
          <a:xfrm>
            <a:off x="8118158" y="440213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16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86" name="文本框 185"/>
          <p:cNvSpPr txBox="1"/>
          <p:nvPr/>
        </p:nvSpPr>
        <p:spPr>
          <a:xfrm>
            <a:off x="6293485" y="490188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88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87" name="文本框 186"/>
          <p:cNvSpPr txBox="1"/>
          <p:nvPr/>
        </p:nvSpPr>
        <p:spPr>
          <a:xfrm>
            <a:off x="7153275" y="489172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88" name="文本框 187"/>
          <p:cNvSpPr txBox="1"/>
          <p:nvPr/>
        </p:nvSpPr>
        <p:spPr>
          <a:xfrm>
            <a:off x="8118158" y="488727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17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89" name="文本框 188"/>
          <p:cNvSpPr txBox="1"/>
          <p:nvPr/>
        </p:nvSpPr>
        <p:spPr>
          <a:xfrm>
            <a:off x="6293485" y="538067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99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90" name="文本框 189"/>
          <p:cNvSpPr txBox="1"/>
          <p:nvPr/>
        </p:nvSpPr>
        <p:spPr>
          <a:xfrm>
            <a:off x="7148830" y="537051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91" name="文本框 190"/>
          <p:cNvSpPr txBox="1"/>
          <p:nvPr/>
        </p:nvSpPr>
        <p:spPr>
          <a:xfrm>
            <a:off x="8118158" y="536606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18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8" grpId="0"/>
      <p:bldP spid="188" grpId="1"/>
      <p:bldP spid="189" grpId="0"/>
      <p:bldP spid="189" grpId="1"/>
      <p:bldP spid="190" grpId="0"/>
      <p:bldP spid="190" grpId="1"/>
      <p:bldP spid="191" grpId="0"/>
      <p:bldP spid="19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931670"/>
            <a:ext cx="530225" cy="49657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2055" y="1931670"/>
            <a:ext cx="66611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填一填，说一说，你发现了什么？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478405" y="3086100"/>
            <a:ext cx="2609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  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12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06" name="圆角矩形 105"/>
          <p:cNvSpPr/>
          <p:nvPr/>
        </p:nvSpPr>
        <p:spPr>
          <a:xfrm>
            <a:off x="3265170" y="3114367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61" name="文本框 160"/>
          <p:cNvSpPr txBox="1"/>
          <p:nvPr/>
        </p:nvSpPr>
        <p:spPr>
          <a:xfrm>
            <a:off x="3144203" y="308133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22830" y="3701415"/>
            <a:ext cx="2609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12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  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23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265170" y="3729682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3144203" y="369665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22830" y="4349750"/>
            <a:ext cx="2609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23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  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34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265170" y="4378017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3144203" y="434498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22830" y="5026660"/>
            <a:ext cx="2609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34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  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45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265170" y="5054927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3144203" y="502189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76265" y="3086100"/>
            <a:ext cx="2609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45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  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56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618605" y="3114367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4" name="文本框 13"/>
          <p:cNvSpPr txBox="1"/>
          <p:nvPr/>
        </p:nvSpPr>
        <p:spPr>
          <a:xfrm>
            <a:off x="6497638" y="308133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76265" y="3701415"/>
            <a:ext cx="2609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56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  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67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618605" y="3729682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7" name="文本框 16"/>
          <p:cNvSpPr txBox="1"/>
          <p:nvPr/>
        </p:nvSpPr>
        <p:spPr>
          <a:xfrm>
            <a:off x="6497638" y="3696653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76265" y="4349750"/>
            <a:ext cx="2609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67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  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78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618605" y="4378017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20" name="文本框 19"/>
          <p:cNvSpPr txBox="1"/>
          <p:nvPr/>
        </p:nvSpPr>
        <p:spPr>
          <a:xfrm>
            <a:off x="6497638" y="434498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76265" y="5026660"/>
            <a:ext cx="2609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78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   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89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618605" y="5054927"/>
            <a:ext cx="432000" cy="432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23" name="文本框 22"/>
          <p:cNvSpPr txBox="1"/>
          <p:nvPr/>
        </p:nvSpPr>
        <p:spPr>
          <a:xfrm>
            <a:off x="6497638" y="5021898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1" grpId="1"/>
      <p:bldP spid="5" grpId="0"/>
      <p:bldP spid="5" grpId="1"/>
      <p:bldP spid="8" grpId="0"/>
      <p:bldP spid="8" grpId="1"/>
      <p:bldP spid="11" grpId="0"/>
      <p:bldP spid="11" grpId="1"/>
      <p:bldP spid="14" grpId="0"/>
      <p:bldP spid="14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NGM0ODMyYWI4MTI5MDA4ZmIzNTM3MTFiYTE0MTBlYz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WPS 演示</Application>
  <PresentationFormat/>
  <Paragraphs>183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等线</vt:lpstr>
      <vt:lpstr>等线 Light</vt:lpstr>
      <vt:lpstr>方正大标宋简体</vt:lpstr>
      <vt:lpstr>思源宋体 Heavy</vt:lpstr>
      <vt:lpstr>Times New Roman</vt:lpstr>
      <vt:lpstr>微软雅黑</vt:lpstr>
      <vt:lpstr>方正科技符号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106</cp:revision>
  <dcterms:created xsi:type="dcterms:W3CDTF">2023-11-18T16:34:00Z</dcterms:created>
  <dcterms:modified xsi:type="dcterms:W3CDTF">2025-01-08T05:17:11Z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5A07E5D9FFDD475CB0A3E5A519BA7747_13</vt:lpwstr>
  </property>
  <property fmtid="{D5CDD505-2E9C-101B-9397-08002B2CF9AE}" pid="3" name="KSOProductBuildVer">
    <vt:lpwstr>2052-12.1.0.19302</vt:lpwstr>
  </property>
</Properties>
</file>