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72" r:id="rId3"/>
    <p:sldId id="280" r:id="rId4"/>
    <p:sldId id="281" r:id="rId5"/>
    <p:sldId id="289" r:id="rId6"/>
    <p:sldId id="290" r:id="rId7"/>
    <p:sldId id="291" r:id="rId8"/>
    <p:sldId id="283" r:id="rId9"/>
    <p:sldId id="284" r:id="rId10"/>
    <p:sldId id="285" r:id="rId11"/>
    <p:sldId id="274" r:id="rId12"/>
  </p:sldIdLst>
  <p:sldSz cx="12192000" cy="6858000"/>
  <p:notesSz cx="6858000" cy="9144000"/>
  <p:embeddedFontLst>
    <p:embeddedFont>
      <p:font typeface="等线" panose="02010600030101010101" pitchFamily="2" charset="-122"/>
      <p:regular r:id="rId17"/>
    </p:embeddedFont>
    <p:embeddedFont>
      <p:font typeface="方正大标宋简体" panose="02000000000000000000" charset="-122"/>
      <p:regular r:id="rId18"/>
    </p:embeddedFont>
    <p:embeddedFont>
      <p:font typeface="微软雅黑" panose="020B0503020204020204" pitchFamily="34" charset="-122"/>
      <p:regular r:id="rId19"/>
    </p:embeddedFont>
    <p:embeddedFont>
      <p:font typeface="方正科技符号" panose="02000502000000000000" charset="-122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8FA"/>
    <a:srgbClr val="C0D695"/>
    <a:srgbClr val="F5D9C0"/>
    <a:srgbClr val="EEF4D4"/>
    <a:srgbClr val="6DAD8A"/>
    <a:srgbClr val="C1D696"/>
    <a:srgbClr val="FFFEEC"/>
    <a:srgbClr val="C0D696"/>
    <a:srgbClr val="FAFCEF"/>
    <a:srgbClr val="E7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72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99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10.png"/><Relationship Id="rId2" Type="http://schemas.openxmlformats.org/officeDocument/2006/relationships/tags" Target="../tags/tag6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9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1.png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9.png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15.png"/><Relationship Id="rId26" Type="http://schemas.openxmlformats.org/officeDocument/2006/relationships/tags" Target="../tags/tag62.xml"/><Relationship Id="rId25" Type="http://schemas.openxmlformats.org/officeDocument/2006/relationships/tags" Target="../tags/tag61.xml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tags" Target="../tags/tag40.xml"/><Relationship Id="rId19" Type="http://schemas.openxmlformats.org/officeDocument/2006/relationships/image" Target="../media/image14.png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9.png"/><Relationship Id="rId3" Type="http://schemas.openxmlformats.org/officeDocument/2006/relationships/image" Target="../media/image17.png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16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0.png"/><Relationship Id="rId3" Type="http://schemas.openxmlformats.org/officeDocument/2006/relationships/tags" Target="../tags/tag94.xml"/><Relationship Id="rId2" Type="http://schemas.openxmlformats.org/officeDocument/2006/relationships/image" Target="../media/image16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61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算一算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第五单元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以内数加与减（一）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圆角矩形 22"/>
          <p:cNvSpPr/>
          <p:nvPr/>
        </p:nvSpPr>
        <p:spPr>
          <a:xfrm>
            <a:off x="1264285" y="3429000"/>
            <a:ext cx="2159000" cy="2592000"/>
          </a:xfrm>
          <a:prstGeom prst="roundRect">
            <a:avLst>
              <a:gd name="adj" fmla="val 5470"/>
            </a:avLst>
          </a:prstGeom>
          <a:solidFill>
            <a:srgbClr val="FFFEEC"/>
          </a:solidFill>
          <a:ln w="28575">
            <a:solidFill>
              <a:srgbClr val="C0D696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折角形 19"/>
          <p:cNvSpPr/>
          <p:nvPr/>
        </p:nvSpPr>
        <p:spPr>
          <a:xfrm>
            <a:off x="5487670" y="2268855"/>
            <a:ext cx="5857875" cy="2545715"/>
          </a:xfrm>
          <a:prstGeom prst="foldedCorner">
            <a:avLst>
              <a:gd name="adj" fmla="val 19208"/>
            </a:avLst>
          </a:prstGeom>
          <a:solidFill>
            <a:srgbClr val="FAFCE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2330" y="1139825"/>
            <a:ext cx="4010025" cy="21793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845175" y="2346325"/>
            <a:ext cx="53168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中国古代的算筹记数，在世界数学史上是一个伟大的创造。算筹分为纵式和横式。表示两位数时，个位用纵式，十位用横式。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60" y="2054225"/>
            <a:ext cx="1237406" cy="612000"/>
          </a:xfrm>
          <a:prstGeom prst="rect">
            <a:avLst/>
          </a:prstGeom>
        </p:spPr>
      </p:pic>
      <p:pic>
        <p:nvPicPr>
          <p:cNvPr id="24" name="图片 2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3946525"/>
            <a:ext cx="612000" cy="101805"/>
          </a:xfrm>
          <a:prstGeom prst="rect">
            <a:avLst/>
          </a:prstGeom>
        </p:spPr>
      </p:pic>
      <p:pic>
        <p:nvPicPr>
          <p:cNvPr id="25" name="图片 2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4493895"/>
            <a:ext cx="612000" cy="101805"/>
          </a:xfrm>
          <a:prstGeom prst="rect">
            <a:avLst/>
          </a:prstGeom>
        </p:spPr>
      </p:pic>
      <p:pic>
        <p:nvPicPr>
          <p:cNvPr id="26" name="图片 2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4635500"/>
            <a:ext cx="612000" cy="101805"/>
          </a:xfrm>
          <a:prstGeom prst="rect">
            <a:avLst/>
          </a:prstGeom>
        </p:spPr>
      </p:pic>
      <p:pic>
        <p:nvPicPr>
          <p:cNvPr id="27" name="图片 2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4783455"/>
            <a:ext cx="612000" cy="101805"/>
          </a:xfrm>
          <a:prstGeom prst="rect">
            <a:avLst/>
          </a:prstGeom>
        </p:spPr>
      </p:pic>
      <p:pic>
        <p:nvPicPr>
          <p:cNvPr id="28" name="图片 2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5248910"/>
            <a:ext cx="612000" cy="101805"/>
          </a:xfrm>
          <a:prstGeom prst="rect">
            <a:avLst/>
          </a:prstGeom>
        </p:spPr>
      </p:pic>
      <p:pic>
        <p:nvPicPr>
          <p:cNvPr id="29" name="图片 2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5387340"/>
            <a:ext cx="612000" cy="101805"/>
          </a:xfrm>
          <a:prstGeom prst="rect">
            <a:avLst/>
          </a:prstGeom>
        </p:spPr>
      </p:pic>
      <p:pic>
        <p:nvPicPr>
          <p:cNvPr id="30" name="图片 2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5515610"/>
            <a:ext cx="612000" cy="101805"/>
          </a:xfrm>
          <a:prstGeom prst="rect">
            <a:avLst/>
          </a:prstGeom>
        </p:spPr>
      </p:pic>
      <p:pic>
        <p:nvPicPr>
          <p:cNvPr id="31" name="图片 3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35" y="5663565"/>
            <a:ext cx="612000" cy="101805"/>
          </a:xfrm>
          <a:prstGeom prst="rect">
            <a:avLst/>
          </a:prstGeom>
        </p:spPr>
      </p:pic>
      <p:pic>
        <p:nvPicPr>
          <p:cNvPr id="32" name="图片 3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12365" y="4004945"/>
            <a:ext cx="612000" cy="101805"/>
          </a:xfrm>
          <a:prstGeom prst="rect">
            <a:avLst/>
          </a:prstGeom>
        </p:spPr>
      </p:pic>
      <p:pic>
        <p:nvPicPr>
          <p:cNvPr id="33" name="图片 3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05405" y="4005580"/>
            <a:ext cx="612000" cy="101805"/>
          </a:xfrm>
          <a:prstGeom prst="rect">
            <a:avLst/>
          </a:prstGeom>
        </p:spPr>
      </p:pic>
      <p:pic>
        <p:nvPicPr>
          <p:cNvPr id="34" name="图片 3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3965" y="4706620"/>
            <a:ext cx="612000" cy="101805"/>
          </a:xfrm>
          <a:prstGeom prst="rect">
            <a:avLst/>
          </a:prstGeom>
        </p:spPr>
      </p:pic>
      <p:pic>
        <p:nvPicPr>
          <p:cNvPr id="35" name="图片 3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19655" y="5474335"/>
            <a:ext cx="612000" cy="101805"/>
          </a:xfrm>
          <a:prstGeom prst="rect">
            <a:avLst/>
          </a:prstGeom>
        </p:spPr>
      </p:pic>
      <p:pic>
        <p:nvPicPr>
          <p:cNvPr id="36" name="图片 3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03805" y="5474970"/>
            <a:ext cx="612000" cy="101805"/>
          </a:xfrm>
          <a:prstGeom prst="rect">
            <a:avLst/>
          </a:prstGeom>
        </p:spPr>
      </p:pic>
      <p:pic>
        <p:nvPicPr>
          <p:cNvPr id="37" name="图片 36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96845" y="5474970"/>
            <a:ext cx="612000" cy="101805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2988945" y="3290570"/>
            <a:ext cx="288000" cy="288000"/>
          </a:xfrm>
          <a:prstGeom prst="ellipse">
            <a:avLst/>
          </a:prstGeom>
          <a:solidFill>
            <a:srgbClr val="FFFEEC"/>
          </a:solidFill>
          <a:ln w="19050">
            <a:solidFill>
              <a:srgbClr val="C1D696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295015" y="3192780"/>
            <a:ext cx="180000" cy="180000"/>
          </a:xfrm>
          <a:prstGeom prst="ellipse">
            <a:avLst/>
          </a:prstGeom>
          <a:solidFill>
            <a:srgbClr val="FFFEEC"/>
          </a:solidFill>
          <a:ln w="19050">
            <a:solidFill>
              <a:srgbClr val="C1D696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圆角矩形 5"/>
          <p:cNvSpPr/>
          <p:nvPr/>
        </p:nvSpPr>
        <p:spPr>
          <a:xfrm>
            <a:off x="1708785" y="2315845"/>
            <a:ext cx="2159000" cy="2592000"/>
          </a:xfrm>
          <a:prstGeom prst="roundRect">
            <a:avLst>
              <a:gd name="adj" fmla="val 5470"/>
            </a:avLst>
          </a:prstGeom>
          <a:solidFill>
            <a:srgbClr val="FFFEEC"/>
          </a:solidFill>
          <a:ln w="28575">
            <a:solidFill>
              <a:srgbClr val="C0D696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7" name="图片 6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2830195"/>
            <a:ext cx="612000" cy="101805"/>
          </a:xfrm>
          <a:prstGeom prst="rect">
            <a:avLst/>
          </a:prstGeom>
        </p:spPr>
      </p:pic>
      <p:pic>
        <p:nvPicPr>
          <p:cNvPr id="68" name="图片 6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856865" y="2888615"/>
            <a:ext cx="612000" cy="101805"/>
          </a:xfrm>
          <a:prstGeom prst="rect">
            <a:avLst/>
          </a:prstGeom>
        </p:spPr>
      </p:pic>
      <p:pic>
        <p:nvPicPr>
          <p:cNvPr id="69" name="图片 68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3049905" y="2889250"/>
            <a:ext cx="612000" cy="101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627380"/>
            <a:ext cx="108635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图表示的是用算筹计</a:t>
            </a:r>
            <a:r>
              <a:rPr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</a:t>
            </a:r>
            <a:r>
              <a:rPr sz="2800" b="1" dirty="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12＋31=4</a:t>
            </a:r>
            <a:r>
              <a:rPr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的过程，你能看懂吗？说一说。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2833370"/>
            <a:ext cx="612000" cy="101805"/>
          </a:xfrm>
          <a:prstGeom prst="rect">
            <a:avLst/>
          </a:prstGeom>
        </p:spPr>
      </p:pic>
      <p:pic>
        <p:nvPicPr>
          <p:cNvPr id="30" name="图片 29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380740"/>
            <a:ext cx="612000" cy="101805"/>
          </a:xfrm>
          <a:prstGeom prst="rect">
            <a:avLst/>
          </a:prstGeom>
        </p:spPr>
      </p:pic>
      <p:pic>
        <p:nvPicPr>
          <p:cNvPr id="31" name="图片 30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522345"/>
            <a:ext cx="612000" cy="101805"/>
          </a:xfrm>
          <a:prstGeom prst="rect">
            <a:avLst/>
          </a:prstGeom>
        </p:spPr>
      </p:pic>
      <p:pic>
        <p:nvPicPr>
          <p:cNvPr id="32" name="图片 3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670300"/>
            <a:ext cx="612000" cy="101805"/>
          </a:xfrm>
          <a:prstGeom prst="rect">
            <a:avLst/>
          </a:prstGeom>
        </p:spPr>
      </p:pic>
      <p:pic>
        <p:nvPicPr>
          <p:cNvPr id="33" name="图片 3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4135755"/>
            <a:ext cx="612000" cy="101805"/>
          </a:xfrm>
          <a:prstGeom prst="rect">
            <a:avLst/>
          </a:prstGeom>
        </p:spPr>
      </p:pic>
      <p:pic>
        <p:nvPicPr>
          <p:cNvPr id="34" name="图片 3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4274185"/>
            <a:ext cx="612000" cy="101805"/>
          </a:xfrm>
          <a:prstGeom prst="rect">
            <a:avLst/>
          </a:prstGeom>
        </p:spPr>
      </p:pic>
      <p:pic>
        <p:nvPicPr>
          <p:cNvPr id="35" name="图片 3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4402455"/>
            <a:ext cx="612000" cy="101805"/>
          </a:xfrm>
          <a:prstGeom prst="rect">
            <a:avLst/>
          </a:prstGeom>
        </p:spPr>
      </p:pic>
      <p:pic>
        <p:nvPicPr>
          <p:cNvPr id="36" name="图片 3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4550410"/>
            <a:ext cx="612000" cy="101805"/>
          </a:xfrm>
          <a:prstGeom prst="rect">
            <a:avLst/>
          </a:prstGeom>
        </p:spPr>
      </p:pic>
      <p:pic>
        <p:nvPicPr>
          <p:cNvPr id="37" name="图片 3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856865" y="2891790"/>
            <a:ext cx="612000" cy="101805"/>
          </a:xfrm>
          <a:prstGeom prst="rect">
            <a:avLst/>
          </a:prstGeom>
        </p:spPr>
      </p:pic>
      <p:pic>
        <p:nvPicPr>
          <p:cNvPr id="38" name="图片 37" descr="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3049905" y="2892425"/>
            <a:ext cx="612000" cy="101805"/>
          </a:xfrm>
          <a:prstGeom prst="rect">
            <a:avLst/>
          </a:prstGeom>
        </p:spPr>
      </p:pic>
      <p:pic>
        <p:nvPicPr>
          <p:cNvPr id="45" name="图片 44" descr="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2958465" y="3593465"/>
            <a:ext cx="612000" cy="101805"/>
          </a:xfrm>
          <a:prstGeom prst="rect">
            <a:avLst/>
          </a:prstGeom>
        </p:spPr>
      </p:pic>
      <p:pic>
        <p:nvPicPr>
          <p:cNvPr id="46" name="图片 4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64155" y="4361180"/>
            <a:ext cx="612000" cy="101805"/>
          </a:xfrm>
          <a:prstGeom prst="rect">
            <a:avLst/>
          </a:prstGeom>
        </p:spPr>
      </p:pic>
      <p:pic>
        <p:nvPicPr>
          <p:cNvPr id="52" name="图片 51" descr="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2948305" y="4361815"/>
            <a:ext cx="612000" cy="101805"/>
          </a:xfrm>
          <a:prstGeom prst="rect">
            <a:avLst/>
          </a:prstGeom>
        </p:spPr>
      </p:pic>
      <p:pic>
        <p:nvPicPr>
          <p:cNvPr id="54" name="图片 53" descr="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3141345" y="4361815"/>
            <a:ext cx="612000" cy="101805"/>
          </a:xfrm>
          <a:prstGeom prst="rect">
            <a:avLst/>
          </a:prstGeom>
        </p:spPr>
      </p:pic>
      <p:sp>
        <p:nvSpPr>
          <p:cNvPr id="60" name="文本框 59"/>
          <p:cNvSpPr txBox="1"/>
          <p:nvPr>
            <p:custDataLst>
              <p:tags r:id="rId8"/>
            </p:custDataLst>
          </p:nvPr>
        </p:nvSpPr>
        <p:spPr>
          <a:xfrm>
            <a:off x="5107940" y="258508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1" name="文本框 60"/>
          <p:cNvSpPr txBox="1"/>
          <p:nvPr>
            <p:custDataLst>
              <p:tags r:id="rId9"/>
            </p:custDataLst>
          </p:nvPr>
        </p:nvSpPr>
        <p:spPr>
          <a:xfrm>
            <a:off x="5107940" y="322008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31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10"/>
            </p:custDataLst>
          </p:nvPr>
        </p:nvSpPr>
        <p:spPr>
          <a:xfrm>
            <a:off x="5107940" y="415099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43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3" name="圆角矩形 62"/>
          <p:cNvSpPr/>
          <p:nvPr>
            <p:custDataLst>
              <p:tags r:id="rId11"/>
            </p:custDataLst>
          </p:nvPr>
        </p:nvSpPr>
        <p:spPr>
          <a:xfrm>
            <a:off x="5189220" y="2642870"/>
            <a:ext cx="273685" cy="11760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4" name="直接箭头连接符 63"/>
          <p:cNvCxnSpPr>
            <a:stCxn id="63" idx="2"/>
          </p:cNvCxnSpPr>
          <p:nvPr>
            <p:custDataLst>
              <p:tags r:id="rId12"/>
            </p:custDataLst>
          </p:nvPr>
        </p:nvCxnSpPr>
        <p:spPr>
          <a:xfrm>
            <a:off x="5326380" y="3818890"/>
            <a:ext cx="1270" cy="41338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5" name="圆角矩形 64"/>
          <p:cNvSpPr/>
          <p:nvPr>
            <p:custDataLst>
              <p:tags r:id="rId13"/>
            </p:custDataLst>
          </p:nvPr>
        </p:nvSpPr>
        <p:spPr>
          <a:xfrm>
            <a:off x="5696585" y="2642870"/>
            <a:ext cx="273685" cy="117602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6" name="直接箭头连接符 65"/>
          <p:cNvCxnSpPr/>
          <p:nvPr>
            <p:custDataLst>
              <p:tags r:id="rId14"/>
            </p:custDataLst>
          </p:nvPr>
        </p:nvCxnSpPr>
        <p:spPr>
          <a:xfrm>
            <a:off x="5833110" y="3823970"/>
            <a:ext cx="1270" cy="413385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0" name="图片 69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380740"/>
            <a:ext cx="612000" cy="101805"/>
          </a:xfrm>
          <a:prstGeom prst="rect">
            <a:avLst/>
          </a:prstGeom>
        </p:spPr>
      </p:pic>
      <p:pic>
        <p:nvPicPr>
          <p:cNvPr id="71" name="图片 70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522345"/>
            <a:ext cx="612000" cy="101805"/>
          </a:xfrm>
          <a:prstGeom prst="rect">
            <a:avLst/>
          </a:prstGeom>
        </p:spPr>
      </p:pic>
      <p:pic>
        <p:nvPicPr>
          <p:cNvPr id="72" name="图片 71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4535" y="3670300"/>
            <a:ext cx="612000" cy="101805"/>
          </a:xfrm>
          <a:prstGeom prst="rect">
            <a:avLst/>
          </a:prstGeom>
        </p:spPr>
      </p:pic>
      <p:pic>
        <p:nvPicPr>
          <p:cNvPr id="73" name="图片 72" descr="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2958465" y="3593465"/>
            <a:ext cx="612000" cy="101805"/>
          </a:xfrm>
          <a:prstGeom prst="rect">
            <a:avLst/>
          </a:prstGeom>
        </p:spPr>
      </p:pic>
      <p:pic>
        <p:nvPicPr>
          <p:cNvPr id="74" name="图片 7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980" y="4135755"/>
            <a:ext cx="612000" cy="101805"/>
          </a:xfrm>
          <a:prstGeom prst="rect">
            <a:avLst/>
          </a:prstGeom>
        </p:spPr>
      </p:pic>
      <p:pic>
        <p:nvPicPr>
          <p:cNvPr id="75" name="图片 74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980" y="4274185"/>
            <a:ext cx="612000" cy="101805"/>
          </a:xfrm>
          <a:prstGeom prst="rect">
            <a:avLst/>
          </a:prstGeom>
        </p:spPr>
      </p:pic>
      <p:pic>
        <p:nvPicPr>
          <p:cNvPr id="76" name="图片 75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980" y="4402455"/>
            <a:ext cx="612000" cy="101805"/>
          </a:xfrm>
          <a:prstGeom prst="rect">
            <a:avLst/>
          </a:prstGeom>
        </p:spPr>
      </p:pic>
      <p:pic>
        <p:nvPicPr>
          <p:cNvPr id="77" name="图片 76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980" y="4550410"/>
            <a:ext cx="612000" cy="101805"/>
          </a:xfrm>
          <a:prstGeom prst="rect">
            <a:avLst/>
          </a:prstGeom>
        </p:spPr>
      </p:pic>
      <p:pic>
        <p:nvPicPr>
          <p:cNvPr id="78" name="图片 77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2768600" y="4361180"/>
            <a:ext cx="612000" cy="101805"/>
          </a:xfrm>
          <a:prstGeom prst="rect">
            <a:avLst/>
          </a:prstGeom>
        </p:spPr>
      </p:pic>
      <p:pic>
        <p:nvPicPr>
          <p:cNvPr id="79" name="图片 78" descr="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2952750" y="4361815"/>
            <a:ext cx="612000" cy="101805"/>
          </a:xfrm>
          <a:prstGeom prst="rect">
            <a:avLst/>
          </a:prstGeom>
        </p:spPr>
      </p:pic>
      <p:pic>
        <p:nvPicPr>
          <p:cNvPr id="80" name="图片 79" descr="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"/>
          <a:stretch>
            <a:fillRect/>
          </a:stretch>
        </p:blipFill>
        <p:spPr>
          <a:xfrm rot="5400000">
            <a:off x="3145790" y="4361815"/>
            <a:ext cx="612000" cy="101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 animBg="1"/>
      <p:bldP spid="6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627380"/>
            <a:ext cx="108635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比一比，认一认，说一说。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164830" y="258635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164830" y="321246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31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768715" y="3878580"/>
            <a:ext cx="60960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708785" y="2315845"/>
            <a:ext cx="2159000" cy="2592000"/>
          </a:xfrm>
          <a:prstGeom prst="roundRect">
            <a:avLst>
              <a:gd name="adj" fmla="val 5470"/>
            </a:avLst>
          </a:prstGeom>
          <a:solidFill>
            <a:srgbClr val="FFFEEC"/>
          </a:solidFill>
          <a:ln w="28575">
            <a:solidFill>
              <a:srgbClr val="C0D696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2830195"/>
            <a:ext cx="612000" cy="101805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6865" y="2888615"/>
            <a:ext cx="612000" cy="101805"/>
          </a:xfrm>
          <a:prstGeom prst="rect">
            <a:avLst/>
          </a:prstGeom>
        </p:spPr>
      </p:pic>
      <p:pic>
        <p:nvPicPr>
          <p:cNvPr id="16" name="图片 15" descr="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3049905" y="2889250"/>
            <a:ext cx="612000" cy="101805"/>
          </a:xfrm>
          <a:prstGeom prst="rect">
            <a:avLst/>
          </a:prstGeom>
        </p:spPr>
      </p:pic>
      <p:pic>
        <p:nvPicPr>
          <p:cNvPr id="17" name="图片 16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2833370"/>
            <a:ext cx="612000" cy="101805"/>
          </a:xfrm>
          <a:prstGeom prst="rect">
            <a:avLst/>
          </a:prstGeom>
        </p:spPr>
      </p:pic>
      <p:pic>
        <p:nvPicPr>
          <p:cNvPr id="18" name="图片 1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3380740"/>
            <a:ext cx="612000" cy="101805"/>
          </a:xfrm>
          <a:prstGeom prst="rect">
            <a:avLst/>
          </a:prstGeom>
        </p:spPr>
      </p:pic>
      <p:pic>
        <p:nvPicPr>
          <p:cNvPr id="19" name="图片 1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3522345"/>
            <a:ext cx="612000" cy="10180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3670300"/>
            <a:ext cx="612000" cy="10180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4135755"/>
            <a:ext cx="612000" cy="101805"/>
          </a:xfrm>
          <a:prstGeom prst="rect">
            <a:avLst/>
          </a:prstGeom>
        </p:spPr>
      </p:pic>
      <p:pic>
        <p:nvPicPr>
          <p:cNvPr id="22" name="图片 2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4274185"/>
            <a:ext cx="612000" cy="101805"/>
          </a:xfrm>
          <a:prstGeom prst="rect">
            <a:avLst/>
          </a:prstGeom>
        </p:spPr>
      </p:pic>
      <p:pic>
        <p:nvPicPr>
          <p:cNvPr id="23" name="图片 2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4402455"/>
            <a:ext cx="612000" cy="101805"/>
          </a:xfrm>
          <a:prstGeom prst="rect">
            <a:avLst/>
          </a:prstGeom>
        </p:spPr>
      </p:pic>
      <p:pic>
        <p:nvPicPr>
          <p:cNvPr id="24" name="图片 2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4550410"/>
            <a:ext cx="612000" cy="101805"/>
          </a:xfrm>
          <a:prstGeom prst="rect">
            <a:avLst/>
          </a:prstGeom>
        </p:spPr>
      </p:pic>
      <p:pic>
        <p:nvPicPr>
          <p:cNvPr id="25" name="图片 24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56865" y="2891790"/>
            <a:ext cx="612000" cy="101805"/>
          </a:xfrm>
          <a:prstGeom prst="rect">
            <a:avLst/>
          </a:prstGeom>
        </p:spPr>
      </p:pic>
      <p:pic>
        <p:nvPicPr>
          <p:cNvPr id="26" name="图片 25" descr="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3049905" y="2892425"/>
            <a:ext cx="612000" cy="101805"/>
          </a:xfrm>
          <a:prstGeom prst="rect">
            <a:avLst/>
          </a:prstGeom>
        </p:spPr>
      </p:pic>
      <p:pic>
        <p:nvPicPr>
          <p:cNvPr id="27" name="图片 26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2958465" y="3593465"/>
            <a:ext cx="612000" cy="101805"/>
          </a:xfrm>
          <a:prstGeom prst="rect">
            <a:avLst/>
          </a:prstGeom>
        </p:spPr>
      </p:pic>
      <p:pic>
        <p:nvPicPr>
          <p:cNvPr id="28" name="图片 2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64155" y="4361180"/>
            <a:ext cx="612000" cy="101805"/>
          </a:xfrm>
          <a:prstGeom prst="rect">
            <a:avLst/>
          </a:prstGeom>
        </p:spPr>
      </p:pic>
      <p:pic>
        <p:nvPicPr>
          <p:cNvPr id="29" name="图片 28" descr="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2948305" y="4361815"/>
            <a:ext cx="612000" cy="101805"/>
          </a:xfrm>
          <a:prstGeom prst="rect">
            <a:avLst/>
          </a:prstGeom>
        </p:spPr>
      </p:pic>
      <p:pic>
        <p:nvPicPr>
          <p:cNvPr id="39" name="图片 38" descr="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3141345" y="4361815"/>
            <a:ext cx="612000" cy="101805"/>
          </a:xfrm>
          <a:prstGeom prst="rect">
            <a:avLst/>
          </a:prstGeom>
        </p:spPr>
      </p:pic>
      <p:pic>
        <p:nvPicPr>
          <p:cNvPr id="40" name="图片 39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3380740"/>
            <a:ext cx="612000" cy="101805"/>
          </a:xfrm>
          <a:prstGeom prst="rect">
            <a:avLst/>
          </a:prstGeom>
        </p:spPr>
      </p:pic>
      <p:pic>
        <p:nvPicPr>
          <p:cNvPr id="41" name="图片 4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3522345"/>
            <a:ext cx="612000" cy="101805"/>
          </a:xfrm>
          <a:prstGeom prst="rect">
            <a:avLst/>
          </a:prstGeom>
        </p:spPr>
      </p:pic>
      <p:pic>
        <p:nvPicPr>
          <p:cNvPr id="42" name="图片 4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535" y="3670300"/>
            <a:ext cx="612000" cy="101805"/>
          </a:xfrm>
          <a:prstGeom prst="rect">
            <a:avLst/>
          </a:prstGeom>
        </p:spPr>
      </p:pic>
      <p:pic>
        <p:nvPicPr>
          <p:cNvPr id="43" name="图片 42" descr="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2958465" y="3593465"/>
            <a:ext cx="612000" cy="101805"/>
          </a:xfrm>
          <a:prstGeom prst="rect">
            <a:avLst/>
          </a:prstGeom>
        </p:spPr>
      </p:pic>
      <p:pic>
        <p:nvPicPr>
          <p:cNvPr id="44" name="图片 43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980" y="4135755"/>
            <a:ext cx="612000" cy="101805"/>
          </a:xfrm>
          <a:prstGeom prst="rect">
            <a:avLst/>
          </a:prstGeom>
        </p:spPr>
      </p:pic>
      <p:pic>
        <p:nvPicPr>
          <p:cNvPr id="47" name="图片 46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980" y="4274185"/>
            <a:ext cx="612000" cy="101805"/>
          </a:xfrm>
          <a:prstGeom prst="rect">
            <a:avLst/>
          </a:prstGeom>
        </p:spPr>
      </p:pic>
      <p:pic>
        <p:nvPicPr>
          <p:cNvPr id="48" name="图片 4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980" y="4402455"/>
            <a:ext cx="612000" cy="101805"/>
          </a:xfrm>
          <a:prstGeom prst="rect">
            <a:avLst/>
          </a:prstGeom>
        </p:spPr>
      </p:pic>
      <p:pic>
        <p:nvPicPr>
          <p:cNvPr id="49" name="图片 48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980" y="4550410"/>
            <a:ext cx="612000" cy="101805"/>
          </a:xfrm>
          <a:prstGeom prst="rect">
            <a:avLst/>
          </a:prstGeom>
        </p:spPr>
      </p:pic>
      <p:pic>
        <p:nvPicPr>
          <p:cNvPr id="50" name="图片 49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68600" y="4361180"/>
            <a:ext cx="612000" cy="101805"/>
          </a:xfrm>
          <a:prstGeom prst="rect">
            <a:avLst/>
          </a:prstGeom>
        </p:spPr>
      </p:pic>
      <p:pic>
        <p:nvPicPr>
          <p:cNvPr id="51" name="图片 50" descr="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2952750" y="4361815"/>
            <a:ext cx="612000" cy="101805"/>
          </a:xfrm>
          <a:prstGeom prst="rect">
            <a:avLst/>
          </a:prstGeom>
        </p:spPr>
      </p:pic>
      <p:pic>
        <p:nvPicPr>
          <p:cNvPr id="53" name="图片 52" descr="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3145790" y="4361815"/>
            <a:ext cx="612000" cy="101805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8645525" y="1826895"/>
            <a:ext cx="50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148955" y="1826895"/>
            <a:ext cx="50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88225" y="322580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7186295" y="3828415"/>
            <a:ext cx="2679700" cy="444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>
            <p:custDataLst>
              <p:tags r:id="rId14"/>
            </p:custDataLst>
          </p:nvPr>
        </p:nvSpPr>
        <p:spPr>
          <a:xfrm>
            <a:off x="8267065" y="3878580"/>
            <a:ext cx="60960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1" name="文本框 80"/>
          <p:cNvSpPr txBox="1"/>
          <p:nvPr>
            <p:custDataLst>
              <p:tags r:id="rId15"/>
            </p:custDataLst>
          </p:nvPr>
        </p:nvSpPr>
        <p:spPr>
          <a:xfrm>
            <a:off x="5107940" y="258508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16"/>
            </p:custDataLst>
          </p:nvPr>
        </p:nvSpPr>
        <p:spPr>
          <a:xfrm>
            <a:off x="5107940" y="322008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31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17"/>
            </p:custDataLst>
          </p:nvPr>
        </p:nvSpPr>
        <p:spPr>
          <a:xfrm>
            <a:off x="5107940" y="415099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43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6877050" y="1506855"/>
            <a:ext cx="3299460" cy="340741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1" name="图片 90" descr="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32720" y="4359910"/>
            <a:ext cx="1141730" cy="2029460"/>
          </a:xfrm>
          <a:prstGeom prst="rect">
            <a:avLst/>
          </a:prstGeom>
        </p:spPr>
      </p:pic>
      <p:sp>
        <p:nvSpPr>
          <p:cNvPr id="92" name="圆角矩形标注 91"/>
          <p:cNvSpPr/>
          <p:nvPr/>
        </p:nvSpPr>
        <p:spPr bwMode="auto">
          <a:xfrm>
            <a:off x="7538085" y="5314950"/>
            <a:ext cx="2638425" cy="684530"/>
          </a:xfrm>
          <a:prstGeom prst="wedgeRoundRectCallout">
            <a:avLst>
              <a:gd name="adj1" fmla="val 59867"/>
              <a:gd name="adj2" fmla="val -24860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3" name="文本框 26"/>
          <p:cNvSpPr txBox="1">
            <a:spLocks noChangeArrowheads="1"/>
          </p:cNvSpPr>
          <p:nvPr/>
        </p:nvSpPr>
        <p:spPr bwMode="auto">
          <a:xfrm>
            <a:off x="7641317" y="5286694"/>
            <a:ext cx="238347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>
                <a:latin typeface="Times New Roman" panose="02020603050405020304" charset="0"/>
              </a:rPr>
              <a:t>这就是竖式计算。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57" grpId="0"/>
      <p:bldP spid="59" grpId="0"/>
      <p:bldP spid="5" grpId="0"/>
      <p:bldP spid="4" grpId="0"/>
      <p:bldP spid="7" grpId="0"/>
      <p:bldP spid="89" grpId="0" bldLvl="0" animBg="1"/>
      <p:bldP spid="92" grpId="0" animBg="1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627380"/>
            <a:ext cx="108635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比一比，认一认，说一说。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164830" y="258635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164830" y="321246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31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768715" y="3878580"/>
            <a:ext cx="60960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645525" y="1826895"/>
            <a:ext cx="50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148955" y="1826895"/>
            <a:ext cx="50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388225" y="322580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7186295" y="3828415"/>
            <a:ext cx="2679700" cy="444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>
            <p:custDataLst>
              <p:tags r:id="rId5"/>
            </p:custDataLst>
          </p:nvPr>
        </p:nvSpPr>
        <p:spPr>
          <a:xfrm>
            <a:off x="8267065" y="3878580"/>
            <a:ext cx="60960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6877050" y="1506855"/>
            <a:ext cx="3299460" cy="340741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1" name="图片 90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2720" y="4359910"/>
            <a:ext cx="1141730" cy="2029460"/>
          </a:xfrm>
          <a:prstGeom prst="rect">
            <a:avLst/>
          </a:prstGeom>
        </p:spPr>
      </p:pic>
      <p:sp>
        <p:nvSpPr>
          <p:cNvPr id="92" name="圆角矩形标注 91"/>
          <p:cNvSpPr/>
          <p:nvPr/>
        </p:nvSpPr>
        <p:spPr bwMode="auto">
          <a:xfrm>
            <a:off x="7538085" y="5314950"/>
            <a:ext cx="2638425" cy="684530"/>
          </a:xfrm>
          <a:prstGeom prst="wedgeRoundRectCallout">
            <a:avLst>
              <a:gd name="adj1" fmla="val 59867"/>
              <a:gd name="adj2" fmla="val -24860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3" name="文本框 26"/>
          <p:cNvSpPr txBox="1">
            <a:spLocks noChangeArrowheads="1"/>
          </p:cNvSpPr>
          <p:nvPr/>
        </p:nvSpPr>
        <p:spPr bwMode="auto">
          <a:xfrm>
            <a:off x="7641317" y="5286694"/>
            <a:ext cx="2383471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>
                <a:latin typeface="Times New Roman" panose="02020603050405020304" charset="0"/>
              </a:rPr>
              <a:t>这就是竖式计算。</a:t>
            </a:r>
            <a:endParaRPr 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25500" y="1807210"/>
            <a:ext cx="946150" cy="1833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48250" y="4213860"/>
            <a:ext cx="1198245" cy="1913890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 bwMode="auto">
          <a:xfrm flipH="1">
            <a:off x="2030095" y="2056130"/>
            <a:ext cx="2809240" cy="1285240"/>
          </a:xfrm>
          <a:prstGeom prst="wedgeRoundRectCallout">
            <a:avLst>
              <a:gd name="adj1" fmla="val 61460"/>
              <a:gd name="adj2" fmla="val 3804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2133600" y="2028190"/>
            <a:ext cx="26250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>
                <a:latin typeface="Times New Roman" panose="02020603050405020304" charset="0"/>
              </a:rPr>
              <a:t>算筹、竖式、计数器有点像。</a:t>
            </a:r>
            <a:endParaRPr lang="zh-CN" sz="2400">
              <a:latin typeface="Times New Roman" panose="02020603050405020304" charset="0"/>
            </a:endParaRPr>
          </a:p>
        </p:txBody>
      </p:sp>
      <p:sp>
        <p:nvSpPr>
          <p:cNvPr id="10" name="圆角矩形标注 9"/>
          <p:cNvSpPr/>
          <p:nvPr/>
        </p:nvSpPr>
        <p:spPr bwMode="auto">
          <a:xfrm>
            <a:off x="1505585" y="4528185"/>
            <a:ext cx="3253105" cy="1783080"/>
          </a:xfrm>
          <a:prstGeom prst="wedgeRoundRectCallout">
            <a:avLst>
              <a:gd name="adj1" fmla="val 61460"/>
              <a:gd name="adj2" fmla="val 3804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1640840" y="4491355"/>
            <a:ext cx="3037205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zh-CN" sz="2400" spc="500">
                <a:uFillTx/>
                <a:latin typeface="Times New Roman" panose="02020603050405020304" charset="0"/>
              </a:rPr>
              <a:t>和</a:t>
            </a:r>
            <a:r>
              <a:rPr lang="zh-CN" sz="2400" b="1" spc="500"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sz="2400">
                <a:latin typeface="Times New Roman" panose="02020603050405020304" charset="0"/>
              </a:rPr>
              <a:t>相加</a:t>
            </a:r>
            <a:r>
              <a:rPr lang="zh-CN" sz="2400" spc="500">
                <a:uFillTx/>
                <a:latin typeface="Times New Roman" panose="02020603050405020304" charset="0"/>
              </a:rPr>
              <a:t>得</a:t>
            </a:r>
            <a:r>
              <a:rPr lang="zh-CN" sz="2400" b="1">
                <a:uFillTx/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r>
              <a:rPr lang="zh-CN" sz="2400">
                <a:latin typeface="Times New Roman" panose="02020603050405020304" charset="0"/>
              </a:rPr>
              <a:t>，写在个位上，</a:t>
            </a:r>
            <a:r>
              <a:rPr lang="zh-CN" sz="2400" b="1" spc="500"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sz="2400" spc="500">
                <a:uFillTx/>
                <a:latin typeface="Times New Roman" panose="02020603050405020304" charset="0"/>
              </a:rPr>
              <a:t>和</a:t>
            </a:r>
            <a:r>
              <a:rPr lang="zh-CN" sz="2400" b="1" spc="500">
                <a:uFillTx/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r>
              <a:rPr lang="zh-CN" sz="2400">
                <a:latin typeface="Times New Roman" panose="02020603050405020304" charset="0"/>
                <a:sym typeface="+mn-ea"/>
              </a:rPr>
              <a:t>相加</a:t>
            </a:r>
            <a:r>
              <a:rPr lang="zh-CN" sz="2400" spc="500">
                <a:uFillTx/>
                <a:latin typeface="Times New Roman" panose="02020603050405020304" charset="0"/>
                <a:sym typeface="+mn-ea"/>
              </a:rPr>
              <a:t>得</a:t>
            </a:r>
            <a:r>
              <a:rPr lang="zh-CN" sz="24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4</a:t>
            </a:r>
            <a:r>
              <a:rPr lang="zh-CN" sz="2400">
                <a:latin typeface="Times New Roman" panose="02020603050405020304" charset="0"/>
                <a:sym typeface="+mn-ea"/>
              </a:rPr>
              <a:t>，写在十位上。</a:t>
            </a:r>
            <a:endParaRPr lang="zh-CN" sz="240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圆角矩形 45"/>
          <p:cNvSpPr/>
          <p:nvPr/>
        </p:nvSpPr>
        <p:spPr>
          <a:xfrm>
            <a:off x="1736725" y="2108835"/>
            <a:ext cx="6423660" cy="3020695"/>
          </a:xfrm>
          <a:prstGeom prst="roundRect">
            <a:avLst>
              <a:gd name="adj" fmla="val 11772"/>
            </a:avLst>
          </a:prstGeom>
          <a:solidFill>
            <a:schemeClr val="bg1"/>
          </a:solidFill>
          <a:ln w="28575">
            <a:solidFill>
              <a:srgbClr val="C0D695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362325" y="1768475"/>
            <a:ext cx="3141980" cy="727710"/>
          </a:xfrm>
          <a:prstGeom prst="roundRect">
            <a:avLst>
              <a:gd name="adj" fmla="val 20331"/>
            </a:avLst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627380"/>
            <a:ext cx="1086358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算筹、计数器呈现</a:t>
            </a:r>
            <a:r>
              <a:rPr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  <a:r>
              <a:rPr sz="2800" b="1" dirty="0">
                <a:solidFill>
                  <a:schemeClr val="tx1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34－2</a:t>
            </a:r>
            <a:r>
              <a:rPr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的过程，你能用竖式表示吗？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741795" y="322389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34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741795" y="368109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22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7345680" y="4203065"/>
            <a:ext cx="60960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2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800" b="1" spc="2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80760" y="369443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080760" y="4203065"/>
            <a:ext cx="18720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>
            <p:custDataLst>
              <p:tags r:id="rId5"/>
            </p:custDataLst>
          </p:nvPr>
        </p:nvSpPr>
        <p:spPr>
          <a:xfrm>
            <a:off x="6901815" y="4203065"/>
            <a:ext cx="60960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3653155" y="1876743"/>
            <a:ext cx="204597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34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endParaRPr lang="zh-CN" altLang="en-US" sz="28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485765" y="1877060"/>
            <a:ext cx="540000" cy="540000"/>
          </a:xfrm>
          <a:prstGeom prst="roundRect">
            <a:avLst>
              <a:gd name="adj" fmla="val 2015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813685" y="4545330"/>
            <a:ext cx="612000" cy="101805"/>
          </a:xfrm>
          <a:prstGeom prst="rect">
            <a:avLst/>
          </a:prstGeom>
        </p:spPr>
      </p:pic>
      <p:pic>
        <p:nvPicPr>
          <p:cNvPr id="18" name="图片 17" descr="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2984500" y="4545965"/>
            <a:ext cx="612000" cy="101805"/>
          </a:xfrm>
          <a:prstGeom prst="rect">
            <a:avLst/>
          </a:prstGeom>
        </p:spPr>
      </p:pic>
      <p:pic>
        <p:nvPicPr>
          <p:cNvPr id="19" name="图片 18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4529455"/>
            <a:ext cx="612000" cy="10180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2841625"/>
            <a:ext cx="612000" cy="10180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2983230"/>
            <a:ext cx="612000" cy="101805"/>
          </a:xfrm>
          <a:prstGeom prst="rect">
            <a:avLst/>
          </a:prstGeom>
        </p:spPr>
      </p:pic>
      <p:pic>
        <p:nvPicPr>
          <p:cNvPr id="22" name="图片 21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3131185"/>
            <a:ext cx="612000" cy="101805"/>
          </a:xfrm>
          <a:prstGeom prst="rect">
            <a:avLst/>
          </a:prstGeom>
        </p:spPr>
      </p:pic>
      <p:pic>
        <p:nvPicPr>
          <p:cNvPr id="30" name="图片 29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656205" y="2982595"/>
            <a:ext cx="612000" cy="101805"/>
          </a:xfrm>
          <a:prstGeom prst="rect">
            <a:avLst/>
          </a:prstGeom>
        </p:spPr>
      </p:pic>
      <p:pic>
        <p:nvPicPr>
          <p:cNvPr id="31" name="图片 30" descr="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2809240" y="2983230"/>
            <a:ext cx="612000" cy="101805"/>
          </a:xfrm>
          <a:prstGeom prst="rect">
            <a:avLst/>
          </a:prstGeom>
        </p:spPr>
      </p:pic>
      <p:pic>
        <p:nvPicPr>
          <p:cNvPr id="39" name="图片 38" descr="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3154680" y="2983230"/>
            <a:ext cx="612000" cy="101805"/>
          </a:xfrm>
          <a:prstGeom prst="rect">
            <a:avLst/>
          </a:prstGeom>
        </p:spPr>
      </p:pic>
      <p:pic>
        <p:nvPicPr>
          <p:cNvPr id="40" name="图片 39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2841625"/>
            <a:ext cx="612000" cy="101805"/>
          </a:xfrm>
          <a:prstGeom prst="rect">
            <a:avLst/>
          </a:prstGeom>
        </p:spPr>
      </p:pic>
      <p:pic>
        <p:nvPicPr>
          <p:cNvPr id="41" name="图片 40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2983230"/>
            <a:ext cx="612000" cy="101805"/>
          </a:xfrm>
          <a:prstGeom prst="rect">
            <a:avLst/>
          </a:prstGeom>
        </p:spPr>
      </p:pic>
      <p:pic>
        <p:nvPicPr>
          <p:cNvPr id="42" name="图片 41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3131185"/>
            <a:ext cx="612000" cy="101805"/>
          </a:xfrm>
          <a:prstGeom prst="rect">
            <a:avLst/>
          </a:prstGeom>
        </p:spPr>
      </p:pic>
      <p:pic>
        <p:nvPicPr>
          <p:cNvPr id="43" name="图片 42" descr="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3154680" y="2983230"/>
            <a:ext cx="612000" cy="101805"/>
          </a:xfrm>
          <a:prstGeom prst="rect">
            <a:avLst/>
          </a:prstGeom>
        </p:spPr>
      </p:pic>
      <p:pic>
        <p:nvPicPr>
          <p:cNvPr id="44" name="图片 43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3686810"/>
            <a:ext cx="612000" cy="101805"/>
          </a:xfrm>
          <a:prstGeom prst="rect">
            <a:avLst/>
          </a:prstGeom>
        </p:spPr>
      </p:pic>
      <p:pic>
        <p:nvPicPr>
          <p:cNvPr id="47" name="图片 46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5180" y="3825240"/>
            <a:ext cx="612000" cy="101805"/>
          </a:xfrm>
          <a:prstGeom prst="rect">
            <a:avLst/>
          </a:prstGeom>
        </p:spPr>
      </p:pic>
      <p:pic>
        <p:nvPicPr>
          <p:cNvPr id="50" name="图片 49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660650" y="2982595"/>
            <a:ext cx="612000" cy="101805"/>
          </a:xfrm>
          <a:prstGeom prst="rect">
            <a:avLst/>
          </a:prstGeom>
        </p:spPr>
      </p:pic>
      <p:pic>
        <p:nvPicPr>
          <p:cNvPr id="51" name="图片 50" descr="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2813050" y="3743960"/>
            <a:ext cx="612000" cy="101805"/>
          </a:xfrm>
          <a:prstGeom prst="rect">
            <a:avLst/>
          </a:prstGeom>
        </p:spPr>
      </p:pic>
      <p:pic>
        <p:nvPicPr>
          <p:cNvPr id="53" name="图片 52" descr="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"/>
          <a:stretch>
            <a:fillRect/>
          </a:stretch>
        </p:blipFill>
        <p:spPr>
          <a:xfrm rot="5400000">
            <a:off x="2984500" y="3743960"/>
            <a:ext cx="612000" cy="101805"/>
          </a:xfrm>
          <a:prstGeom prst="rect">
            <a:avLst/>
          </a:prstGeom>
        </p:spPr>
      </p:pic>
      <p:grpSp>
        <p:nvGrpSpPr>
          <p:cNvPr id="149" name="组合 148"/>
          <p:cNvGrpSpPr/>
          <p:nvPr/>
        </p:nvGrpSpPr>
        <p:grpSpPr>
          <a:xfrm>
            <a:off x="4143375" y="2750820"/>
            <a:ext cx="1680845" cy="2114550"/>
            <a:chOff x="14092" y="4554"/>
            <a:chExt cx="2647" cy="3330"/>
          </a:xfrm>
        </p:grpSpPr>
        <p:sp>
          <p:nvSpPr>
            <p:cNvPr id="134" name="圆柱形 133"/>
            <p:cNvSpPr/>
            <p:nvPr>
              <p:custDataLst>
                <p:tags r:id="rId14"/>
              </p:custDataLst>
            </p:nvPr>
          </p:nvSpPr>
          <p:spPr>
            <a:xfrm>
              <a:off x="16038" y="4554"/>
              <a:ext cx="79" cy="272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圆柱形 134"/>
            <p:cNvSpPr/>
            <p:nvPr>
              <p:custDataLst>
                <p:tags r:id="rId15"/>
              </p:custDataLst>
            </p:nvPr>
          </p:nvSpPr>
          <p:spPr>
            <a:xfrm>
              <a:off x="14721" y="4563"/>
              <a:ext cx="79" cy="272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矩形 135"/>
            <p:cNvSpPr/>
            <p:nvPr>
              <p:custDataLst>
                <p:tags r:id="rId16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矩形 136"/>
            <p:cNvSpPr/>
            <p:nvPr>
              <p:custDataLst>
                <p:tags r:id="rId17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8" name="图片 137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250815" y="4288155"/>
            <a:ext cx="294005" cy="180975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250815" y="4139565"/>
            <a:ext cx="294005" cy="180975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250815" y="3987165"/>
            <a:ext cx="294005" cy="180975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250815" y="3832860"/>
            <a:ext cx="294005" cy="180975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11345" y="4288155"/>
            <a:ext cx="294005" cy="1809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11345" y="4139565"/>
            <a:ext cx="294005" cy="1809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411345" y="3987165"/>
            <a:ext cx="294005" cy="180975"/>
          </a:xfrm>
          <a:prstGeom prst="rect">
            <a:avLst/>
          </a:prstGeom>
        </p:spPr>
      </p:pic>
      <p:sp>
        <p:nvSpPr>
          <p:cNvPr id="71" name="圆角矩形 70"/>
          <p:cNvSpPr/>
          <p:nvPr/>
        </p:nvSpPr>
        <p:spPr>
          <a:xfrm>
            <a:off x="4389120" y="3992245"/>
            <a:ext cx="332105" cy="31051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2" name="直接箭头连接符 71"/>
          <p:cNvCxnSpPr/>
          <p:nvPr/>
        </p:nvCxnSpPr>
        <p:spPr>
          <a:xfrm flipH="1" flipV="1">
            <a:off x="4840605" y="3999865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圆角矩形 36"/>
          <p:cNvSpPr/>
          <p:nvPr/>
        </p:nvSpPr>
        <p:spPr>
          <a:xfrm>
            <a:off x="5230495" y="3828415"/>
            <a:ext cx="332105" cy="32400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7" name="直接箭头连接符 66"/>
          <p:cNvCxnSpPr/>
          <p:nvPr/>
        </p:nvCxnSpPr>
        <p:spPr>
          <a:xfrm flipH="1" flipV="1">
            <a:off x="5679440" y="3835400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252335" y="2439035"/>
            <a:ext cx="50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862445" y="2439035"/>
            <a:ext cx="50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十位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3823970" y="2656205"/>
            <a:ext cx="0" cy="2289810"/>
          </a:xfrm>
          <a:prstGeom prst="line">
            <a:avLst/>
          </a:prstGeom>
          <a:ln w="19050">
            <a:solidFill>
              <a:srgbClr val="C0D695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>
            <a:off x="5988050" y="2656205"/>
            <a:ext cx="0" cy="2289810"/>
          </a:xfrm>
          <a:prstGeom prst="line">
            <a:avLst/>
          </a:prstGeom>
          <a:ln w="19050">
            <a:solidFill>
              <a:srgbClr val="C0D695"/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63" name="组合 62"/>
          <p:cNvGrpSpPr/>
          <p:nvPr/>
        </p:nvGrpSpPr>
        <p:grpSpPr>
          <a:xfrm>
            <a:off x="8301355" y="3419475"/>
            <a:ext cx="3253105" cy="1819910"/>
            <a:chOff x="12565" y="3903"/>
            <a:chExt cx="5123" cy="2866"/>
          </a:xfrm>
        </p:grpSpPr>
        <p:sp>
          <p:nvSpPr>
            <p:cNvPr id="60" name="圆角矩形 59"/>
            <p:cNvSpPr/>
            <p:nvPr/>
          </p:nvSpPr>
          <p:spPr bwMode="auto">
            <a:xfrm>
              <a:off x="12565" y="3961"/>
              <a:ext cx="5123" cy="2808"/>
            </a:xfrm>
            <a:prstGeom prst="roundRect">
              <a:avLst>
                <a:gd name="adj" fmla="val 10861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1" name="文本框 26"/>
            <p:cNvSpPr txBox="1">
              <a:spLocks noChangeArrowheads="1"/>
            </p:cNvSpPr>
            <p:nvPr/>
          </p:nvSpPr>
          <p:spPr bwMode="auto">
            <a:xfrm>
              <a:off x="12778" y="3903"/>
              <a:ext cx="4783" cy="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/>
                <a:t>和加法竖式一样，个位和个位对齐，十位和十位对齐。</a:t>
              </a:r>
              <a:endParaRPr lang="zh-CN" sz="2400"/>
            </a:p>
          </p:txBody>
        </p:sp>
      </p:grpSp>
      <p:sp>
        <p:nvSpPr>
          <p:cNvPr id="64" name="文本框 63"/>
          <p:cNvSpPr txBox="1"/>
          <p:nvPr>
            <p:custDataLst>
              <p:tags r:id="rId26"/>
            </p:custDataLst>
          </p:nvPr>
        </p:nvSpPr>
        <p:spPr>
          <a:xfrm>
            <a:off x="5438140" y="1877060"/>
            <a:ext cx="63754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endParaRPr lang="en-US" altLang="zh-CN" sz="2800" b="1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65" name="图片 64" descr="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447655" y="4585970"/>
            <a:ext cx="1381760" cy="1230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" grpId="0"/>
      <p:bldP spid="7" grpId="0"/>
      <p:bldP spid="59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连一连。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71675"/>
            <a:ext cx="468000" cy="468000"/>
          </a:xfrm>
          <a:prstGeom prst="rect">
            <a:avLst/>
          </a:prstGeom>
        </p:spPr>
      </p:pic>
      <p:grpSp>
        <p:nvGrpSpPr>
          <p:cNvPr id="141" name="组合 140"/>
          <p:cNvGrpSpPr/>
          <p:nvPr/>
        </p:nvGrpSpPr>
        <p:grpSpPr>
          <a:xfrm>
            <a:off x="3576955" y="2045970"/>
            <a:ext cx="1889125" cy="4067175"/>
            <a:chOff x="5633" y="3222"/>
            <a:chExt cx="2975" cy="6405"/>
          </a:xfrm>
        </p:grpSpPr>
        <p:sp>
          <p:nvSpPr>
            <p:cNvPr id="122" name="圆角矩形 121"/>
            <p:cNvSpPr/>
            <p:nvPr/>
          </p:nvSpPr>
          <p:spPr>
            <a:xfrm>
              <a:off x="5690" y="3222"/>
              <a:ext cx="2919" cy="3110"/>
            </a:xfrm>
            <a:prstGeom prst="roundRect">
              <a:avLst>
                <a:gd name="adj" fmla="val 9934"/>
              </a:avLst>
            </a:prstGeom>
            <a:noFill/>
            <a:ln w="19050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61" name="图片 60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3562"/>
              <a:ext cx="964" cy="160"/>
            </a:xfrm>
            <a:prstGeom prst="rect">
              <a:avLst/>
            </a:prstGeom>
          </p:spPr>
        </p:pic>
        <p:pic>
          <p:nvPicPr>
            <p:cNvPr id="73" name="图片 72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3785"/>
              <a:ext cx="964" cy="160"/>
            </a:xfrm>
            <a:prstGeom prst="rect">
              <a:avLst/>
            </a:prstGeom>
          </p:spPr>
        </p:pic>
        <p:pic>
          <p:nvPicPr>
            <p:cNvPr id="78" name="图片 77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3562"/>
              <a:ext cx="964" cy="160"/>
            </a:xfrm>
            <a:prstGeom prst="rect">
              <a:avLst/>
            </a:prstGeom>
          </p:spPr>
        </p:pic>
        <p:pic>
          <p:nvPicPr>
            <p:cNvPr id="79" name="图片 78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3785"/>
              <a:ext cx="964" cy="160"/>
            </a:xfrm>
            <a:prstGeom prst="rect">
              <a:avLst/>
            </a:prstGeom>
          </p:spPr>
        </p:pic>
        <p:pic>
          <p:nvPicPr>
            <p:cNvPr id="88" name="图片 87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4509"/>
              <a:ext cx="964" cy="160"/>
            </a:xfrm>
            <a:prstGeom prst="rect">
              <a:avLst/>
            </a:prstGeom>
          </p:spPr>
        </p:pic>
        <p:pic>
          <p:nvPicPr>
            <p:cNvPr id="89" name="图片 88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4732"/>
              <a:ext cx="964" cy="160"/>
            </a:xfrm>
            <a:prstGeom prst="rect">
              <a:avLst/>
            </a:prstGeom>
          </p:spPr>
        </p:pic>
        <p:pic>
          <p:nvPicPr>
            <p:cNvPr id="90" name="图片 89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4509"/>
              <a:ext cx="964" cy="160"/>
            </a:xfrm>
            <a:prstGeom prst="rect">
              <a:avLst/>
            </a:prstGeom>
          </p:spPr>
        </p:pic>
        <p:pic>
          <p:nvPicPr>
            <p:cNvPr id="91" name="图片 90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4732"/>
              <a:ext cx="964" cy="160"/>
            </a:xfrm>
            <a:prstGeom prst="rect">
              <a:avLst/>
            </a:prstGeom>
          </p:spPr>
        </p:pic>
        <p:pic>
          <p:nvPicPr>
            <p:cNvPr id="92" name="图片 91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208"/>
              <a:ext cx="964" cy="160"/>
            </a:xfrm>
            <a:prstGeom prst="rect">
              <a:avLst/>
            </a:prstGeom>
          </p:spPr>
        </p:pic>
        <p:pic>
          <p:nvPicPr>
            <p:cNvPr id="93" name="图片 92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431"/>
              <a:ext cx="964" cy="160"/>
            </a:xfrm>
            <a:prstGeom prst="rect">
              <a:avLst/>
            </a:prstGeom>
          </p:spPr>
        </p:pic>
        <p:pic>
          <p:nvPicPr>
            <p:cNvPr id="94" name="图片 93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208"/>
              <a:ext cx="964" cy="160"/>
            </a:xfrm>
            <a:prstGeom prst="rect">
              <a:avLst/>
            </a:prstGeom>
          </p:spPr>
        </p:pic>
        <p:pic>
          <p:nvPicPr>
            <p:cNvPr id="95" name="图片 94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431"/>
              <a:ext cx="964" cy="160"/>
            </a:xfrm>
            <a:prstGeom prst="rect">
              <a:avLst/>
            </a:prstGeom>
          </p:spPr>
        </p:pic>
        <p:pic>
          <p:nvPicPr>
            <p:cNvPr id="96" name="图片 95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611"/>
              <a:ext cx="964" cy="160"/>
            </a:xfrm>
            <a:prstGeom prst="rect">
              <a:avLst/>
            </a:prstGeom>
          </p:spPr>
        </p:pic>
        <p:pic>
          <p:nvPicPr>
            <p:cNvPr id="97" name="图片 96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834"/>
              <a:ext cx="964" cy="160"/>
            </a:xfrm>
            <a:prstGeom prst="rect">
              <a:avLst/>
            </a:prstGeom>
          </p:spPr>
        </p:pic>
        <p:pic>
          <p:nvPicPr>
            <p:cNvPr id="98" name="图片 97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611"/>
              <a:ext cx="964" cy="160"/>
            </a:xfrm>
            <a:prstGeom prst="rect">
              <a:avLst/>
            </a:prstGeom>
          </p:spPr>
        </p:pic>
        <p:pic>
          <p:nvPicPr>
            <p:cNvPr id="99" name="图片 98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94" y="5834"/>
              <a:ext cx="964" cy="160"/>
            </a:xfrm>
            <a:prstGeom prst="rect">
              <a:avLst/>
            </a:prstGeom>
          </p:spPr>
        </p:pic>
        <p:pic>
          <p:nvPicPr>
            <p:cNvPr id="100" name="图片 99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" y="6809"/>
              <a:ext cx="964" cy="160"/>
            </a:xfrm>
            <a:prstGeom prst="rect">
              <a:avLst/>
            </a:prstGeom>
          </p:spPr>
        </p:pic>
        <p:pic>
          <p:nvPicPr>
            <p:cNvPr id="101" name="图片 100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" y="7027"/>
              <a:ext cx="964" cy="160"/>
            </a:xfrm>
            <a:prstGeom prst="rect">
              <a:avLst/>
            </a:prstGeom>
          </p:spPr>
        </p:pic>
        <p:pic>
          <p:nvPicPr>
            <p:cNvPr id="102" name="图片 101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" y="7245"/>
              <a:ext cx="964" cy="160"/>
            </a:xfrm>
            <a:prstGeom prst="rect">
              <a:avLst/>
            </a:prstGeom>
          </p:spPr>
        </p:pic>
        <p:pic>
          <p:nvPicPr>
            <p:cNvPr id="103" name="图片 102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" y="7969"/>
              <a:ext cx="964" cy="160"/>
            </a:xfrm>
            <a:prstGeom prst="rect">
              <a:avLst/>
            </a:prstGeom>
          </p:spPr>
        </p:pic>
        <p:pic>
          <p:nvPicPr>
            <p:cNvPr id="104" name="图片 103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" y="8187"/>
              <a:ext cx="964" cy="160"/>
            </a:xfrm>
            <a:prstGeom prst="rect">
              <a:avLst/>
            </a:prstGeom>
          </p:spPr>
        </p:pic>
        <p:pic>
          <p:nvPicPr>
            <p:cNvPr id="105" name="图片 104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" y="8911"/>
              <a:ext cx="964" cy="160"/>
            </a:xfrm>
            <a:prstGeom prst="rect">
              <a:avLst/>
            </a:prstGeom>
          </p:spPr>
        </p:pic>
        <p:pic>
          <p:nvPicPr>
            <p:cNvPr id="106" name="图片 105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972" y="5610"/>
              <a:ext cx="964" cy="160"/>
            </a:xfrm>
            <a:prstGeom prst="rect">
              <a:avLst/>
            </a:prstGeom>
          </p:spPr>
        </p:pic>
        <p:pic>
          <p:nvPicPr>
            <p:cNvPr id="107" name="图片 106" descr="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213" y="5611"/>
              <a:ext cx="964" cy="160"/>
            </a:xfrm>
            <a:prstGeom prst="rect">
              <a:avLst/>
            </a:prstGeom>
          </p:spPr>
        </p:pic>
        <p:pic>
          <p:nvPicPr>
            <p:cNvPr id="108" name="图片 107" descr="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715" y="5611"/>
              <a:ext cx="964" cy="160"/>
            </a:xfrm>
            <a:prstGeom prst="rect">
              <a:avLst/>
            </a:prstGeom>
          </p:spPr>
        </p:pic>
        <p:pic>
          <p:nvPicPr>
            <p:cNvPr id="109" name="图片 108" descr="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454" y="5611"/>
              <a:ext cx="964" cy="160"/>
            </a:xfrm>
            <a:prstGeom prst="rect">
              <a:avLst/>
            </a:prstGeom>
          </p:spPr>
        </p:pic>
        <p:pic>
          <p:nvPicPr>
            <p:cNvPr id="110" name="图片 109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6979" y="5610"/>
              <a:ext cx="964" cy="160"/>
            </a:xfrm>
            <a:prstGeom prst="rect">
              <a:avLst/>
            </a:prstGeom>
          </p:spPr>
        </p:pic>
        <p:pic>
          <p:nvPicPr>
            <p:cNvPr id="111" name="图片 110" descr="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329" y="4648"/>
              <a:ext cx="964" cy="160"/>
            </a:xfrm>
            <a:prstGeom prst="rect">
              <a:avLst/>
            </a:prstGeom>
          </p:spPr>
        </p:pic>
        <p:pic>
          <p:nvPicPr>
            <p:cNvPr id="112" name="图片 111" descr="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053" y="3685"/>
              <a:ext cx="964" cy="160"/>
            </a:xfrm>
            <a:prstGeom prst="rect">
              <a:avLst/>
            </a:prstGeom>
          </p:spPr>
        </p:pic>
        <p:pic>
          <p:nvPicPr>
            <p:cNvPr id="113" name="图片 112" descr="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597" y="3685"/>
              <a:ext cx="964" cy="160"/>
            </a:xfrm>
            <a:prstGeom prst="rect">
              <a:avLst/>
            </a:prstGeom>
          </p:spPr>
        </p:pic>
        <p:pic>
          <p:nvPicPr>
            <p:cNvPr id="114" name="图片 113" descr="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329" y="3685"/>
              <a:ext cx="964" cy="160"/>
            </a:xfrm>
            <a:prstGeom prst="rect">
              <a:avLst/>
            </a:prstGeom>
          </p:spPr>
        </p:pic>
        <p:pic>
          <p:nvPicPr>
            <p:cNvPr id="115" name="图片 114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097" y="7027"/>
              <a:ext cx="964" cy="160"/>
            </a:xfrm>
            <a:prstGeom prst="rect">
              <a:avLst/>
            </a:prstGeom>
          </p:spPr>
        </p:pic>
        <p:pic>
          <p:nvPicPr>
            <p:cNvPr id="116" name="图片 115" descr="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338" y="7028"/>
              <a:ext cx="964" cy="160"/>
            </a:xfrm>
            <a:prstGeom prst="rect">
              <a:avLst/>
            </a:prstGeom>
          </p:spPr>
        </p:pic>
        <p:pic>
          <p:nvPicPr>
            <p:cNvPr id="117" name="图片 116" descr="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614" y="7028"/>
              <a:ext cx="964" cy="160"/>
            </a:xfrm>
            <a:prstGeom prst="rect">
              <a:avLst/>
            </a:prstGeom>
          </p:spPr>
        </p:pic>
        <p:pic>
          <p:nvPicPr>
            <p:cNvPr id="118" name="图片 117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104" y="7027"/>
              <a:ext cx="964" cy="160"/>
            </a:xfrm>
            <a:prstGeom prst="rect">
              <a:avLst/>
            </a:prstGeom>
          </p:spPr>
        </p:pic>
        <p:pic>
          <p:nvPicPr>
            <p:cNvPr id="119" name="图片 118" descr="2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294" y="7992"/>
              <a:ext cx="964" cy="160"/>
            </a:xfrm>
            <a:prstGeom prst="rect">
              <a:avLst/>
            </a:prstGeom>
          </p:spPr>
        </p:pic>
        <p:pic>
          <p:nvPicPr>
            <p:cNvPr id="120" name="图片 119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7185" y="8956"/>
              <a:ext cx="964" cy="160"/>
            </a:xfrm>
            <a:prstGeom prst="rect">
              <a:avLst/>
            </a:prstGeom>
          </p:spPr>
        </p:pic>
        <p:pic>
          <p:nvPicPr>
            <p:cNvPr id="121" name="图片 120" descr="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5400000">
              <a:off x="7454" y="8957"/>
              <a:ext cx="964" cy="160"/>
            </a:xfrm>
            <a:prstGeom prst="rect">
              <a:avLst/>
            </a:prstGeom>
          </p:spPr>
        </p:pic>
        <p:sp>
          <p:nvSpPr>
            <p:cNvPr id="123" name="圆角矩形 122"/>
            <p:cNvSpPr/>
            <p:nvPr/>
          </p:nvSpPr>
          <p:spPr>
            <a:xfrm>
              <a:off x="5633" y="6517"/>
              <a:ext cx="2919" cy="3110"/>
            </a:xfrm>
            <a:prstGeom prst="roundRect">
              <a:avLst>
                <a:gd name="adj" fmla="val 9934"/>
              </a:avLst>
            </a:prstGeom>
            <a:noFill/>
            <a:ln w="19050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6086475" y="2045970"/>
            <a:ext cx="1961515" cy="4093845"/>
            <a:chOff x="9585" y="3222"/>
            <a:chExt cx="3089" cy="6447"/>
          </a:xfrm>
        </p:grpSpPr>
        <p:sp>
          <p:nvSpPr>
            <p:cNvPr id="126" name="圆角矩形 125"/>
            <p:cNvSpPr/>
            <p:nvPr/>
          </p:nvSpPr>
          <p:spPr>
            <a:xfrm>
              <a:off x="9585" y="3222"/>
              <a:ext cx="2919" cy="3110"/>
            </a:xfrm>
            <a:prstGeom prst="roundRect">
              <a:avLst>
                <a:gd name="adj" fmla="val 9934"/>
              </a:avLst>
            </a:prstGeom>
            <a:noFill/>
            <a:ln w="19050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8" name="圆角矩形 127"/>
            <p:cNvSpPr/>
            <p:nvPr/>
          </p:nvSpPr>
          <p:spPr>
            <a:xfrm>
              <a:off x="9585" y="6559"/>
              <a:ext cx="2919" cy="3110"/>
            </a:xfrm>
            <a:prstGeom prst="roundRect">
              <a:avLst>
                <a:gd name="adj" fmla="val 9934"/>
              </a:avLst>
            </a:prstGeom>
            <a:noFill/>
            <a:ln w="19050">
              <a:solidFill>
                <a:schemeClr val="accent2"/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文本框 128"/>
            <p:cNvSpPr txBox="1"/>
            <p:nvPr>
              <p:custDataLst>
                <p:tags r:id="rId16"/>
              </p:custDataLst>
            </p:nvPr>
          </p:nvSpPr>
          <p:spPr>
            <a:xfrm>
              <a:off x="10640" y="3558"/>
              <a:ext cx="203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 spc="1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33</a:t>
              </a:r>
              <a:endPara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30" name="文本框 129"/>
            <p:cNvSpPr txBox="1"/>
            <p:nvPr>
              <p:custDataLst>
                <p:tags r:id="rId17"/>
              </p:custDataLst>
            </p:nvPr>
          </p:nvSpPr>
          <p:spPr>
            <a:xfrm>
              <a:off x="10640" y="4278"/>
              <a:ext cx="203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 spc="1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21</a:t>
              </a:r>
              <a:endPara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9893" y="4299"/>
              <a:ext cx="10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方正科技符号" panose="02000502000000000000" charset="-122"/>
                  <a:ea typeface="方正科技符号" panose="02000502000000000000" charset="-122"/>
                </a:rPr>
                <a:t>－</a:t>
              </a:r>
              <a:endParaRPr lang="zh-CN" altLang="en-US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9900" y="5100"/>
              <a:ext cx="232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4" name="文本框 133"/>
            <p:cNvSpPr txBox="1"/>
            <p:nvPr>
              <p:custDataLst>
                <p:tags r:id="rId18"/>
              </p:custDataLst>
            </p:nvPr>
          </p:nvSpPr>
          <p:spPr>
            <a:xfrm>
              <a:off x="10647" y="5100"/>
              <a:ext cx="197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2800" b="1" spc="1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12</a:t>
              </a:r>
              <a:endPara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35" name="文本框 134"/>
            <p:cNvSpPr txBox="1"/>
            <p:nvPr>
              <p:custDataLst>
                <p:tags r:id="rId19"/>
              </p:custDataLst>
            </p:nvPr>
          </p:nvSpPr>
          <p:spPr>
            <a:xfrm>
              <a:off x="10460" y="6853"/>
              <a:ext cx="203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 spc="1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23</a:t>
              </a:r>
              <a:endPara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36" name="文本框 135"/>
            <p:cNvSpPr txBox="1"/>
            <p:nvPr>
              <p:custDataLst>
                <p:tags r:id="rId20"/>
              </p:custDataLst>
            </p:nvPr>
          </p:nvSpPr>
          <p:spPr>
            <a:xfrm>
              <a:off x="10460" y="7573"/>
              <a:ext cx="203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 spc="1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21</a:t>
              </a:r>
              <a:endPara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9893" y="7594"/>
              <a:ext cx="10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latin typeface="方正科技符号" panose="02000502000000000000" charset="-122"/>
                  <a:ea typeface="方正科技符号" panose="02000502000000000000" charset="-122"/>
                </a:rPr>
                <a:t>＋</a:t>
              </a:r>
              <a:endParaRPr lang="zh-CN" altLang="en-US" sz="28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>
            <a:xfrm>
              <a:off x="9853" y="8395"/>
              <a:ext cx="2324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40" name="文本框 139"/>
            <p:cNvSpPr txBox="1"/>
            <p:nvPr>
              <p:custDataLst>
                <p:tags r:id="rId21"/>
              </p:custDataLst>
            </p:nvPr>
          </p:nvSpPr>
          <p:spPr>
            <a:xfrm>
              <a:off x="10640" y="8396"/>
              <a:ext cx="167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>
                <a:lnSpc>
                  <a:spcPct val="100000"/>
                </a:lnSpc>
              </a:pPr>
              <a:r>
                <a:rPr lang="en-US" altLang="zh-CN" sz="2800" b="1" spc="1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44</a:t>
              </a:r>
              <a:endPara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cxnSp>
        <p:nvCxnSpPr>
          <p:cNvPr id="143" name="直接连接符 142"/>
          <p:cNvCxnSpPr>
            <a:stCxn id="122" idx="3"/>
            <a:endCxn id="128" idx="1"/>
          </p:cNvCxnSpPr>
          <p:nvPr/>
        </p:nvCxnSpPr>
        <p:spPr>
          <a:xfrm>
            <a:off x="5466715" y="3033395"/>
            <a:ext cx="619760" cy="21189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 flipH="1">
            <a:off x="5430520" y="3055620"/>
            <a:ext cx="647065" cy="2106295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316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用竖式计算。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文本框 128"/>
          <p:cNvSpPr txBox="1"/>
          <p:nvPr>
            <p:custDataLst>
              <p:tags r:id="rId4"/>
            </p:custDataLst>
          </p:nvPr>
        </p:nvSpPr>
        <p:spPr>
          <a:xfrm>
            <a:off x="3964305" y="275336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0" name="文本框 129"/>
          <p:cNvSpPr txBox="1"/>
          <p:nvPr>
            <p:custDataLst>
              <p:tags r:id="rId5"/>
            </p:custDataLst>
          </p:nvPr>
        </p:nvSpPr>
        <p:spPr>
          <a:xfrm>
            <a:off x="3964305" y="321056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23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3489960" y="3223895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3494405" y="3732530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>
            <p:custDataLst>
              <p:tags r:id="rId6"/>
            </p:custDataLst>
          </p:nvPr>
        </p:nvSpPr>
        <p:spPr>
          <a:xfrm>
            <a:off x="3968750" y="3732530"/>
            <a:ext cx="125158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lvl="0" algn="ctr">
              <a:buClrTx/>
              <a:buSzTx/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31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sym typeface="+mn-ea"/>
            </a:endParaRPr>
          </a:p>
        </p:txBody>
      </p:sp>
      <p:sp>
        <p:nvSpPr>
          <p:cNvPr id="135" name="文本框 134"/>
          <p:cNvSpPr txBox="1"/>
          <p:nvPr>
            <p:custDataLst>
              <p:tags r:id="rId7"/>
            </p:custDataLst>
          </p:nvPr>
        </p:nvSpPr>
        <p:spPr>
          <a:xfrm>
            <a:off x="1461770" y="275336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44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6" name="文本框 135"/>
          <p:cNvSpPr txBox="1"/>
          <p:nvPr>
            <p:custDataLst>
              <p:tags r:id="rId8"/>
            </p:custDataLst>
          </p:nvPr>
        </p:nvSpPr>
        <p:spPr>
          <a:xfrm>
            <a:off x="1461770" y="321056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101725" y="3223895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39" name="直接连接符 138"/>
          <p:cNvCxnSpPr/>
          <p:nvPr/>
        </p:nvCxnSpPr>
        <p:spPr>
          <a:xfrm>
            <a:off x="1076325" y="3732530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9"/>
            </p:custDataLst>
          </p:nvPr>
        </p:nvSpPr>
        <p:spPr>
          <a:xfrm>
            <a:off x="1576070" y="3733165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6321425" y="275272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76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6321425" y="320992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23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1380" y="322326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35980" y="3731895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6435725" y="3732530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lvl="0" algn="ctr">
              <a:buClrTx/>
              <a:buSzTx/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99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8959850" y="275272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4"/>
            </p:custDataLst>
          </p:nvPr>
        </p:nvSpPr>
        <p:spPr>
          <a:xfrm>
            <a:off x="8959850" y="320992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11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85505" y="322326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489950" y="3731895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964295" y="3731895"/>
            <a:ext cx="125158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lvl="0" algn="ctr">
              <a:buClrTx/>
              <a:buSzTx/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57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4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93230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5894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</a:t>
            </a:r>
            <a:r>
              <a:rPr lang="zh-CN" altLang="zh-CN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瓶水，还剩多少瓶水？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49350" y="2770505"/>
            <a:ext cx="7072630" cy="2763520"/>
            <a:chOff x="1810" y="4363"/>
            <a:chExt cx="11138" cy="4352"/>
          </a:xfrm>
        </p:grpSpPr>
        <p:pic>
          <p:nvPicPr>
            <p:cNvPr id="3" name="图片 2" descr="1"/>
            <p:cNvPicPr>
              <a:picLocks noChangeAspect="1"/>
            </p:cNvPicPr>
            <p:nvPr/>
          </p:nvPicPr>
          <p:blipFill>
            <a:blip r:embed="rId4"/>
            <a:srcRect l="11470"/>
            <a:stretch>
              <a:fillRect/>
            </a:stretch>
          </p:blipFill>
          <p:spPr>
            <a:xfrm>
              <a:off x="1810" y="4391"/>
              <a:ext cx="11138" cy="4325"/>
            </a:xfrm>
            <a:prstGeom prst="rect">
              <a:avLst/>
            </a:prstGeom>
          </p:spPr>
        </p:pic>
        <p:sp>
          <p:nvSpPr>
            <p:cNvPr id="13" name="圆角矩形 12"/>
            <p:cNvSpPr/>
            <p:nvPr/>
          </p:nvSpPr>
          <p:spPr>
            <a:xfrm>
              <a:off x="2665" y="5986"/>
              <a:ext cx="1992" cy="848"/>
            </a:xfrm>
            <a:prstGeom prst="roundRect">
              <a:avLst>
                <a:gd name="adj" fmla="val 24882"/>
              </a:avLst>
            </a:prstGeom>
            <a:solidFill>
              <a:srgbClr val="C7E8FA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en-US" altLang="zh-CN" sz="2800" b="1" spc="500">
                  <a:solidFill>
                    <a:schemeClr val="tx1">
                      <a:lumMod val="95000"/>
                      <a:lumOff val="5000"/>
                    </a:schemeClr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8</a:t>
              </a:r>
              <a:r>
                <a:rPr lang="zh-CN" alt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科技符号" panose="02000502000000000000" charset="-122"/>
                </a:rPr>
                <a:t>瓶</a:t>
              </a:r>
              <a:endPara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科技符号" panose="02000502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029" y="4363"/>
              <a:ext cx="19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latin typeface="方正科技符号" panose="02000502000000000000" charset="-122"/>
                  <a:ea typeface="方正科技符号" panose="02000502000000000000" charset="-122"/>
                </a:rPr>
                <a:t>3</a:t>
              </a:r>
              <a:r>
                <a:rPr lang="en-US" altLang="zh-CN" sz="28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6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380095" y="2671445"/>
            <a:ext cx="3656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48</a:t>
            </a:r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r>
              <a:rPr lang="en-US" altLang="zh-CN" sz="2800" b="1" spc="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r>
              <a:rPr lang="zh-CN" altLang="en-US" sz="2800" b="1" spc="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800" b="1" spc="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en-US" sz="2800" b="1" spc="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8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瓶</a:t>
            </a:r>
            <a:r>
              <a:rPr lang="zh-CN" altLang="en-US" sz="2800" b="1" spc="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646795" y="3542030"/>
            <a:ext cx="1765935" cy="1501140"/>
            <a:chOff x="13617" y="5578"/>
            <a:chExt cx="2781" cy="2364"/>
          </a:xfrm>
        </p:grpSpPr>
        <p:sp>
          <p:nvSpPr>
            <p:cNvPr id="16" name="文本框 15"/>
            <p:cNvSpPr txBox="1"/>
            <p:nvPr>
              <p:custDataLst>
                <p:tags r:id="rId5"/>
              </p:custDataLst>
            </p:nvPr>
          </p:nvSpPr>
          <p:spPr>
            <a:xfrm>
              <a:off x="14364" y="5578"/>
              <a:ext cx="203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 spc="1500">
                  <a:solidFill>
                    <a:srgbClr val="7030A0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48</a:t>
              </a:r>
              <a:endPara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6"/>
              </p:custDataLst>
            </p:nvPr>
          </p:nvSpPr>
          <p:spPr>
            <a:xfrm>
              <a:off x="14364" y="6298"/>
              <a:ext cx="2034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800" b="1" spc="1500">
                  <a:solidFill>
                    <a:srgbClr val="7030A0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36</a:t>
              </a:r>
              <a:endPara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617" y="6319"/>
              <a:ext cx="105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－</a:t>
              </a:r>
              <a:endPara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3624" y="7120"/>
              <a:ext cx="2381" cy="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14371" y="7120"/>
              <a:ext cx="1971" cy="82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lvl="0" algn="ctr">
                <a:buClrTx/>
                <a:buSzTx/>
              </a:pPr>
              <a:r>
                <a:rPr lang="en-US" altLang="zh-CN" sz="2800" b="1" spc="1500">
                  <a:solidFill>
                    <a:srgbClr val="7030A0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sym typeface="+mn-ea"/>
                </a:rPr>
                <a:t>12</a:t>
              </a:r>
              <a:endPara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2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3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4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5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6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7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8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commondata" val="eyJoZGlkIjoiNGM0ODMyYWI4MTI5MDA4ZmIzNTM3MTFiYTE0MTBl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WPS 演示</Application>
  <PresentationFormat/>
  <Paragraphs>156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微软雅黑</vt:lpstr>
      <vt:lpstr>方正科技符号</vt:lpstr>
      <vt:lpstr>Times New Roman</vt:lpstr>
      <vt:lpstr>Verdana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105</cp:revision>
  <dcterms:created xsi:type="dcterms:W3CDTF">2023-11-18T16:34:00Z</dcterms:created>
  <dcterms:modified xsi:type="dcterms:W3CDTF">2025-01-08T03:37:01Z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0E06BB3A5ED0441EA33F66A8DA29E2E3_13</vt:lpwstr>
  </property>
  <property fmtid="{D5CDD505-2E9C-101B-9397-08002B2CF9AE}" pid="3" name="KSOProductBuildVer">
    <vt:lpwstr>2052-12.1.0.19302</vt:lpwstr>
  </property>
</Properties>
</file>