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2"/>
  </p:handoutMasterIdLst>
  <p:sldIdLst>
    <p:sldId id="272" r:id="rId3"/>
    <p:sldId id="281" r:id="rId4"/>
    <p:sldId id="289" r:id="rId5"/>
    <p:sldId id="291" r:id="rId6"/>
    <p:sldId id="292" r:id="rId7"/>
    <p:sldId id="283" r:id="rId8"/>
    <p:sldId id="284" r:id="rId9"/>
    <p:sldId id="285" r:id="rId10"/>
    <p:sldId id="274" r:id="rId11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微软雅黑" panose="020B0503020204020204" pitchFamily="34" charset="-122"/>
      <p:regular r:id="rId17"/>
    </p:embeddedFont>
    <p:embeddedFont>
      <p:font typeface="方正科技符号" panose="02000502000000000000" charset="-122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方正大标宋简体" panose="02000000000000000000" charset="-122"/>
      <p:regular r:id="rId23"/>
    </p:embeddedFont>
  </p:embeddedFontLst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70C0"/>
    <a:srgbClr val="A9D18E"/>
    <a:srgbClr val="E7F3F9"/>
    <a:srgbClr val="F4F9FD"/>
    <a:srgbClr val="F1F8FC"/>
    <a:srgbClr val="34AF9D"/>
    <a:srgbClr val="004EA2"/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8.xml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9.png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9.png"/><Relationship Id="rId3" Type="http://schemas.openxmlformats.org/officeDocument/2006/relationships/tags" Target="../tags/tag1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72192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做个百数表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第四单元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以内数的认识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看一看，填一填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3049905" y="1550035"/>
          <a:ext cx="4680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7995"/>
                <a:gridCol w="468005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spc="-180">
                          <a:solidFill>
                            <a:schemeClr val="tx1"/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100</a:t>
                      </a:r>
                      <a:endParaRPr lang="en-US" altLang="zh-CN" sz="1800" b="1" spc="-180">
                        <a:solidFill>
                          <a:schemeClr val="tx1"/>
                        </a:solidFill>
                        <a:uFillTx/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531235" y="157035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003875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47568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94304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1040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873315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340675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81248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072765" y="203771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3998795" y="20332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470600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937960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409765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877125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344485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278570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072765" y="250507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540960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47504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94240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40976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5872680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681565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7278570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072765" y="297243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536515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4003875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93796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40532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634385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681121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727857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3066415" y="3439160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353461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400197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46933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874585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33750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680486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276665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3064510" y="390842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53270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00006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46742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872680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633559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6807400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7274760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3063875" y="437578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3536515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3999430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933515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5405320" y="437578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6334960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6806765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7278570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3067050" y="484314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3530800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446488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93224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540849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5871410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80549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7277300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3069590" y="5309870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4000065" y="5305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4467425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4934785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5406590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5873950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6341310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7275395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3534410" y="578040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400260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4474410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494621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541357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588093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634829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6820100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3526155" y="159004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5260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3095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11090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03215" y="159004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9305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1585" y="159004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3705" y="15881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4990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94150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56430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2442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0448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6295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0950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6503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59430" y="255143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2615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5325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2442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01310" y="255143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72480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99580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6757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63875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25520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88435" y="30054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32045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00040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34760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97040" y="30054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67575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059430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26155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88435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62145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867400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29045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97040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61860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06451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526155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988435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5643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87121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31190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6793865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725170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306387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353441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400113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492125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538797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632587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679704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726503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3061970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352742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4456430" y="487616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4919980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538797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585787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678370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7251700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3061970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81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3985260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4451985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4930140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5387975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5863590" y="534289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6334760" y="534289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7267575" y="534289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90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520440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92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3993515" y="58134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93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4464685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94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4919980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5400040" y="58134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96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5857875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97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6315710" y="58089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98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6809105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0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说一说，你发现了什么？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3049905" y="1550035"/>
          <a:ext cx="4680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7995"/>
                <a:gridCol w="468005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94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spc="-180">
                          <a:solidFill>
                            <a:schemeClr val="tx1"/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100</a:t>
                      </a:r>
                      <a:endParaRPr lang="en-US" altLang="zh-CN" sz="1800" b="1" spc="-180">
                        <a:solidFill>
                          <a:schemeClr val="tx1"/>
                        </a:solidFill>
                        <a:uFillTx/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4" name="左右箭头 163"/>
          <p:cNvSpPr/>
          <p:nvPr/>
        </p:nvSpPr>
        <p:spPr>
          <a:xfrm>
            <a:off x="3049905" y="1345565"/>
            <a:ext cx="4679315" cy="8064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5" name="左右箭头 164"/>
          <p:cNvSpPr/>
          <p:nvPr/>
        </p:nvSpPr>
        <p:spPr>
          <a:xfrm rot="16200000">
            <a:off x="504825" y="3849370"/>
            <a:ext cx="4679315" cy="8064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166" name="左右箭头 165"/>
          <p:cNvSpPr/>
          <p:nvPr/>
        </p:nvSpPr>
        <p:spPr>
          <a:xfrm rot="13500000" flipV="1">
            <a:off x="2122805" y="3856355"/>
            <a:ext cx="6521450" cy="7937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167" name="左右箭头 166"/>
          <p:cNvSpPr/>
          <p:nvPr/>
        </p:nvSpPr>
        <p:spPr>
          <a:xfrm rot="8100000" flipH="1" flipV="1">
            <a:off x="2135505" y="3844290"/>
            <a:ext cx="6521450" cy="7937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ldLvl="0" animBg="1"/>
      <p:bldP spid="165" grpId="0" bldLvl="0" animBg="1"/>
      <p:bldP spid="166" grpId="0" bldLvl="0" animBg="1"/>
      <p:bldP spid="167" grpId="0" bldLvl="0" animBg="1"/>
      <p:bldP spid="165" grpId="1" animBg="1"/>
      <p:bldP spid="166" grpId="1" animBg="1"/>
      <p:bldP spid="167" grpId="1" animBg="1"/>
      <p:bldP spid="1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/>
        </p:nvGraphicFramePr>
        <p:xfrm>
          <a:off x="4222115" y="2120265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</a:tblGrid>
              <a:tr h="467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想一想，填一填。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90" y="751840"/>
            <a:ext cx="2827655" cy="28200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82" name="组合 81"/>
          <p:cNvGrpSpPr/>
          <p:nvPr/>
        </p:nvGrpSpPr>
        <p:grpSpPr>
          <a:xfrm>
            <a:off x="5384800" y="3789680"/>
            <a:ext cx="3734435" cy="1981200"/>
            <a:chOff x="11216" y="4880"/>
            <a:chExt cx="5881" cy="312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11216" y="5241"/>
              <a:ext cx="4729" cy="2759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536" y="5201"/>
              <a:ext cx="4192" cy="196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竖着看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，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第一列是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58，68，78，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应该</a:t>
              </a:r>
              <a:r>
                <a:rPr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填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68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72" name="图片 71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15595" y="4880"/>
              <a:ext cx="1502" cy="150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 bwMode="auto">
          <a:xfrm>
            <a:off x="1231388" y="3783739"/>
            <a:ext cx="3834323" cy="1988609"/>
            <a:chOff x="849" y="7159"/>
            <a:chExt cx="7058" cy="3758"/>
          </a:xfrm>
        </p:grpSpPr>
        <p:grpSp>
          <p:nvGrpSpPr>
            <p:cNvPr id="13" name="组合 11"/>
            <p:cNvGrpSpPr/>
            <p:nvPr/>
          </p:nvGrpSpPr>
          <p:grpSpPr bwMode="auto">
            <a:xfrm>
              <a:off x="2453" y="7603"/>
              <a:ext cx="5454" cy="3314"/>
              <a:chOff x="11247" y="1649"/>
              <a:chExt cx="5454" cy="3314"/>
            </a:xfrm>
          </p:grpSpPr>
          <p:sp>
            <p:nvSpPr>
              <p:cNvPr id="14" name="圆角矩形标注 1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247" y="1719"/>
                <a:ext cx="5454" cy="324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文本框 4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1475" y="1649"/>
                <a:ext cx="4974" cy="3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/>
                  <a:t>横着看</a:t>
                </a:r>
                <a:r>
                  <a:rPr lang="zh-CN" altLang="en-US" sz="2400" b="1" dirty="0">
                    <a:latin typeface="方正科技符号" panose="02000502000000000000" charset="-122"/>
                    <a:ea typeface="方正科技符号" panose="02000502000000000000" charset="-122"/>
                  </a:rPr>
                  <a:t>，</a:t>
                </a:r>
                <a:r>
                  <a:rPr lang="zh-CN" altLang="en-US" sz="2400" dirty="0"/>
                  <a:t>第一行是</a:t>
                </a:r>
                <a:r>
                  <a:rPr lang="zh-CN" altLang="en-US" sz="2400" b="1" dirty="0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58，59，60，</a:t>
                </a:r>
                <a:r>
                  <a:rPr lang="zh-CN" altLang="en-US" sz="2400" dirty="0"/>
                  <a:t>应该</a:t>
                </a:r>
                <a:r>
                  <a:rPr lang="zh-CN" altLang="en-US" sz="2400" spc="300" dirty="0">
                    <a:solidFill>
                      <a:schemeClr val="tx1"/>
                    </a:solidFill>
                    <a:uFillTx/>
                  </a:rPr>
                  <a:t>填</a:t>
                </a:r>
                <a:r>
                  <a:rPr lang="en-US" altLang="zh-CN" sz="2400" b="1" dirty="0">
                    <a:latin typeface="方正科技符号" panose="02000502000000000000" charset="-122"/>
                    <a:ea typeface="方正科技符号" panose="02000502000000000000" charset="-122"/>
                  </a:rPr>
                  <a:t>59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15"/>
            <p:cNvSpPr/>
            <p:nvPr>
              <p:custDataLst>
                <p:tags r:id="rId8"/>
              </p:custDataLst>
            </p:nvPr>
          </p:nvSpPr>
          <p:spPr>
            <a:xfrm flipH="1">
              <a:off x="849" y="7159"/>
              <a:ext cx="1814" cy="1814"/>
            </a:xfrm>
            <a:prstGeom prst="ellipse">
              <a:avLst/>
            </a:prstGeom>
            <a:blipFill rotWithShape="1">
              <a:blip r:embed="rId9"/>
              <a:stretch>
                <a:fillRect r="-2000" b="-1000"/>
              </a:stretch>
            </a:blipFill>
            <a:ln w="19050">
              <a:solidFill>
                <a:srgbClr val="C4D9A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22" name="矩形 21"/>
          <p:cNvSpPr/>
          <p:nvPr/>
        </p:nvSpPr>
        <p:spPr>
          <a:xfrm>
            <a:off x="4712970" y="216281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46880" y="26250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12970" y="261620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79695" y="26206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17415" y="309181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49725" y="26060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27880" y="212026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59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27880" y="259715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69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5240" y="259651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70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32325" y="306006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79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871835" y="2176145"/>
            <a:ext cx="835025" cy="821055"/>
          </a:xfrm>
          <a:prstGeom prst="roundRect">
            <a:avLst>
              <a:gd name="adj" fmla="val 12915"/>
            </a:avLst>
          </a:prstGeom>
          <a:noFill/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0" grpId="0"/>
      <p:bldP spid="19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/>
        </p:nvGraphicFramePr>
        <p:xfrm>
          <a:off x="4222115" y="2120265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</a:tblGrid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填一填，说一说你是怎样想的。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90" y="751840"/>
            <a:ext cx="2827655" cy="28200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82" name="组合 81"/>
          <p:cNvGrpSpPr/>
          <p:nvPr/>
        </p:nvGrpSpPr>
        <p:grpSpPr>
          <a:xfrm>
            <a:off x="5384800" y="3789680"/>
            <a:ext cx="3734435" cy="1981200"/>
            <a:chOff x="11216" y="4880"/>
            <a:chExt cx="5881" cy="312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11216" y="5241"/>
              <a:ext cx="4729" cy="2759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536" y="5201"/>
              <a:ext cx="4192" cy="270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竖着看，下面的数比上面的</a:t>
              </a:r>
              <a:r>
                <a:rPr sz="2400" spc="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多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10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6</a:t>
              </a:r>
              <a:r>
                <a:rPr sz="2400" b="1" spc="4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7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下面是</a:t>
              </a:r>
              <a:r>
                <a:rPr sz="2400"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……</a:t>
              </a:r>
              <a:endParaRPr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72" name="图片 71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15595" y="4880"/>
              <a:ext cx="1502" cy="1502"/>
            </a:xfrm>
            <a:prstGeom prst="rect">
              <a:avLst/>
            </a:prstGeom>
          </p:spPr>
        </p:pic>
      </p:grpSp>
      <p:grpSp>
        <p:nvGrpSpPr>
          <p:cNvPr id="13" name="组合 11"/>
          <p:cNvGrpSpPr/>
          <p:nvPr/>
        </p:nvGrpSpPr>
        <p:grpSpPr bwMode="auto">
          <a:xfrm rot="0">
            <a:off x="2102485" y="4018915"/>
            <a:ext cx="2962910" cy="1753870"/>
            <a:chOff x="11247" y="1649"/>
            <a:chExt cx="5454" cy="3314"/>
          </a:xfrm>
        </p:grpSpPr>
        <p:sp>
          <p:nvSpPr>
            <p:cNvPr id="14" name="圆角矩形标注 13"/>
            <p:cNvSpPr/>
            <p:nvPr>
              <p:custDataLst>
                <p:tags r:id="rId5"/>
              </p:custDataLst>
            </p:nvPr>
          </p:nvSpPr>
          <p:spPr bwMode="auto">
            <a:xfrm>
              <a:off x="11247" y="1719"/>
              <a:ext cx="5454" cy="3244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75" y="1649"/>
              <a:ext cx="4974" cy="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dirty="0"/>
                <a:t>横着看，右边的数比左边的</a:t>
              </a:r>
              <a:r>
                <a:rPr sz="2400" spc="300" dirty="0">
                  <a:solidFill>
                    <a:schemeClr val="tx1"/>
                  </a:solidFill>
                  <a:uFillTx/>
                </a:rPr>
                <a:t>多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sz="2400" dirty="0"/>
                <a:t>，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</a:rPr>
                <a:t>67</a:t>
              </a:r>
              <a:r>
                <a:rPr sz="2400" dirty="0"/>
                <a:t> 右边是</a:t>
              </a:r>
              <a:r>
                <a:rPr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237355" y="215392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18050" y="214503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75885" y="213868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249420" y="260985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17415" y="309181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20895" y="212598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57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4965" y="212534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56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90795" y="211963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58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64965" y="258572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66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32325" y="306006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77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319385" y="2176145"/>
            <a:ext cx="835025" cy="821055"/>
          </a:xfrm>
          <a:prstGeom prst="roundRect">
            <a:avLst>
              <a:gd name="adj" fmla="val 12915"/>
            </a:avLst>
          </a:prstGeom>
          <a:noFill/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75885" y="26250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90795" y="2593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50055" y="309562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64965" y="306387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9695" y="308292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4605" y="305117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78</a:t>
            </a:r>
            <a:endParaRPr lang="en-US" altLang="zh-CN" sz="2400" b="1">
              <a:solidFill>
                <a:srgbClr val="C0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27" name="图片 26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85240" y="3747135"/>
            <a:ext cx="996315" cy="99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0" grpId="0"/>
      <p:bldP spid="19" grpId="0"/>
      <p:bldP spid="28" grpId="0" bldLvl="0" animBg="1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10637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在填好的百数表上涂一涂，看一看，与同伴说一说你发现了什么。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4095" y="2501900"/>
            <a:ext cx="7164070" cy="241427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把个位上的数是“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0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的涂上绿色。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把个位上的数是“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7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的涂上蓝色。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把个位和十位上的数相同的涂上黄色。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（4）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把个位上的数比十位上的数少 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的涂上红色。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5" name="表格 54"/>
          <p:cNvGraphicFramePr/>
          <p:nvPr/>
        </p:nvGraphicFramePr>
        <p:xfrm>
          <a:off x="8063865" y="2793365"/>
          <a:ext cx="395986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"/>
                <a:gridCol w="32415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90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91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92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93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94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96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97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98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99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b="1" spc="-70">
                          <a:solidFill>
                            <a:schemeClr val="tx1"/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100</a:t>
                      </a:r>
                      <a:endParaRPr lang="en-US" altLang="zh-CN" sz="800" b="1" spc="-70">
                        <a:solidFill>
                          <a:schemeClr val="tx1"/>
                        </a:solidFill>
                        <a:uFillTx/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10991850" y="2804160"/>
            <a:ext cx="301625" cy="3214370"/>
          </a:xfrm>
          <a:prstGeom prst="rect">
            <a:avLst/>
          </a:prstGeom>
          <a:solidFill>
            <a:srgbClr val="A9D18E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0008870" y="2804160"/>
            <a:ext cx="324000" cy="321437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072755" y="3127375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8391525" y="3446145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710930" y="37655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043670" y="408940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367520" y="44132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691370" y="473710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008870" y="50609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330815" y="5389245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0656570" y="57086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068945" y="344233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8387080" y="37699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719820" y="409384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043670" y="44176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367520" y="474154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685020" y="50653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006965" y="5389880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332720" y="57130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61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980" y="2729230"/>
            <a:ext cx="8867775" cy="13995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9595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934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8290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34480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2406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5248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94115" y="2847340"/>
            <a:ext cx="843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100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" name="表格 27"/>
          <p:cNvGraphicFramePr/>
          <p:nvPr/>
        </p:nvGraphicFramePr>
        <p:xfrm>
          <a:off x="4582160" y="3201670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</a:tblGrid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93230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960245" y="3201670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</a:tblGrid>
              <a:tr h="467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/>
          <p:nvPr/>
        </p:nvGraphicFramePr>
        <p:xfrm>
          <a:off x="7204075" y="3201670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</a:tblGrid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85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2916555" y="323151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844165" y="32029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29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86915" y="369951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914525" y="367093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16555" y="36918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844165" y="366331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39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78025" y="416560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905635" y="413702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40940" y="416115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368550" y="413258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18355" y="323913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545965" y="321056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534025" y="32302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61635" y="320167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69205" y="369506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996815" y="366649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18355" y="415607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545965" y="412750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34025" y="414718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461635" y="411861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236460" y="32302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164070" y="320167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75245" y="32302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602855" y="320167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160385" y="32346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8087995" y="320611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218045" y="369570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145655" y="366712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64830" y="370649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8092440" y="367792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223760" y="415099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151370" y="412242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693025" y="416115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620635" y="413258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164195" y="414718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8091805" y="411861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GM0ODMyYWI4MTI5MDA4ZmIzNTM3MTFiYTE0MTBl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WPS 演示</Application>
  <PresentationFormat/>
  <Paragraphs>737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等线</vt:lpstr>
      <vt:lpstr>等线 Light</vt:lpstr>
      <vt:lpstr>微软雅黑</vt:lpstr>
      <vt:lpstr>方正科技符号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100</cp:revision>
  <dcterms:created xsi:type="dcterms:W3CDTF">2023-11-18T16:34:00Z</dcterms:created>
  <dcterms:modified xsi:type="dcterms:W3CDTF">2025-01-07T06:26:03Z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0EF8D2DCA4544C35AFDACC57B179B868_13</vt:lpwstr>
  </property>
  <property fmtid="{D5CDD505-2E9C-101B-9397-08002B2CF9AE}" pid="3" name="KSOProductBuildVer">
    <vt:lpwstr>2052-12.1.0.19302</vt:lpwstr>
  </property>
</Properties>
</file>