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8"/>
  </p:handoutMasterIdLst>
  <p:sldIdLst>
    <p:sldId id="272" r:id="rId3"/>
    <p:sldId id="280" r:id="rId4"/>
    <p:sldId id="281" r:id="rId5"/>
    <p:sldId id="289" r:id="rId6"/>
    <p:sldId id="290" r:id="rId7"/>
    <p:sldId id="291" r:id="rId8"/>
    <p:sldId id="283" r:id="rId9"/>
    <p:sldId id="284" r:id="rId10"/>
    <p:sldId id="274" r:id="rId11"/>
    <p:sldId id="293" r:id="rId12"/>
    <p:sldId id="298" r:id="rId14"/>
    <p:sldId id="296" r:id="rId15"/>
    <p:sldId id="285" r:id="rId16"/>
    <p:sldId id="292" r:id="rId17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方正大标宋简体" panose="02000000000000000000" charset="-122"/>
      <p:regular r:id="rId23"/>
    </p:embeddedFont>
    <p:embeddedFont>
      <p:font typeface="微软雅黑" panose="020B0503020204020204" pitchFamily="34" charset="-122"/>
      <p:regular r:id="rId24"/>
    </p:embeddedFont>
    <p:embeddedFont>
      <p:font typeface="方正科技符号" panose="02000502000000000000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 userDrawn="1">
          <p15:clr>
            <a:srgbClr val="A4A3A4"/>
          </p15:clr>
        </p15:guide>
        <p15:guide id="2" pos="38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B85D"/>
    <a:srgbClr val="F9C64C"/>
    <a:srgbClr val="FAE8D9"/>
    <a:srgbClr val="F6D6CC"/>
    <a:srgbClr val="BBD191"/>
    <a:srgbClr val="E60000"/>
    <a:srgbClr val="FFF8A5"/>
    <a:srgbClr val="E7F3F9"/>
    <a:srgbClr val="F4F9FD"/>
    <a:srgbClr val="F1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2"/>
    <p:restoredTop sz="94660"/>
  </p:normalViewPr>
  <p:slideViewPr>
    <p:cSldViewPr snapToGrid="0" showGuides="1">
      <p:cViewPr varScale="1">
        <p:scale>
          <a:sx n="89" d="100"/>
          <a:sy n="89" d="100"/>
        </p:scale>
        <p:origin x="418" y="72"/>
      </p:cViewPr>
      <p:guideLst>
        <p:guide orient="horz" pos="2315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51.xml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A0BFD76-4F25-415A-9328-FD97E6171CD2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3555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3555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23555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14.png"/><Relationship Id="rId7" Type="http://schemas.openxmlformats.org/officeDocument/2006/relationships/tags" Target="../tags/tag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20.xml"/><Relationship Id="rId2" Type="http://schemas.openxmlformats.org/officeDocument/2006/relationships/image" Target="../media/image34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39.png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image" Target="../media/image26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6.png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31265" y="2721928"/>
            <a:ext cx="698182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  <a:sym typeface="+mn-ea"/>
              </a:rPr>
              <a:t>小小养殖场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182995" y="4624705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1326034" y="759531"/>
            <a:ext cx="9754886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一年级下册  第四单元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以内数的认识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r="77371"/>
          <a:stretch>
            <a:fillRect/>
          </a:stretch>
        </p:blipFill>
        <p:spPr>
          <a:xfrm>
            <a:off x="2394585" y="1663065"/>
            <a:ext cx="1595120" cy="18764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rcRect r="77371"/>
          <a:stretch>
            <a:fillRect/>
          </a:stretch>
        </p:blipFill>
        <p:spPr>
          <a:xfrm>
            <a:off x="2392045" y="1664970"/>
            <a:ext cx="1595120" cy="18764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78029"/>
          <a:stretch>
            <a:fillRect/>
          </a:stretch>
        </p:blipFill>
        <p:spPr>
          <a:xfrm>
            <a:off x="7894955" y="1663065"/>
            <a:ext cx="1548765" cy="18764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56986" r="22358"/>
          <a:stretch>
            <a:fillRect/>
          </a:stretch>
        </p:blipFill>
        <p:spPr>
          <a:xfrm>
            <a:off x="6411595" y="1663065"/>
            <a:ext cx="1456055" cy="18764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39744" r="43014"/>
          <a:stretch>
            <a:fillRect/>
          </a:stretch>
        </p:blipFill>
        <p:spPr>
          <a:xfrm>
            <a:off x="5196205" y="1663065"/>
            <a:ext cx="1215390" cy="18764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rcRect l="23142" r="60256"/>
          <a:stretch>
            <a:fillRect/>
          </a:stretch>
        </p:blipFill>
        <p:spPr>
          <a:xfrm>
            <a:off x="4025900" y="1663065"/>
            <a:ext cx="1170305" cy="18764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rcRect l="23142" r="60256"/>
          <a:stretch>
            <a:fillRect/>
          </a:stretch>
        </p:blipFill>
        <p:spPr>
          <a:xfrm>
            <a:off x="4023360" y="1664970"/>
            <a:ext cx="1170305" cy="18764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 l="39744" r="43014"/>
          <a:stretch>
            <a:fillRect/>
          </a:stretch>
        </p:blipFill>
        <p:spPr>
          <a:xfrm>
            <a:off x="5193665" y="1664970"/>
            <a:ext cx="1215390" cy="18764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rcRect l="56986" r="22358"/>
          <a:stretch>
            <a:fillRect/>
          </a:stretch>
        </p:blipFill>
        <p:spPr>
          <a:xfrm>
            <a:off x="6410325" y="1663065"/>
            <a:ext cx="1456055" cy="18764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l="78029"/>
          <a:stretch>
            <a:fillRect/>
          </a:stretch>
        </p:blipFill>
        <p:spPr>
          <a:xfrm>
            <a:off x="7892415" y="1664970"/>
            <a:ext cx="1548765" cy="1876425"/>
          </a:xfrm>
          <a:prstGeom prst="rect">
            <a:avLst/>
          </a:prstGeom>
        </p:spPr>
      </p:pic>
      <p:pic>
        <p:nvPicPr>
          <p:cNvPr id="22530" name="图片 1" descr="试一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687388"/>
            <a:ext cx="2230438" cy="947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文本框 3"/>
          <p:cNvSpPr txBox="1"/>
          <p:nvPr>
            <p:custDataLst>
              <p:tags r:id="rId3"/>
            </p:custDataLst>
          </p:nvPr>
        </p:nvSpPr>
        <p:spPr>
          <a:xfrm>
            <a:off x="1400175" y="3570605"/>
            <a:ext cx="6555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tabLst>
                <a:tab pos="1609725" algn="l"/>
              </a:tabLst>
              <a:defRPr sz="14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800" spc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将卡片上的数从小到大排一排。</a:t>
            </a:r>
            <a:endParaRPr lang="zh-CN" altLang="en-US" sz="2800" spc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533" name="图片 4" descr="点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3613" y="3629343"/>
            <a:ext cx="431800" cy="43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42865 0.386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646 0.38768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7188 0.393611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776 0.377778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8958 0.38574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" y="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rcRect r="77371"/>
          <a:stretch>
            <a:fillRect/>
          </a:stretch>
        </p:blipFill>
        <p:spPr>
          <a:xfrm>
            <a:off x="2392045" y="1664970"/>
            <a:ext cx="1595120" cy="18764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rcRect l="23142" r="60256"/>
          <a:stretch>
            <a:fillRect/>
          </a:stretch>
        </p:blipFill>
        <p:spPr>
          <a:xfrm>
            <a:off x="4023360" y="1664970"/>
            <a:ext cx="1170305" cy="18764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 l="39744" r="43014"/>
          <a:stretch>
            <a:fillRect/>
          </a:stretch>
        </p:blipFill>
        <p:spPr>
          <a:xfrm>
            <a:off x="5193665" y="1664970"/>
            <a:ext cx="1215390" cy="18764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rcRect l="56986" r="22358"/>
          <a:stretch>
            <a:fillRect/>
          </a:stretch>
        </p:blipFill>
        <p:spPr>
          <a:xfrm>
            <a:off x="6410325" y="1663065"/>
            <a:ext cx="1456055" cy="18764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l="78029"/>
          <a:stretch>
            <a:fillRect/>
          </a:stretch>
        </p:blipFill>
        <p:spPr>
          <a:xfrm>
            <a:off x="7892415" y="1664970"/>
            <a:ext cx="1548765" cy="1876425"/>
          </a:xfrm>
          <a:prstGeom prst="rect">
            <a:avLst/>
          </a:prstGeom>
        </p:spPr>
      </p:pic>
      <p:pic>
        <p:nvPicPr>
          <p:cNvPr id="22530" name="图片 1" descr="试一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687388"/>
            <a:ext cx="2230438" cy="947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文本框 3"/>
          <p:cNvSpPr txBox="1"/>
          <p:nvPr>
            <p:custDataLst>
              <p:tags r:id="rId3"/>
            </p:custDataLst>
          </p:nvPr>
        </p:nvSpPr>
        <p:spPr>
          <a:xfrm>
            <a:off x="1400175" y="3570605"/>
            <a:ext cx="6555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tabLst>
                <a:tab pos="1609725" algn="l"/>
              </a:tabLst>
              <a:defRPr sz="14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800" spc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将卡片上的数从小到大排一排。</a:t>
            </a:r>
            <a:endParaRPr lang="zh-CN" altLang="en-US" sz="2800" spc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533" name="图片 4" descr="点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3613" y="3629343"/>
            <a:ext cx="431800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77371"/>
          <a:stretch>
            <a:fillRect/>
          </a:stretch>
        </p:blipFill>
        <p:spPr>
          <a:xfrm>
            <a:off x="2366010" y="4121785"/>
            <a:ext cx="1595120" cy="1876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3142" r="60256"/>
          <a:stretch>
            <a:fillRect/>
          </a:stretch>
        </p:blipFill>
        <p:spPr>
          <a:xfrm>
            <a:off x="3997325" y="4121785"/>
            <a:ext cx="1170305" cy="1876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9744" r="43014"/>
          <a:stretch>
            <a:fillRect/>
          </a:stretch>
        </p:blipFill>
        <p:spPr>
          <a:xfrm>
            <a:off x="5167630" y="4121785"/>
            <a:ext cx="1215390" cy="1876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6986" r="22358"/>
          <a:stretch>
            <a:fillRect/>
          </a:stretch>
        </p:blipFill>
        <p:spPr>
          <a:xfrm>
            <a:off x="6384290" y="4119880"/>
            <a:ext cx="1456055" cy="1876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78029"/>
          <a:stretch>
            <a:fillRect/>
          </a:stretch>
        </p:blipFill>
        <p:spPr>
          <a:xfrm>
            <a:off x="7866380" y="4121785"/>
            <a:ext cx="1548765" cy="187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3385 0.00166667 " pathEditMode="relative" rAng="0" ptsTypes="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708 0.00037037 L -0.0979687 0.00166667 " pathEditMode="relative" rAng="0" ptsTypes="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9687 0.00166667 L -0.323333 0.00166667 " pathEditMode="relative" rAng="0" ptsTypes="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2292 0.00194444 " pathEditMode="relative" rAng="0" ptsTypes="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224 0.00527778 " pathEditMode="relative" ptsTypes="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3"/>
          <p:cNvSpPr txBox="1"/>
          <p:nvPr>
            <p:custDataLst>
              <p:tags r:id="rId1"/>
            </p:custDataLst>
          </p:nvPr>
        </p:nvSpPr>
        <p:spPr>
          <a:xfrm>
            <a:off x="1642745" y="2978150"/>
            <a:ext cx="6555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tabLst>
                <a:tab pos="1609725" algn="l"/>
              </a:tabLst>
              <a:defRPr sz="14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kern="1200" spc="15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800" spc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奇思是这样思考的，你能看懂吗？</a:t>
            </a:r>
            <a:endParaRPr lang="zh-CN" altLang="en-US" sz="2800" spc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530" name="图片 1" descr="试一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20" y="99378"/>
            <a:ext cx="2230438" cy="947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图片 4" descr="点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0933" y="3036888"/>
            <a:ext cx="431800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070" y="1076960"/>
            <a:ext cx="7241540" cy="19183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1240000">
            <a:off x="3198495" y="1955800"/>
            <a:ext cx="675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50</a:t>
            </a:r>
            <a:endParaRPr lang="en-US" altLang="zh-CN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77385" y="1997710"/>
            <a:ext cx="675640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98</a:t>
            </a:r>
            <a:endParaRPr lang="en-US" altLang="zh-CN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21300000">
            <a:off x="5661025" y="1976120"/>
            <a:ext cx="675640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38</a:t>
            </a:r>
            <a:endParaRPr lang="en-US" altLang="zh-CN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80000">
            <a:off x="6986905" y="2032635"/>
            <a:ext cx="675640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10</a:t>
            </a:r>
            <a:endParaRPr lang="en-US" altLang="zh-CN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20640000">
            <a:off x="8719820" y="1969770"/>
            <a:ext cx="675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方正科技符号" panose="02000502000000000000" charset="-122"/>
                <a:ea typeface="方正科技符号" panose="02000502000000000000" charset="-122"/>
              </a:rPr>
              <a:t>51</a:t>
            </a:r>
            <a:endParaRPr lang="en-US" altLang="zh-CN" sz="28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65" y="3350895"/>
            <a:ext cx="11384915" cy="155384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243320" y="5009515"/>
            <a:ext cx="5629275" cy="953770"/>
            <a:chOff x="8132" y="8650"/>
            <a:chExt cx="8865" cy="1502"/>
          </a:xfrm>
        </p:grpSpPr>
        <p:grpSp>
          <p:nvGrpSpPr>
            <p:cNvPr id="80" name="组合 79"/>
            <p:cNvGrpSpPr/>
            <p:nvPr/>
          </p:nvGrpSpPr>
          <p:grpSpPr>
            <a:xfrm>
              <a:off x="8132" y="8920"/>
              <a:ext cx="7853" cy="1159"/>
              <a:chOff x="14416" y="2152"/>
              <a:chExt cx="4345" cy="704"/>
            </a:xfrm>
          </p:grpSpPr>
          <p:sp>
            <p:nvSpPr>
              <p:cNvPr id="81" name="圆角矩形 80"/>
              <p:cNvSpPr/>
              <p:nvPr/>
            </p:nvSpPr>
            <p:spPr bwMode="auto">
              <a:xfrm>
                <a:off x="14416" y="2188"/>
                <a:ext cx="4340" cy="639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E1E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 noProof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14499" y="2152"/>
                <a:ext cx="4262" cy="70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l">
                  <a:lnSpc>
                    <a:spcPct val="150000"/>
                  </a:lnSpc>
                </a:pPr>
                <a:r>
                  <a:rPr sz="24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在图上标一标能帮助我们</a:t>
                </a:r>
                <a:r>
                  <a:rPr lang="zh-CN" sz="24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排一排。</a:t>
                </a:r>
                <a:endParaRPr lang="zh-CN"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pic>
          <p:nvPicPr>
            <p:cNvPr id="72" name="图片 71" descr="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 flipH="1">
              <a:off x="15495" y="8650"/>
              <a:ext cx="1502" cy="1502"/>
            </a:xfrm>
            <a:prstGeom prst="rect">
              <a:avLst/>
            </a:prstGeom>
          </p:spPr>
        </p:pic>
      </p:grpSp>
      <p:cxnSp>
        <p:nvCxnSpPr>
          <p:cNvPr id="51" name="直接箭头连接符 50"/>
          <p:cNvCxnSpPr/>
          <p:nvPr/>
        </p:nvCxnSpPr>
        <p:spPr>
          <a:xfrm>
            <a:off x="2689225" y="5009515"/>
            <a:ext cx="6293485" cy="0"/>
          </a:xfrm>
          <a:prstGeom prst="straightConnector1">
            <a:avLst/>
          </a:prstGeom>
          <a:ln w="38100"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8931910" y="4778375"/>
            <a:ext cx="832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856740" y="4778375"/>
            <a:ext cx="832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 bwMode="auto">
          <a:xfrm>
            <a:off x="754380" y="4904740"/>
            <a:ext cx="2749176" cy="1054834"/>
            <a:chOff x="850" y="6650"/>
            <a:chExt cx="5059" cy="1993"/>
          </a:xfrm>
        </p:grpSpPr>
        <p:grpSp>
          <p:nvGrpSpPr>
            <p:cNvPr id="6" name="组合 11"/>
            <p:cNvGrpSpPr/>
            <p:nvPr/>
          </p:nvGrpSpPr>
          <p:grpSpPr bwMode="auto">
            <a:xfrm>
              <a:off x="1701" y="7585"/>
              <a:ext cx="4208" cy="1058"/>
              <a:chOff x="10495" y="1631"/>
              <a:chExt cx="4208" cy="1058"/>
            </a:xfrm>
          </p:grpSpPr>
          <p:sp>
            <p:nvSpPr>
              <p:cNvPr id="7" name="圆角矩形标注 6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0495" y="1631"/>
                <a:ext cx="4208" cy="1058"/>
              </a:xfrm>
              <a:prstGeom prst="wedgeRoundRectCallout">
                <a:avLst>
                  <a:gd name="adj1" fmla="val 28167"/>
                  <a:gd name="adj2" fmla="val 45060"/>
                  <a:gd name="adj3" fmla="val 16667"/>
                </a:avLst>
              </a:prstGeom>
              <a:solidFill>
                <a:srgbClr val="FFFEEC"/>
              </a:solidFill>
              <a:ln w="19050">
                <a:solidFill>
                  <a:srgbClr val="E1E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noProof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" name="文本框 4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0746" y="1644"/>
                <a:ext cx="3957" cy="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zh-CN" sz="2000" spc="300" dirty="0">
                    <a:solidFill>
                      <a:schemeClr val="tx1"/>
                    </a:solidFill>
                    <a:uFillTx/>
                  </a:rPr>
                  <a:t>越往右数越大。</a:t>
                </a:r>
                <a:endParaRPr lang="zh-CN" sz="2000" spc="300" dirty="0">
                  <a:solidFill>
                    <a:schemeClr val="tx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12"/>
              </p:custDataLst>
            </p:nvPr>
          </p:nvSpPr>
          <p:spPr>
            <a:xfrm flipH="1">
              <a:off x="850" y="6650"/>
              <a:ext cx="1451" cy="1492"/>
            </a:xfrm>
            <a:prstGeom prst="ellipse">
              <a:avLst/>
            </a:prstGeom>
            <a:blipFill rotWithShape="1">
              <a:blip r:embed="rId13"/>
              <a:stretch>
                <a:fillRect r="-2000" b="-1000"/>
              </a:stretch>
            </a:blipFill>
            <a:ln w="19050">
              <a:solidFill>
                <a:srgbClr val="C4D9A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2" grpId="0"/>
      <p:bldP spid="53" grpId="1"/>
      <p:bldP spid="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1932305"/>
            <a:ext cx="576000" cy="512000"/>
          </a:xfrm>
          <a:prstGeom prst="rect">
            <a:avLst/>
          </a:prstGeom>
        </p:spPr>
      </p:pic>
      <p:pic>
        <p:nvPicPr>
          <p:cNvPr id="18443" name="图片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680" y="711835"/>
            <a:ext cx="1990090" cy="983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文本框 3"/>
          <p:cNvSpPr txBox="1"/>
          <p:nvPr>
            <p:custDataLst>
              <p:tags r:id="rId3"/>
            </p:custDataLst>
          </p:nvPr>
        </p:nvSpPr>
        <p:spPr>
          <a:xfrm>
            <a:off x="1202055" y="1736090"/>
            <a:ext cx="100895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下面是淘气班4个小组的体育比赛得分情况，请按照得分高低排序。用卡片摆一摆，填一填。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2275840" y="3409315"/>
            <a:ext cx="7371715" cy="1242060"/>
            <a:chOff x="3584" y="6663"/>
            <a:chExt cx="11609" cy="1956"/>
          </a:xfrm>
        </p:grpSpPr>
        <p:grpSp>
          <p:nvGrpSpPr>
            <p:cNvPr id="17" name="组合 16"/>
            <p:cNvGrpSpPr/>
            <p:nvPr>
              <p:custDataLst>
                <p:tags r:id="rId5"/>
              </p:custDataLst>
            </p:nvPr>
          </p:nvGrpSpPr>
          <p:grpSpPr>
            <a:xfrm>
              <a:off x="6715" y="6663"/>
              <a:ext cx="8414" cy="1957"/>
              <a:chOff x="3593" y="6667"/>
              <a:chExt cx="8414" cy="1957"/>
            </a:xfrm>
          </p:grpSpPr>
          <p:sp>
            <p:nvSpPr>
              <p:cNvPr id="18" name="平行四边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3593" y="6667"/>
                <a:ext cx="1967" cy="1917"/>
              </a:xfrm>
              <a:prstGeom prst="parallelogram">
                <a:avLst>
                  <a:gd name="adj" fmla="val 21716"/>
                </a:avLst>
              </a:prstGeom>
              <a:solidFill>
                <a:srgbClr val="F9C64C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rcRect t="11302" r="29533" b="4233"/>
              <a:stretch>
                <a:fillRect/>
              </a:stretch>
            </p:blipFill>
            <p:spPr>
              <a:xfrm>
                <a:off x="4760" y="6672"/>
                <a:ext cx="820" cy="1952"/>
              </a:xfrm>
              <a:prstGeom prst="rect">
                <a:avLst/>
              </a:prstGeom>
            </p:spPr>
          </p:pic>
          <p:sp>
            <p:nvSpPr>
              <p:cNvPr id="21" name="平行四边形 20"/>
              <p:cNvSpPr/>
              <p:nvPr>
                <p:custDataLst>
                  <p:tags r:id="rId9"/>
                </p:custDataLst>
              </p:nvPr>
            </p:nvSpPr>
            <p:spPr>
              <a:xfrm>
                <a:off x="6797" y="6667"/>
                <a:ext cx="1967" cy="1917"/>
              </a:xfrm>
              <a:prstGeom prst="parallelogram">
                <a:avLst>
                  <a:gd name="adj" fmla="val 21716"/>
                </a:avLst>
              </a:prstGeom>
              <a:solidFill>
                <a:srgbClr val="F9C64C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平行四边形 21"/>
              <p:cNvSpPr/>
              <p:nvPr>
                <p:custDataLst>
                  <p:tags r:id="rId10"/>
                </p:custDataLst>
              </p:nvPr>
            </p:nvSpPr>
            <p:spPr>
              <a:xfrm>
                <a:off x="10006" y="6672"/>
                <a:ext cx="1967" cy="1917"/>
              </a:xfrm>
              <a:prstGeom prst="parallelogram">
                <a:avLst>
                  <a:gd name="adj" fmla="val 21716"/>
                </a:avLst>
              </a:prstGeom>
              <a:solidFill>
                <a:srgbClr val="F9C64C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8"/>
              <a:srcRect t="11302" r="29533" b="4233"/>
              <a:stretch>
                <a:fillRect/>
              </a:stretch>
            </p:blipFill>
            <p:spPr>
              <a:xfrm>
                <a:off x="7976" y="6667"/>
                <a:ext cx="820" cy="1952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8"/>
              <a:srcRect t="11302" r="29533" b="4233"/>
              <a:stretch>
                <a:fillRect/>
              </a:stretch>
            </p:blipFill>
            <p:spPr>
              <a:xfrm>
                <a:off x="11187" y="6667"/>
                <a:ext cx="820" cy="1952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>
              <p:custDataLst>
                <p:tags r:id="rId13"/>
              </p:custDataLst>
            </p:nvPr>
          </p:nvGrpSpPr>
          <p:grpSpPr>
            <a:xfrm>
              <a:off x="3584" y="6663"/>
              <a:ext cx="1987" cy="1957"/>
              <a:chOff x="3593" y="6667"/>
              <a:chExt cx="1987" cy="1957"/>
            </a:xfrm>
          </p:grpSpPr>
          <p:sp>
            <p:nvSpPr>
              <p:cNvPr id="12" name="平行四边形 11"/>
              <p:cNvSpPr/>
              <p:nvPr>
                <p:custDataLst>
                  <p:tags r:id="rId14"/>
                </p:custDataLst>
              </p:nvPr>
            </p:nvSpPr>
            <p:spPr>
              <a:xfrm>
                <a:off x="3593" y="6667"/>
                <a:ext cx="1967" cy="1917"/>
              </a:xfrm>
              <a:prstGeom prst="parallelogram">
                <a:avLst>
                  <a:gd name="adj" fmla="val 21716"/>
                </a:avLst>
              </a:prstGeom>
              <a:solidFill>
                <a:srgbClr val="F9C64C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8"/>
              <a:srcRect t="11302" r="29533" b="4233"/>
              <a:stretch>
                <a:fillRect/>
              </a:stretch>
            </p:blipFill>
            <p:spPr>
              <a:xfrm>
                <a:off x="4760" y="6672"/>
                <a:ext cx="820" cy="1952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3646" y="6988"/>
              <a:ext cx="1969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淘气组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6839" y="6988"/>
              <a:ext cx="1969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笑笑组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8"/>
              </p:custDataLst>
            </p:nvPr>
          </p:nvSpPr>
          <p:spPr>
            <a:xfrm>
              <a:off x="10032" y="6988"/>
              <a:ext cx="1969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妙想组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9"/>
              </p:custDataLst>
            </p:nvPr>
          </p:nvSpPr>
          <p:spPr>
            <a:xfrm>
              <a:off x="13225" y="6988"/>
              <a:ext cx="1969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22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奇思组</a:t>
              </a:r>
              <a:endParaRPr lang="zh-CN" altLang="en-US" sz="22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0"/>
              </p:custDataLst>
            </p:nvPr>
          </p:nvSpPr>
          <p:spPr>
            <a:xfrm>
              <a:off x="3923" y="7593"/>
              <a:ext cx="11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2400" b="1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95</a:t>
              </a:r>
              <a:endParaRPr lang="en-US" altLang="zh-CN" sz="2400" b="1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1"/>
              </p:custDataLst>
            </p:nvPr>
          </p:nvSpPr>
          <p:spPr>
            <a:xfrm>
              <a:off x="7068" y="7593"/>
              <a:ext cx="11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2400" b="1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88</a:t>
              </a:r>
              <a:endParaRPr lang="en-US" altLang="zh-CN" sz="2400" b="1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2"/>
              </p:custDataLst>
            </p:nvPr>
          </p:nvSpPr>
          <p:spPr>
            <a:xfrm>
              <a:off x="10271" y="7593"/>
              <a:ext cx="11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2400" b="1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91</a:t>
              </a:r>
              <a:endParaRPr lang="en-US" altLang="zh-CN" sz="2400" b="1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3"/>
              </p:custDataLst>
            </p:nvPr>
          </p:nvSpPr>
          <p:spPr>
            <a:xfrm>
              <a:off x="13476" y="7593"/>
              <a:ext cx="11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2400" b="1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</a:rPr>
                <a:t>79</a:t>
              </a:r>
              <a:endParaRPr lang="en-US" altLang="zh-CN" sz="2400" b="1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1927225" y="4916170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947160" y="4916170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967095" y="4916170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987030" y="4916170"/>
            <a:ext cx="1647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（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     </a:t>
            </a:r>
            <a:r>
              <a:rPr lang="zh-CN" altLang="en-US" sz="2400" b="1">
                <a:latin typeface="方正科技符号" panose="02000502000000000000" charset="-122"/>
                <a:ea typeface="方正科技符号" panose="02000502000000000000" charset="-122"/>
              </a:rPr>
              <a:t>）</a:t>
            </a:r>
            <a:endParaRPr lang="zh-CN" altLang="en-US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345180" y="4916170"/>
            <a:ext cx="831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latin typeface="方正科技符号" panose="02000502000000000000" charset="-122"/>
                <a:ea typeface="方正科技符号" panose="02000502000000000000" charset="-122"/>
              </a:rPr>
              <a:t>＞</a:t>
            </a:r>
            <a:endParaRPr lang="zh-CN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387340" y="4916170"/>
            <a:ext cx="831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latin typeface="方正科技符号" panose="02000502000000000000" charset="-122"/>
                <a:ea typeface="方正科技符号" panose="02000502000000000000" charset="-122"/>
              </a:rPr>
              <a:t>＞</a:t>
            </a:r>
            <a:endParaRPr lang="zh-CN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429500" y="4916170"/>
            <a:ext cx="831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latin typeface="方正科技符号" panose="02000502000000000000" charset="-122"/>
                <a:ea typeface="方正科技符号" panose="02000502000000000000" charset="-122"/>
              </a:rPr>
              <a:t>＞</a:t>
            </a:r>
            <a:endParaRPr lang="zh-CN" sz="24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24"/>
            </p:custDataLst>
          </p:nvPr>
        </p:nvSpPr>
        <p:spPr>
          <a:xfrm>
            <a:off x="2386330" y="4916170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95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25"/>
            </p:custDataLst>
          </p:nvPr>
        </p:nvSpPr>
        <p:spPr>
          <a:xfrm>
            <a:off x="4417695" y="4916170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  <a:sym typeface="+mn-ea"/>
              </a:rPr>
              <a:t>91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26"/>
            </p:custDataLst>
          </p:nvPr>
        </p:nvSpPr>
        <p:spPr>
          <a:xfrm>
            <a:off x="6449060" y="4916170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  <a:sym typeface="+mn-ea"/>
              </a:rPr>
              <a:t>88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27"/>
            </p:custDataLst>
          </p:nvPr>
        </p:nvSpPr>
        <p:spPr>
          <a:xfrm>
            <a:off x="8480425" y="4916170"/>
            <a:ext cx="729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</a:pPr>
            <a:r>
              <a:rPr lang="en-US" altLang="zh-CN" sz="2400" b="1">
                <a:solidFill>
                  <a:srgbClr val="7030A0"/>
                </a:solidFill>
                <a:uFillTx/>
                <a:latin typeface="方正科技符号" panose="02000502000000000000" charset="-122"/>
                <a:ea typeface="方正科技符号" panose="02000502000000000000" charset="-122"/>
                <a:sym typeface="+mn-ea"/>
              </a:rPr>
              <a:t>79</a:t>
            </a:r>
            <a:endParaRPr lang="en-US" altLang="zh-CN" sz="2400" b="1">
              <a:solidFill>
                <a:srgbClr val="7030A0"/>
              </a:solidFill>
              <a:uFillTx/>
              <a:latin typeface="方正科技符号" panose="02000502000000000000" charset="-122"/>
              <a:ea typeface="方正科技符号" panose="02000502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1" grpId="1"/>
      <p:bldP spid="42" grpId="1"/>
      <p:bldP spid="43" grpId="1"/>
      <p:bldP spid="4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40982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  <a:endParaRPr lang="zh-CN" altLang="en-US" sz="3200" b="1">
              <a:solidFill>
                <a:srgbClr val="62A8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090" y="652145"/>
            <a:ext cx="11357610" cy="54006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文本框 17"/>
          <p:cNvSpPr txBox="1"/>
          <p:nvPr/>
        </p:nvSpPr>
        <p:spPr>
          <a:xfrm>
            <a:off x="751205" y="4752975"/>
            <a:ext cx="1518285" cy="460375"/>
          </a:xfrm>
          <a:prstGeom prst="rect">
            <a:avLst/>
          </a:prstGeom>
          <a:solidFill>
            <a:srgbClr val="FFF8A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400" spc="3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鸡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10</a:t>
            </a:r>
            <a:r>
              <a:rPr lang="en-US" altLang="zh-CN" sz="2400" b="1" spc="30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0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8588375" y="5719445"/>
            <a:ext cx="1332000" cy="460375"/>
          </a:xfrm>
          <a:prstGeom prst="rect">
            <a:avLst/>
          </a:prstGeom>
          <a:solidFill>
            <a:srgbClr val="FFF8A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400" spc="3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鸭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9</a:t>
            </a:r>
            <a:r>
              <a:rPr lang="en-US" altLang="zh-CN" sz="2400" b="1" spc="30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8000365" y="3449955"/>
            <a:ext cx="1332000" cy="460375"/>
          </a:xfrm>
          <a:prstGeom prst="rect">
            <a:avLst/>
          </a:prstGeom>
          <a:solidFill>
            <a:srgbClr val="FFF8A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 anchor="ctr" anchorCtr="0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400" spc="3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鹅</a:t>
            </a:r>
            <a:r>
              <a:rPr lang="en-US" altLang="zh-CN" sz="2400" b="1"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r>
              <a:rPr lang="en-US" altLang="zh-CN" sz="2400" b="1" spc="30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630" y="2406650"/>
            <a:ext cx="6856730" cy="6165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59035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谁多？谁少？先看看图，再说一说。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20" y="717550"/>
            <a:ext cx="4761865" cy="23431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" name="图片 2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1731645"/>
            <a:ext cx="467926" cy="648000"/>
          </a:xfrm>
          <a:prstGeom prst="rect">
            <a:avLst/>
          </a:prstGeom>
        </p:spPr>
      </p:pic>
      <p:pic>
        <p:nvPicPr>
          <p:cNvPr id="31" name="图片 30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995" y="1758950"/>
            <a:ext cx="545078" cy="648000"/>
          </a:xfrm>
          <a:prstGeom prst="rect">
            <a:avLst/>
          </a:prstGeom>
        </p:spPr>
      </p:pic>
      <p:pic>
        <p:nvPicPr>
          <p:cNvPr id="32" name="图片 3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075" y="1741170"/>
            <a:ext cx="532326" cy="648000"/>
          </a:xfrm>
          <a:prstGeom prst="rect">
            <a:avLst/>
          </a:prstGeom>
        </p:spPr>
      </p:pic>
      <p:sp>
        <p:nvSpPr>
          <p:cNvPr id="33" name="椭圆 32"/>
          <p:cNvSpPr/>
          <p:nvPr/>
        </p:nvSpPr>
        <p:spPr>
          <a:xfrm>
            <a:off x="627380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5089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10439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6" name="直接连接符 45"/>
          <p:cNvCxnSpPr/>
          <p:nvPr/>
        </p:nvCxnSpPr>
        <p:spPr>
          <a:xfrm>
            <a:off x="941070" y="2454910"/>
            <a:ext cx="0" cy="90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752475" y="2529840"/>
            <a:ext cx="377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0</a:t>
            </a:r>
            <a:endParaRPr lang="en-US" altLang="zh-CN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pic>
        <p:nvPicPr>
          <p:cNvPr id="54" name="图片 5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95" y="3429000"/>
            <a:ext cx="467926" cy="64800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1105535" y="3387090"/>
            <a:ext cx="871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22</a:t>
            </a:r>
            <a:r>
              <a:rPr lang="zh-CN" altLang="en-US" sz="2000" b="1">
                <a:latin typeface="方正科技符号" panose="02000502000000000000" charset="-122"/>
                <a:ea typeface="方正科技符号" panose="02000502000000000000" charset="-122"/>
              </a:rPr>
              <a:t>只</a:t>
            </a:r>
            <a:endParaRPr lang="zh-CN" altLang="en-US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32815" y="2463800"/>
            <a:ext cx="1218565" cy="144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9" name="图片 68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85" y="4257675"/>
            <a:ext cx="532326" cy="648000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941070" y="2463800"/>
            <a:ext cx="5389245" cy="1441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3199765" y="4111625"/>
            <a:ext cx="871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100</a:t>
            </a:r>
            <a:r>
              <a:rPr lang="zh-CN" altLang="en-US" sz="2000" b="1">
                <a:latin typeface="方正科技符号" panose="02000502000000000000" charset="-122"/>
                <a:ea typeface="方正科技符号" panose="02000502000000000000" charset="-122"/>
              </a:rPr>
              <a:t>只</a:t>
            </a:r>
            <a:endParaRPr lang="zh-CN" altLang="en-US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8997315" y="3375025"/>
            <a:ext cx="3071495" cy="1482090"/>
            <a:chOff x="11660" y="4871"/>
            <a:chExt cx="4837" cy="2334"/>
          </a:xfrm>
        </p:grpSpPr>
        <p:sp>
          <p:nvSpPr>
            <p:cNvPr id="38" name="圆角矩形 37"/>
            <p:cNvSpPr/>
            <p:nvPr/>
          </p:nvSpPr>
          <p:spPr bwMode="auto">
            <a:xfrm>
              <a:off x="11660" y="5241"/>
              <a:ext cx="3936" cy="1663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2097" y="5241"/>
              <a:ext cx="4192" cy="19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鸡比鹅多得多，</a:t>
              </a:r>
              <a:endParaRPr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鸡比鸭多一些。</a:t>
              </a:r>
              <a:endParaRPr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72" name="图片 71" descr="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 flipH="1">
              <a:off x="14995" y="4871"/>
              <a:ext cx="1502" cy="1502"/>
            </a:xfrm>
            <a:prstGeom prst="rect">
              <a:avLst/>
            </a:prstGeom>
          </p:spPr>
        </p:pic>
      </p:grpSp>
      <p:pic>
        <p:nvPicPr>
          <p:cNvPr id="73" name="图片 7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85" y="5086350"/>
            <a:ext cx="545078" cy="648000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932815" y="2463800"/>
            <a:ext cx="4986000" cy="1441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3041015" y="4905375"/>
            <a:ext cx="871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92</a:t>
            </a:r>
            <a:r>
              <a:rPr lang="zh-CN" altLang="en-US" sz="2000" b="1">
                <a:latin typeface="方正科技符号" panose="02000502000000000000" charset="-122"/>
                <a:ea typeface="方正科技符号" panose="02000502000000000000" charset="-122"/>
              </a:rPr>
              <a:t>只</a:t>
            </a:r>
            <a:endParaRPr lang="zh-CN" altLang="en-US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cxnSp>
        <p:nvCxnSpPr>
          <p:cNvPr id="80" name="直接连接符 79"/>
          <p:cNvCxnSpPr/>
          <p:nvPr/>
        </p:nvCxnSpPr>
        <p:spPr>
          <a:xfrm flipH="1">
            <a:off x="2150110" y="3514725"/>
            <a:ext cx="4445" cy="127000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5918835" y="4298950"/>
            <a:ext cx="4445" cy="127000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89" name="组合 88"/>
          <p:cNvGrpSpPr/>
          <p:nvPr/>
        </p:nvGrpSpPr>
        <p:grpSpPr>
          <a:xfrm>
            <a:off x="7933690" y="4761865"/>
            <a:ext cx="2837815" cy="1571625"/>
            <a:chOff x="12105" y="7341"/>
            <a:chExt cx="4469" cy="2475"/>
          </a:xfrm>
        </p:grpSpPr>
        <p:grpSp>
          <p:nvGrpSpPr>
            <p:cNvPr id="83" name="组合 82"/>
            <p:cNvGrpSpPr/>
            <p:nvPr/>
          </p:nvGrpSpPr>
          <p:grpSpPr>
            <a:xfrm>
              <a:off x="12105" y="7852"/>
              <a:ext cx="4423" cy="1964"/>
              <a:chOff x="12105" y="5201"/>
              <a:chExt cx="4423" cy="1964"/>
            </a:xfrm>
          </p:grpSpPr>
          <p:sp>
            <p:nvSpPr>
              <p:cNvPr id="84" name="圆角矩形 83"/>
              <p:cNvSpPr/>
              <p:nvPr/>
            </p:nvSpPr>
            <p:spPr bwMode="auto">
              <a:xfrm>
                <a:off x="12105" y="5241"/>
                <a:ext cx="3491" cy="1592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E1E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 noProof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12336" y="5201"/>
                <a:ext cx="4192" cy="196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l">
                  <a:lnSpc>
                    <a:spcPct val="150000"/>
                  </a:lnSpc>
                </a:pPr>
                <a:r>
                  <a:rPr lang="zh-CN" sz="20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鸭比鸡少一些</a:t>
                </a:r>
                <a:r>
                  <a:rPr sz="20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，</a:t>
                </a:r>
                <a:endParaRPr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sz="20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鹅</a:t>
                </a:r>
                <a:r>
                  <a:rPr sz="20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比</a:t>
                </a:r>
                <a:r>
                  <a:rPr lang="zh-CN" sz="20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鸡少得多</a:t>
                </a:r>
                <a:r>
                  <a:rPr sz="20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。</a:t>
                </a:r>
                <a:endParaRPr sz="20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pic>
          <p:nvPicPr>
            <p:cNvPr id="88" name="图片 87" descr="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72" y="7341"/>
              <a:ext cx="1502" cy="1502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 bwMode="auto">
          <a:xfrm>
            <a:off x="5918866" y="3073703"/>
            <a:ext cx="2855370" cy="1633538"/>
            <a:chOff x="850" y="6650"/>
            <a:chExt cx="5256" cy="3087"/>
          </a:xfrm>
        </p:grpSpPr>
        <p:grpSp>
          <p:nvGrpSpPr>
            <p:cNvPr id="9" name="组合 11"/>
            <p:cNvGrpSpPr/>
            <p:nvPr/>
          </p:nvGrpSpPr>
          <p:grpSpPr bwMode="auto">
            <a:xfrm>
              <a:off x="1701" y="7585"/>
              <a:ext cx="4405" cy="2152"/>
              <a:chOff x="10495" y="1631"/>
              <a:chExt cx="4405" cy="2152"/>
            </a:xfrm>
          </p:grpSpPr>
          <p:sp>
            <p:nvSpPr>
              <p:cNvPr id="10" name="圆角矩形标注 9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0495" y="1631"/>
                <a:ext cx="4304" cy="2152"/>
              </a:xfrm>
              <a:prstGeom prst="wedgeRoundRectCallout">
                <a:avLst>
                  <a:gd name="adj1" fmla="val 28167"/>
                  <a:gd name="adj2" fmla="val 45060"/>
                  <a:gd name="adj3" fmla="val 16667"/>
                </a:avLst>
              </a:prstGeom>
              <a:solidFill>
                <a:srgbClr val="FFFEEC"/>
              </a:solidFill>
              <a:ln w="19050">
                <a:solidFill>
                  <a:srgbClr val="E1E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noProof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2" name="文本框 4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0573" y="1709"/>
                <a:ext cx="4327" cy="1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zh-CN" sz="2000" spc="300" dirty="0">
                    <a:solidFill>
                      <a:schemeClr val="tx1"/>
                    </a:solidFill>
                    <a:uFillTx/>
                  </a:rPr>
                  <a:t>鸡、鸭、鹅相比，鸡最多，鹅最少。</a:t>
                </a:r>
                <a:endParaRPr lang="zh-CN" sz="2000" spc="300" dirty="0">
                  <a:solidFill>
                    <a:schemeClr val="tx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3" name="椭圆 12"/>
            <p:cNvSpPr/>
            <p:nvPr>
              <p:custDataLst>
                <p:tags r:id="rId13"/>
              </p:custDataLst>
            </p:nvPr>
          </p:nvSpPr>
          <p:spPr>
            <a:xfrm flipH="1">
              <a:off x="850" y="6650"/>
              <a:ext cx="1451" cy="1492"/>
            </a:xfrm>
            <a:prstGeom prst="ellipse">
              <a:avLst/>
            </a:prstGeom>
            <a:blipFill rotWithShape="1">
              <a:blip r:embed="rId14"/>
              <a:stretch>
                <a:fillRect r="-2000" b="-1000"/>
              </a:stretch>
            </a:blipFill>
            <a:ln w="19050">
              <a:solidFill>
                <a:srgbClr val="C4D9A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08333 1.39431e-07 L -0.000520833 0.193435 " pathEditMode="relative" rAng="0" ptsTypes="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08333 -0.000278086 L -0.000364583 0.301563 " pathEditMode="relative" rAng="0" ptsTypes="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08333 -0.00037037 L -0.000104167 0.418519 " pathEditMode="relative" rAng="0" ptsTypes="">
                                      <p:cBhvr>
                                        <p:cTn id="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animBg="1"/>
      <p:bldP spid="35" grpId="0" bldLvl="0" animBg="1"/>
      <p:bldP spid="35" grpId="1" animBg="1"/>
      <p:bldP spid="36" grpId="0" bldLvl="0" animBg="1"/>
      <p:bldP spid="36" grpId="1" animBg="1"/>
      <p:bldP spid="52" grpId="0"/>
      <p:bldP spid="63" grpId="0"/>
      <p:bldP spid="68" grpId="0" animBg="1"/>
      <p:bldP spid="68" grpId="1" animBg="1"/>
      <p:bldP spid="70" grpId="0" bldLvl="0" animBg="1"/>
      <p:bldP spid="70" grpId="1" bldLvl="0" animBg="1"/>
      <p:bldP spid="71" grpId="0"/>
      <p:bldP spid="74" grpId="0" bldLvl="0" animBg="1"/>
      <p:bldP spid="74" grpId="1" bldLvl="0" animBg="1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630" y="2406650"/>
            <a:ext cx="6856730" cy="6165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59035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谁多？谁少？先看看图，再说一说。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20" y="717550"/>
            <a:ext cx="4761865" cy="23431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" name="图片 2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1731645"/>
            <a:ext cx="467926" cy="648000"/>
          </a:xfrm>
          <a:prstGeom prst="rect">
            <a:avLst/>
          </a:prstGeom>
        </p:spPr>
      </p:pic>
      <p:pic>
        <p:nvPicPr>
          <p:cNvPr id="31" name="图片 30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995" y="1758950"/>
            <a:ext cx="545078" cy="648000"/>
          </a:xfrm>
          <a:prstGeom prst="rect">
            <a:avLst/>
          </a:prstGeom>
        </p:spPr>
      </p:pic>
      <p:pic>
        <p:nvPicPr>
          <p:cNvPr id="32" name="图片 3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075" y="1741170"/>
            <a:ext cx="532326" cy="648000"/>
          </a:xfrm>
          <a:prstGeom prst="rect">
            <a:avLst/>
          </a:prstGeom>
        </p:spPr>
      </p:pic>
      <p:sp>
        <p:nvSpPr>
          <p:cNvPr id="33" name="椭圆 32"/>
          <p:cNvSpPr/>
          <p:nvPr/>
        </p:nvSpPr>
        <p:spPr>
          <a:xfrm>
            <a:off x="627380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5089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10439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6" name="直接连接符 45"/>
          <p:cNvCxnSpPr/>
          <p:nvPr/>
        </p:nvCxnSpPr>
        <p:spPr>
          <a:xfrm>
            <a:off x="941070" y="2454910"/>
            <a:ext cx="0" cy="90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752475" y="2529840"/>
            <a:ext cx="377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0</a:t>
            </a:r>
            <a:endParaRPr lang="en-US" altLang="zh-CN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pic>
        <p:nvPicPr>
          <p:cNvPr id="54" name="图片 5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95" y="3429000"/>
            <a:ext cx="467926" cy="64800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1105535" y="3387090"/>
            <a:ext cx="871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22</a:t>
            </a:r>
            <a:r>
              <a:rPr lang="zh-CN" altLang="en-US" sz="2000" b="1">
                <a:latin typeface="方正科技符号" panose="02000502000000000000" charset="-122"/>
                <a:ea typeface="方正科技符号" panose="02000502000000000000" charset="-122"/>
              </a:rPr>
              <a:t>只</a:t>
            </a:r>
            <a:endParaRPr lang="zh-CN" altLang="en-US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pic>
        <p:nvPicPr>
          <p:cNvPr id="69" name="图片 68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85" y="4257675"/>
            <a:ext cx="532326" cy="648000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3199765" y="4111625"/>
            <a:ext cx="871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100</a:t>
            </a:r>
            <a:r>
              <a:rPr lang="zh-CN" altLang="en-US" sz="2000" b="1">
                <a:latin typeface="方正科技符号" panose="02000502000000000000" charset="-122"/>
                <a:ea typeface="方正科技符号" panose="02000502000000000000" charset="-122"/>
              </a:rPr>
              <a:t>只</a:t>
            </a:r>
            <a:endParaRPr lang="zh-CN" altLang="en-US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pic>
        <p:nvPicPr>
          <p:cNvPr id="73" name="图片 7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85" y="5086350"/>
            <a:ext cx="545078" cy="64800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3041015" y="4905375"/>
            <a:ext cx="871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92</a:t>
            </a:r>
            <a:r>
              <a:rPr lang="zh-CN" altLang="en-US" sz="2000" b="1">
                <a:latin typeface="方正科技符号" panose="02000502000000000000" charset="-122"/>
                <a:ea typeface="方正科技符号" panose="02000502000000000000" charset="-122"/>
              </a:rPr>
              <a:t>只</a:t>
            </a:r>
            <a:endParaRPr lang="zh-CN" altLang="en-US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929005" y="3792855"/>
            <a:ext cx="1218565" cy="144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937260" y="4535170"/>
            <a:ext cx="5389245" cy="1441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933450" y="5326380"/>
            <a:ext cx="4986000" cy="1441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0" name="直接连接符 79"/>
          <p:cNvCxnSpPr/>
          <p:nvPr/>
        </p:nvCxnSpPr>
        <p:spPr>
          <a:xfrm flipH="1">
            <a:off x="2150110" y="3514725"/>
            <a:ext cx="4445" cy="127000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5918835" y="4298950"/>
            <a:ext cx="4445" cy="127000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7149465" y="3673475"/>
            <a:ext cx="3319145" cy="1514475"/>
            <a:chOff x="11216" y="4820"/>
            <a:chExt cx="5227" cy="2385"/>
          </a:xfrm>
        </p:grpSpPr>
        <p:grpSp>
          <p:nvGrpSpPr>
            <p:cNvPr id="82" name="组合 81"/>
            <p:cNvGrpSpPr/>
            <p:nvPr/>
          </p:nvGrpSpPr>
          <p:grpSpPr>
            <a:xfrm>
              <a:off x="11216" y="5201"/>
              <a:ext cx="4380" cy="2005"/>
              <a:chOff x="11216" y="5201"/>
              <a:chExt cx="4380" cy="2005"/>
            </a:xfrm>
          </p:grpSpPr>
          <p:sp>
            <p:nvSpPr>
              <p:cNvPr id="38" name="圆角矩形 37"/>
              <p:cNvSpPr/>
              <p:nvPr/>
            </p:nvSpPr>
            <p:spPr bwMode="auto">
              <a:xfrm>
                <a:off x="11216" y="5241"/>
                <a:ext cx="4380" cy="1965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E1EB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2400" noProof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1536" y="5201"/>
                <a:ext cx="3593" cy="196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l">
                  <a:lnSpc>
                    <a:spcPct val="150000"/>
                  </a:lnSpc>
                </a:pPr>
                <a:r>
                  <a:rPr sz="24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鸡</a:t>
                </a:r>
                <a:r>
                  <a:rPr lang="zh-CN" sz="24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和鸭的数量</a:t>
                </a:r>
                <a:endParaRPr lang="zh-CN"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sz="24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差不多。</a:t>
                </a:r>
                <a:endPara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1" y="4820"/>
              <a:ext cx="1502" cy="15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3" grpId="1" animBg="1"/>
      <p:bldP spid="35" grpId="1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630" y="2406650"/>
            <a:ext cx="6856730" cy="6165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72593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想一想，羊可能有多少只</a:t>
            </a:r>
            <a:r>
              <a:rPr sz="2800" spc="-3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？（</a:t>
            </a:r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画“</a:t>
            </a:r>
            <a:r>
              <a:rPr lang="en-US" sz="2800" b="1" dirty="0">
                <a:solidFill>
                  <a:schemeClr val="tx1"/>
                </a:solidFill>
                <a:latin typeface="方正科技符号" panose="02000502000000000000" charset="-122"/>
                <a:ea typeface="方正科技符号" panose="02000502000000000000" charset="-122"/>
              </a:rPr>
              <a:t>√</a:t>
            </a:r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”）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20" y="717550"/>
            <a:ext cx="4761865" cy="23431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" name="图片 2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1731645"/>
            <a:ext cx="467926" cy="648000"/>
          </a:xfrm>
          <a:prstGeom prst="rect">
            <a:avLst/>
          </a:prstGeom>
        </p:spPr>
      </p:pic>
      <p:pic>
        <p:nvPicPr>
          <p:cNvPr id="31" name="图片 30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995" y="1758950"/>
            <a:ext cx="545078" cy="648000"/>
          </a:xfrm>
          <a:prstGeom prst="rect">
            <a:avLst/>
          </a:prstGeom>
        </p:spPr>
      </p:pic>
      <p:pic>
        <p:nvPicPr>
          <p:cNvPr id="32" name="图片 3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075" y="1741170"/>
            <a:ext cx="532326" cy="648000"/>
          </a:xfrm>
          <a:prstGeom prst="rect">
            <a:avLst/>
          </a:prstGeom>
        </p:spPr>
      </p:pic>
      <p:sp>
        <p:nvSpPr>
          <p:cNvPr id="33" name="椭圆 32"/>
          <p:cNvSpPr/>
          <p:nvPr/>
        </p:nvSpPr>
        <p:spPr>
          <a:xfrm>
            <a:off x="627380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5089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104390" y="2385695"/>
            <a:ext cx="108000" cy="108000"/>
          </a:xfrm>
          <a:prstGeom prst="ellips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6" name="直接连接符 45"/>
          <p:cNvCxnSpPr/>
          <p:nvPr/>
        </p:nvCxnSpPr>
        <p:spPr>
          <a:xfrm>
            <a:off x="941070" y="2454910"/>
            <a:ext cx="0" cy="90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752475" y="2529840"/>
            <a:ext cx="377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方正科技符号" panose="02000502000000000000" charset="-122"/>
                <a:ea typeface="方正科技符号" panose="02000502000000000000" charset="-122"/>
              </a:rPr>
              <a:t>0</a:t>
            </a:r>
            <a:endParaRPr lang="en-US" altLang="zh-CN" sz="2000" b="1"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 rot="0">
            <a:off x="7942365" y="3915410"/>
            <a:ext cx="1988400" cy="1273175"/>
            <a:chOff x="11826" y="5201"/>
            <a:chExt cx="3770" cy="2005"/>
          </a:xfrm>
        </p:grpSpPr>
        <p:sp>
          <p:nvSpPr>
            <p:cNvPr id="38" name="圆角矩形标注 37"/>
            <p:cNvSpPr/>
            <p:nvPr/>
          </p:nvSpPr>
          <p:spPr bwMode="auto">
            <a:xfrm>
              <a:off x="11826" y="5241"/>
              <a:ext cx="3770" cy="1965"/>
            </a:xfrm>
            <a:prstGeom prst="wedgeRoundRectCallout">
              <a:avLst>
                <a:gd name="adj1" fmla="val 62009"/>
                <a:gd name="adj2" fmla="val 145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2106" y="5201"/>
              <a:ext cx="3490" cy="19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羊的只数与鹅差不多。</a:t>
              </a:r>
              <a:endPara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1755" y="3554095"/>
            <a:ext cx="1316355" cy="214630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1638935" y="4082415"/>
          <a:ext cx="8533765" cy="100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000"/>
                <a:gridCol w="1224000"/>
                <a:gridCol w="1224000"/>
              </a:tblGrid>
              <a:tr h="504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7</a:t>
                      </a:r>
                      <a:r>
                        <a:rPr lang="en-US" altLang="zh-CN" sz="2400" b="1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0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只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2</a:t>
                      </a:r>
                      <a:r>
                        <a:rPr lang="en-US" altLang="zh-CN" sz="240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6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只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3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只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</a:tr>
              <a:tr h="50355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193415" y="4607560"/>
            <a:ext cx="643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方正科技符号" panose="02000502000000000000" charset="-122"/>
                <a:ea typeface="方正科技符号" panose="02000502000000000000" charset="-122"/>
              </a:rPr>
              <a:t>√</a:t>
            </a:r>
            <a:endParaRPr lang="en-US" altLang="zh-CN" sz="2800" b="1">
              <a:solidFill>
                <a:srgbClr val="FF000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/>
      <p:bldP spid="35" grpId="1" animBg="1"/>
      <p:bldP spid="36" grpId="1" animBg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745" y="1790700"/>
            <a:ext cx="9659620" cy="43897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10755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b="1" dirty="0">
                <a:solidFill>
                  <a:schemeClr val="tx1"/>
                </a:solidFill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18，26，90，9</a:t>
            </a:r>
            <a:r>
              <a:rPr sz="2800" b="1" spc="500" dirty="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  <a:cs typeface="方正科技符号" panose="02000502000000000000" charset="-122"/>
              </a:rPr>
              <a:t>7</a:t>
            </a:r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四个数中，有一个是兔子的只数，猜一猜。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128"/>
          <a:stretch>
            <a:fillRect/>
          </a:stretch>
        </p:blipFill>
        <p:spPr>
          <a:xfrm flipH="1">
            <a:off x="1247140" y="3285490"/>
            <a:ext cx="1437968" cy="212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145" y="3380105"/>
            <a:ext cx="1080172" cy="201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3380105"/>
            <a:ext cx="1148715" cy="2155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55" y="3387090"/>
            <a:ext cx="972185" cy="21069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830" y="3212465"/>
            <a:ext cx="1276985" cy="20701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060815" y="3044825"/>
            <a:ext cx="1405890" cy="207708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278890" y="2310765"/>
            <a:ext cx="1913890" cy="725170"/>
            <a:chOff x="15045" y="2188"/>
            <a:chExt cx="3014" cy="1142"/>
          </a:xfrm>
        </p:grpSpPr>
        <p:sp>
          <p:nvSpPr>
            <p:cNvPr id="16" name="圆角矩形标注 15"/>
            <p:cNvSpPr/>
            <p:nvPr/>
          </p:nvSpPr>
          <p:spPr bwMode="auto">
            <a:xfrm>
              <a:off x="15045" y="2188"/>
              <a:ext cx="2554" cy="1142"/>
            </a:xfrm>
            <a:prstGeom prst="wedgeRoundRectCallout">
              <a:avLst>
                <a:gd name="adj1" fmla="val -17423"/>
                <a:gd name="adj2" fmla="val 8345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161" y="2188"/>
              <a:ext cx="2899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lang="zh-CN" sz="240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</a:t>
              </a:r>
              <a:r>
                <a:rPr lang="en-US" altLang="zh-CN" sz="2400" b="1"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1</a:t>
              </a:r>
              <a:r>
                <a:rPr lang="en-US" altLang="zh-CN" sz="2400" b="1" spc="300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8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吗？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782695" y="1870710"/>
            <a:ext cx="3303556" cy="1342930"/>
            <a:chOff x="15045" y="2188"/>
            <a:chExt cx="3016" cy="1143"/>
          </a:xfrm>
        </p:grpSpPr>
        <p:sp>
          <p:nvSpPr>
            <p:cNvPr id="19" name="圆角矩形标注 18"/>
            <p:cNvSpPr/>
            <p:nvPr/>
          </p:nvSpPr>
          <p:spPr bwMode="auto">
            <a:xfrm>
              <a:off x="15045" y="2188"/>
              <a:ext cx="3016" cy="1142"/>
            </a:xfrm>
            <a:prstGeom prst="wedgeRoundRectCallout">
              <a:avLst>
                <a:gd name="adj1" fmla="val -8077"/>
                <a:gd name="adj2" fmla="val 6893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161" y="2188"/>
              <a:ext cx="2899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比 </a:t>
              </a:r>
              <a:r>
                <a:rPr sz="2400" b="1"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18</a:t>
              </a: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多得多的数有</a:t>
              </a:r>
              <a:endPara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sz="2400" b="1"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90，97，</a:t>
              </a: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 </a:t>
              </a:r>
              <a:r>
                <a:rPr sz="2400" b="1"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90</a:t>
              </a: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吗</a:t>
              </a:r>
              <a:r>
                <a:rPr lang="zh-CN"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？</a:t>
              </a:r>
              <a:endPara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13420" y="2274570"/>
            <a:ext cx="1621790" cy="725805"/>
            <a:chOff x="15045" y="2188"/>
            <a:chExt cx="2554" cy="1143"/>
          </a:xfrm>
        </p:grpSpPr>
        <p:sp>
          <p:nvSpPr>
            <p:cNvPr id="22" name="圆角矩形标注 21"/>
            <p:cNvSpPr/>
            <p:nvPr/>
          </p:nvSpPr>
          <p:spPr bwMode="auto">
            <a:xfrm>
              <a:off x="15045" y="2188"/>
              <a:ext cx="2554" cy="1142"/>
            </a:xfrm>
            <a:prstGeom prst="wedgeRoundRectCallout">
              <a:avLst>
                <a:gd name="adj1" fmla="val -17423"/>
                <a:gd name="adj2" fmla="val 8345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5161" y="2188"/>
              <a:ext cx="2371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lang="en-US" altLang="zh-CN" sz="240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sz="240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</a:t>
              </a:r>
              <a:r>
                <a:rPr lang="en-US" altLang="zh-CN" sz="2400" b="1"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9</a:t>
              </a:r>
              <a:r>
                <a:rPr lang="en-US" altLang="zh-CN" sz="2400" b="1" spc="300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7</a:t>
              </a:r>
              <a:r>
                <a:rPr lang="zh-CN" altLang="en-US" sz="2400" b="1" spc="300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2400" b="1" spc="30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528570" y="5396230"/>
            <a:ext cx="2707640" cy="725170"/>
            <a:chOff x="15045" y="2188"/>
            <a:chExt cx="3014" cy="1142"/>
          </a:xfrm>
        </p:grpSpPr>
        <p:sp>
          <p:nvSpPr>
            <p:cNvPr id="25" name="圆角矩形标注 24"/>
            <p:cNvSpPr/>
            <p:nvPr/>
          </p:nvSpPr>
          <p:spPr bwMode="auto">
            <a:xfrm>
              <a:off x="15045" y="2188"/>
              <a:ext cx="2554" cy="1142"/>
            </a:xfrm>
            <a:prstGeom prst="wedgeRoundRectCallout">
              <a:avLst>
                <a:gd name="adj1" fmla="val 7068"/>
                <a:gd name="adj2" fmla="val -82924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161" y="2188"/>
              <a:ext cx="2899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比 </a:t>
              </a:r>
              <a:r>
                <a:rPr sz="2400" b="1"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18</a:t>
              </a: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多得多。</a:t>
              </a:r>
              <a:endPara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52681" y="5535930"/>
            <a:ext cx="1425763" cy="730250"/>
            <a:chOff x="14971" y="2188"/>
            <a:chExt cx="3177" cy="1150"/>
          </a:xfrm>
        </p:grpSpPr>
        <p:sp>
          <p:nvSpPr>
            <p:cNvPr id="28" name="圆角矩形标注 27"/>
            <p:cNvSpPr/>
            <p:nvPr/>
          </p:nvSpPr>
          <p:spPr bwMode="auto">
            <a:xfrm>
              <a:off x="15045" y="2188"/>
              <a:ext cx="2554" cy="1142"/>
            </a:xfrm>
            <a:prstGeom prst="wedgeRoundRectCallout">
              <a:avLst>
                <a:gd name="adj1" fmla="val -31274"/>
                <a:gd name="adj2" fmla="val -81611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4971" y="2195"/>
              <a:ext cx="3177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lang="en-US" altLang="zh-CN" sz="240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sz="240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不是</a:t>
              </a:r>
              <a:r>
                <a:rPr lang="zh-CN" altLang="en-US" sz="2400" b="1" spc="300">
                  <a:solidFill>
                    <a:schemeClr val="tx1"/>
                  </a:solidFill>
                  <a:uFillTx/>
                  <a:latin typeface="方正科技符号" panose="02000502000000000000" charset="-122"/>
                  <a:ea typeface="方正科技符号" panose="02000502000000000000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2400" b="1" spc="30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185785" y="5450205"/>
            <a:ext cx="2281555" cy="730250"/>
            <a:chOff x="14971" y="2188"/>
            <a:chExt cx="3177" cy="1150"/>
          </a:xfrm>
        </p:grpSpPr>
        <p:sp>
          <p:nvSpPr>
            <p:cNvPr id="37" name="圆角矩形标注 36"/>
            <p:cNvSpPr/>
            <p:nvPr/>
          </p:nvSpPr>
          <p:spPr bwMode="auto">
            <a:xfrm>
              <a:off x="15045" y="2188"/>
              <a:ext cx="2554" cy="1142"/>
            </a:xfrm>
            <a:prstGeom prst="wedgeRoundRectCallout">
              <a:avLst>
                <a:gd name="adj1" fmla="val 31543"/>
                <a:gd name="adj2" fmla="val -98511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4971" y="2195"/>
              <a:ext cx="3177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lang="en-US" altLang="zh-CN" sz="240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sz="2400" spc="3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你猜对了！</a:t>
              </a:r>
              <a:endParaRPr lang="zh-CN" sz="2400" spc="3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0" name="组合 79"/>
          <p:cNvGrpSpPr/>
          <p:nvPr/>
        </p:nvGrpSpPr>
        <p:grpSpPr>
          <a:xfrm>
            <a:off x="5892306" y="2438880"/>
            <a:ext cx="3771900" cy="1231010"/>
            <a:chOff x="15037" y="2152"/>
            <a:chExt cx="3719" cy="1178"/>
          </a:xfrm>
        </p:grpSpPr>
        <p:sp>
          <p:nvSpPr>
            <p:cNvPr id="81" name="圆角矩形 80"/>
            <p:cNvSpPr/>
            <p:nvPr/>
          </p:nvSpPr>
          <p:spPr bwMode="auto">
            <a:xfrm>
              <a:off x="15037" y="2188"/>
              <a:ext cx="3719" cy="1142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6349" y="2152"/>
              <a:ext cx="2329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跳</a:t>
              </a:r>
              <a:r>
                <a:rPr lang="zh-CN"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绳</a:t>
              </a: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的比跑步的少</a:t>
              </a:r>
              <a:r>
                <a:rPr lang="zh-CN"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一些</a:t>
              </a: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8443" name="图片 1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680" y="457835"/>
            <a:ext cx="1990090" cy="983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文本框 3"/>
          <p:cNvSpPr txBox="1"/>
          <p:nvPr>
            <p:custDataLst>
              <p:tags r:id="rId2"/>
            </p:custDataLst>
          </p:nvPr>
        </p:nvSpPr>
        <p:spPr>
          <a:xfrm>
            <a:off x="1201738" y="1677670"/>
            <a:ext cx="32861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跑步的有 </a:t>
            </a:r>
            <a:r>
              <a:rPr lang="zh-CN" altLang="zh-CN" sz="2800" b="1" dirty="0">
                <a:latin typeface="方正科技符号" panose="02000502000000000000" charset="-122"/>
                <a:ea typeface="方正科技符号" panose="02000502000000000000" charset="-122"/>
              </a:rPr>
              <a:t>86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人。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717675"/>
            <a:ext cx="468000" cy="468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764030" y="2439515"/>
            <a:ext cx="3771900" cy="1231010"/>
            <a:chOff x="15045" y="2152"/>
            <a:chExt cx="3719" cy="1178"/>
          </a:xfrm>
        </p:grpSpPr>
        <p:sp>
          <p:nvSpPr>
            <p:cNvPr id="55" name="圆角矩形 54"/>
            <p:cNvSpPr/>
            <p:nvPr/>
          </p:nvSpPr>
          <p:spPr bwMode="auto">
            <a:xfrm>
              <a:off x="15045" y="2188"/>
              <a:ext cx="3719" cy="1142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400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5161" y="2152"/>
              <a:ext cx="2329" cy="114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lnSpc>
                  <a:spcPct val="150000"/>
                </a:lnSpc>
              </a:pPr>
              <a:r>
                <a:rPr sz="2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跳远的比跑步的少得多。</a:t>
              </a:r>
              <a:endPara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1" name="图片 60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1509395"/>
            <a:ext cx="1743142" cy="2304000"/>
          </a:xfrm>
          <a:prstGeom prst="rect">
            <a:avLst/>
          </a:prstGeom>
        </p:spPr>
      </p:pic>
      <p:pic>
        <p:nvPicPr>
          <p:cNvPr id="73" name="图片 7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465" y="2061845"/>
            <a:ext cx="1836000" cy="1810339"/>
          </a:xfrm>
          <a:prstGeom prst="rect">
            <a:avLst/>
          </a:prstGeom>
        </p:spPr>
      </p:pic>
      <p:sp>
        <p:nvSpPr>
          <p:cNvPr id="74" name="文本框 3"/>
          <p:cNvSpPr txBox="1"/>
          <p:nvPr>
            <p:custDataLst>
              <p:tags r:id="rId6"/>
            </p:custDataLst>
          </p:nvPr>
        </p:nvSpPr>
        <p:spPr>
          <a:xfrm>
            <a:off x="3108960" y="3890010"/>
            <a:ext cx="61658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跳远的可能有多少人？（画“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”）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文本框 3"/>
          <p:cNvSpPr txBox="1"/>
          <p:nvPr>
            <p:custDataLst>
              <p:tags r:id="rId7"/>
            </p:custDataLst>
          </p:nvPr>
        </p:nvSpPr>
        <p:spPr>
          <a:xfrm>
            <a:off x="3108960" y="4531995"/>
            <a:ext cx="61658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跳绳的可能有多少人？（画“</a:t>
            </a:r>
            <a:r>
              <a:rPr lang="en-US" altLang="zh-CN" sz="2800" b="1" dirty="0">
                <a:latin typeface="方正科技符号" panose="02000502000000000000" charset="-122"/>
                <a:ea typeface="方正科技符号" panose="02000502000000000000" charset="-122"/>
                <a:cs typeface="微软雅黑" panose="020B0503020204020204" pitchFamily="34" charset="-122"/>
              </a:rPr>
              <a:t>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”）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76" name="表格 75"/>
          <p:cNvGraphicFramePr/>
          <p:nvPr/>
        </p:nvGraphicFramePr>
        <p:xfrm>
          <a:off x="3870325" y="5130165"/>
          <a:ext cx="3672205" cy="10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/>
                <a:gridCol w="1080000"/>
                <a:gridCol w="1080000"/>
              </a:tblGrid>
              <a:tr h="504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8</a:t>
                      </a:r>
                      <a:r>
                        <a:rPr lang="en-US" sz="2400" b="1" spc="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8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1</a:t>
                      </a:r>
                      <a:r>
                        <a:rPr lang="en-US" sz="2400" spc="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2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7</a:t>
                      </a:r>
                      <a:r>
                        <a:rPr lang="en-US" altLang="zh-CN" sz="240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6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</a:tr>
              <a:tr h="504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7" name="文本框 76"/>
          <p:cNvSpPr txBox="1"/>
          <p:nvPr/>
        </p:nvSpPr>
        <p:spPr>
          <a:xfrm>
            <a:off x="6250305" y="5634990"/>
            <a:ext cx="643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方正科技符号" panose="02000502000000000000" charset="-122"/>
                <a:ea typeface="方正科技符号" panose="02000502000000000000" charset="-122"/>
              </a:rPr>
              <a:t>√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7879080" y="4019550"/>
            <a:ext cx="290195" cy="29019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5344795" y="5745480"/>
            <a:ext cx="290195" cy="290195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1"/>
      <p:bldP spid="79" grpId="0" bldLvl="0" animBg="1"/>
      <p:bldP spid="7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680" y="1931670"/>
            <a:ext cx="530225" cy="496570"/>
          </a:xfrm>
          <a:prstGeom prst="rect">
            <a:avLst/>
          </a:prstGeom>
        </p:spPr>
      </p:pic>
      <p:pic>
        <p:nvPicPr>
          <p:cNvPr id="18443" name="图片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680" y="711835"/>
            <a:ext cx="1990090" cy="983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圆角矩形标注 37"/>
          <p:cNvSpPr/>
          <p:nvPr/>
        </p:nvSpPr>
        <p:spPr bwMode="auto">
          <a:xfrm>
            <a:off x="1570140" y="2581910"/>
            <a:ext cx="1988400" cy="1247775"/>
          </a:xfrm>
          <a:prstGeom prst="wedgeRoundRectCallout">
            <a:avLst>
              <a:gd name="adj1" fmla="val 66574"/>
              <a:gd name="adj2" fmla="val -31984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717820" y="2556510"/>
            <a:ext cx="1840720" cy="1247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我爸爸今年</a:t>
            </a:r>
            <a:r>
              <a:rPr sz="2400" b="1">
                <a:latin typeface="方正科技符号" panose="02000502000000000000" charset="-122"/>
                <a:ea typeface="方正科技符号" panose="02000502000000000000" charset="-122"/>
                <a:cs typeface="微软雅黑" panose="020B0503020204020204" pitchFamily="34" charset="-122"/>
                <a:sym typeface="+mn-ea"/>
              </a:rPr>
              <a:t>37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岁。</a:t>
            </a:r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42715" y="2210435"/>
            <a:ext cx="1105535" cy="1779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4680" y="4298950"/>
            <a:ext cx="957580" cy="186563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 bwMode="auto">
          <a:xfrm>
            <a:off x="1987550" y="4555490"/>
            <a:ext cx="2989580" cy="1247775"/>
          </a:xfrm>
          <a:prstGeom prst="wedgeRoundRectCallout">
            <a:avLst>
              <a:gd name="adj1" fmla="val -63296"/>
              <a:gd name="adj2" fmla="val 4402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4870" y="4530090"/>
            <a:ext cx="2701925" cy="1247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我爸爸的年龄和你爸爸的差不多。</a:t>
            </a:r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923915" y="2556510"/>
            <a:ext cx="4399915" cy="3130550"/>
          </a:xfrm>
          <a:prstGeom prst="roundRect">
            <a:avLst>
              <a:gd name="adj" fmla="val 12071"/>
            </a:avLst>
          </a:prstGeom>
          <a:solidFill>
            <a:srgbClr val="F6D6C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868035" y="2411095"/>
            <a:ext cx="4382135" cy="3185160"/>
          </a:xfrm>
          <a:prstGeom prst="roundRect">
            <a:avLst>
              <a:gd name="adj" fmla="val 11822"/>
            </a:avLst>
          </a:prstGeom>
          <a:solidFill>
            <a:srgbClr val="FAE8D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407150" y="2428240"/>
            <a:ext cx="3571240" cy="1247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sz="2400" spc="3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淘气的爸爸今年可能多少岁？（画“</a:t>
            </a:r>
            <a:r>
              <a:rPr lang="en-US" sz="2400" b="1" spc="300">
                <a:solidFill>
                  <a:schemeClr val="tx1"/>
                </a:solidFill>
                <a:uFillTx/>
                <a:latin typeface="方正科技符号" panose="02000502000000000000" charset="-122"/>
                <a:ea typeface="方正科技符号" panose="02000502000000000000" charset="-122"/>
                <a:cs typeface="微软雅黑" panose="020B0503020204020204" pitchFamily="34" charset="-122"/>
                <a:sym typeface="+mn-ea"/>
              </a:rPr>
              <a:t>√</a:t>
            </a:r>
            <a:r>
              <a:rPr sz="2400" spc="30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”）</a:t>
            </a:r>
            <a:endParaRPr sz="2400" spc="30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/>
        </p:nvGraphicFramePr>
        <p:xfrm>
          <a:off x="6214110" y="4082415"/>
          <a:ext cx="8533765" cy="100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000"/>
                <a:gridCol w="1224000"/>
                <a:gridCol w="1224000"/>
              </a:tblGrid>
              <a:tr h="504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3</a:t>
                      </a:r>
                      <a:r>
                        <a:rPr lang="en-US" sz="2400" b="1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9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5</a:t>
                      </a:r>
                      <a:r>
                        <a:rPr lang="en-US" sz="240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0</a:t>
                      </a:r>
                      <a:r>
                        <a:rPr lang="zh-CN" alt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2</a:t>
                      </a:r>
                      <a:r>
                        <a:rPr lang="en-US" sz="240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方正科技符号" panose="02000502000000000000" charset="-122"/>
                          <a:ea typeface="方正科技符号" panose="02000502000000000000" charset="-122"/>
                        </a:rPr>
                        <a:t>8</a:t>
                      </a:r>
                      <a:r>
                        <a:rPr lang="zh-CN" altLang="en-US" sz="2400" b="0" spc="5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2400" b="0" spc="5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rgbClr val="BBD191"/>
                    </a:solidFill>
                  </a:tcPr>
                </a:tc>
              </a:tr>
              <a:tr h="50355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19050" cmpd="sng">
                      <a:solidFill>
                        <a:srgbClr val="BBD191"/>
                      </a:solidFill>
                      <a:prstDash val="solid"/>
                    </a:lnL>
                    <a:lnR w="19050" cmpd="sng">
                      <a:solidFill>
                        <a:srgbClr val="BBD191"/>
                      </a:solidFill>
                      <a:prstDash val="solid"/>
                    </a:lnR>
                    <a:lnT w="19050" cmpd="sng">
                      <a:solidFill>
                        <a:srgbClr val="BBD191"/>
                      </a:solidFill>
                      <a:prstDash val="solid"/>
                    </a:lnT>
                    <a:lnB w="19050" cmpd="sng">
                      <a:solidFill>
                        <a:srgbClr val="BBD19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6586220" y="4607560"/>
            <a:ext cx="643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方正科技符号" panose="02000502000000000000" charset="-122"/>
                <a:ea typeface="方正科技符号" panose="02000502000000000000" charset="-122"/>
              </a:rPr>
              <a:t>√</a:t>
            </a:r>
            <a:endParaRPr lang="en-US" altLang="zh-CN" sz="2800" b="1">
              <a:solidFill>
                <a:srgbClr val="FF0000"/>
              </a:solidFill>
              <a:latin typeface="方正科技符号" panose="02000502000000000000" charset="-122"/>
              <a:ea typeface="方正科技符号" panose="02000502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40982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  <a:endParaRPr lang="zh-CN" altLang="en-US" sz="3200" b="1">
              <a:solidFill>
                <a:srgbClr val="62A8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2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3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96.9,&quot;left&quot;:42.45,&quot;top&quot;:99.95,&quot;width&quot;:851.3}"/>
</p:tagLst>
</file>

<file path=ppt/tags/tag25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28.xml><?xml version="1.0" encoding="utf-8"?>
<p:tagLst xmlns:p="http://schemas.openxmlformats.org/presentationml/2006/main">
  <p:tag name="KSO_WM_DIAGRAM_VIRTUALLY_FRAME" val="{&quot;height&quot;:98.1,&quot;left&quot;:179.2,&quot;top&quot;:332.9,&quot;width&quot;:580.5}"/>
</p:tagLst>
</file>

<file path=ppt/tags/tag29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31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32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33.xml><?xml version="1.0" encoding="utf-8"?>
<p:tagLst xmlns:p="http://schemas.openxmlformats.org/presentationml/2006/main">
  <p:tag name="KSO_WM_DIAGRAM_VIRTUALLY_FRAME" val="{&quot;height&quot;:97.85,&quot;left&quot;:179.2,&quot;top&quot;:333.15,&quot;width&quot;:580.5}"/>
</p:tagLst>
</file>

<file path=ppt/tags/tag34.xml><?xml version="1.0" encoding="utf-8"?>
<p:tagLst xmlns:p="http://schemas.openxmlformats.org/presentationml/2006/main">
  <p:tag name="KSO_WM_DIAGRAM_VIRTUALLY_FRAME" val="{&quot;height&quot;:97.85,&quot;left&quot;:179.2,&quot;top&quot;:333.15,&quot;width&quot;:580.5}"/>
</p:tagLst>
</file>

<file path=ppt/tags/tag35.xml><?xml version="1.0" encoding="utf-8"?>
<p:tagLst xmlns:p="http://schemas.openxmlformats.org/presentationml/2006/main">
  <p:tag name="KSO_WM_DIAGRAM_VIRTUALLY_FRAME" val="{&quot;height&quot;:98.1,&quot;left&quot;:179.2,&quot;top&quot;:332.9,&quot;width&quot;:580.5}"/>
</p:tagLst>
</file>

<file path=ppt/tags/tag36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37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38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39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1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2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3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4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5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6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7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8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49.xml><?xml version="1.0" encoding="utf-8"?>
<p:tagLst xmlns:p="http://schemas.openxmlformats.org/presentationml/2006/main">
  <p:tag name="KSO_WM_DIAGRAM_VIRTUALLY_FRAME" val="{&quot;height&quot;:97.8,&quot;left&quot;:179.2,&quot;top&quot;:268.45,&quot;width&quot;:580.4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commondata" val="eyJoZGlkIjoiNGM0ODMyYWI4MTI5MDA4ZmIzNTM3MTFiYTE0MTBlYzgifQ=="/>
</p:tagLst>
</file>

<file path=ppt/tags/tag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9.xml><?xml version="1.0" encoding="utf-8"?>
<p:tagLst xmlns:p="http://schemas.openxmlformats.org/presentationml/2006/main">
  <p:tag name="KSO_WM_BEAUTIFY_FLAG" val=""/>
  <p:tag name="KSO_WM_DIAGRAM_VIRTUALLY_FRAME" val="{&quot;height&quot;:396.9,&quot;left&quot;:42.45,&quot;top&quot;:99.95,&quot;width&quot;:851.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WPS 演示</Application>
  <PresentationFormat/>
  <Paragraphs>170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等线</vt:lpstr>
      <vt:lpstr>等线 Light</vt:lpstr>
      <vt:lpstr>方正大标宋简体</vt:lpstr>
      <vt:lpstr>思源宋体 Heavy</vt:lpstr>
      <vt:lpstr>微软雅黑</vt:lpstr>
      <vt:lpstr>方正科技符号</vt:lpstr>
      <vt:lpstr>Times New Roman</vt:lpstr>
      <vt:lpstr>Arial Unicode MS</vt:lpstr>
      <vt:lpstr>Calibri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群 林</dc:creator>
  <cp:lastModifiedBy>郑雪</cp:lastModifiedBy>
  <cp:revision>102</cp:revision>
  <dcterms:created xsi:type="dcterms:W3CDTF">2023-11-18T16:34:00Z</dcterms:created>
  <dcterms:modified xsi:type="dcterms:W3CDTF">2025-01-08T02:25:16Z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FD08759F2F004226A9E19B64226A5448_13</vt:lpwstr>
  </property>
  <property fmtid="{D5CDD505-2E9C-101B-9397-08002B2CF9AE}" pid="3" name="KSOProductBuildVer">
    <vt:lpwstr>2052-12.1.0.19302</vt:lpwstr>
  </property>
</Properties>
</file>