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8"/>
  </p:handoutMasterIdLst>
  <p:sldIdLst>
    <p:sldId id="272" r:id="rId3"/>
    <p:sldId id="280" r:id="rId4"/>
    <p:sldId id="281" r:id="rId5"/>
    <p:sldId id="291" r:id="rId6"/>
    <p:sldId id="274" r:id="rId7"/>
  </p:sldIdLst>
  <p:sldSz cx="12192000" cy="6858000"/>
  <p:notesSz cx="6858000" cy="9144000"/>
  <p:embeddedFontLst>
    <p:embeddedFont>
      <p:font typeface="等线" panose="02010600030101010101" pitchFamily="2" charset="-122"/>
      <p:regular r:id="rId12"/>
    </p:embeddedFont>
    <p:embeddedFont>
      <p:font typeface="微软雅黑" panose="020B0503020204020204" pitchFamily="34" charset="-122"/>
      <p:regular r:id="rId13"/>
    </p:embeddedFont>
    <p:embeddedFont>
      <p:font typeface="方正科技符号" panose="02000502000000000000" charset="-122"/>
      <p:regular r:id="rId14"/>
    </p:embeddedFont>
    <p:embeddedFont>
      <p:font typeface="方正大标宋简体" panose="02000000000000000000" charset="-122"/>
      <p:regular r:id="rId15"/>
    </p:embeddedFont>
  </p:embeddedFontLst>
  <p:custDataLst>
    <p:tags r:id="rId16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4" userDrawn="1">
          <p15:clr>
            <a:srgbClr val="A4A3A4"/>
          </p15:clr>
        </p15:guide>
        <p15:guide id="2" pos="38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CAF"/>
    <a:srgbClr val="E8DFEF"/>
    <a:srgbClr val="D3EDFB"/>
    <a:srgbClr val="E7F3F9"/>
    <a:srgbClr val="F4F9FD"/>
    <a:srgbClr val="F1F8FC"/>
    <a:srgbClr val="34AF9D"/>
    <a:srgbClr val="004EA2"/>
    <a:srgbClr val="DEEEF8"/>
    <a:srgbClr val="599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2"/>
    <p:restoredTop sz="94660"/>
  </p:normalViewPr>
  <p:slideViewPr>
    <p:cSldViewPr snapToGrid="0" showGuides="1">
      <p:cViewPr varScale="1">
        <p:scale>
          <a:sx n="89" d="100"/>
          <a:sy n="89" d="100"/>
        </p:scale>
        <p:origin x="418" y="72"/>
      </p:cViewPr>
      <p:guideLst>
        <p:guide orient="horz" pos="2214"/>
        <p:guide pos="38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2.xml"/><Relationship Id="rId15" Type="http://schemas.openxmlformats.org/officeDocument/2006/relationships/font" Target="fonts/font4.fntdata"/><Relationship Id="rId14" Type="http://schemas.openxmlformats.org/officeDocument/2006/relationships/font" Target="fonts/font3.fntdata"/><Relationship Id="rId13" Type="http://schemas.openxmlformats.org/officeDocument/2006/relationships/font" Target="fonts/font2.fntdata"/><Relationship Id="rId12" Type="http://schemas.openxmlformats.org/officeDocument/2006/relationships/font" Target="fonts/font1.fntdata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A0BFD76-4F25-415A-9328-FD97E6171CD2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有logo图片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5.xml"/><Relationship Id="rId7" Type="http://schemas.openxmlformats.org/officeDocument/2006/relationships/image" Target="../media/image4.png"/><Relationship Id="rId6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image" Target="../media/image8.png"/><Relationship Id="rId3" Type="http://schemas.openxmlformats.org/officeDocument/2006/relationships/tags" Target="../tags/tag7.xml"/><Relationship Id="rId2" Type="http://schemas.openxmlformats.org/officeDocument/2006/relationships/image" Target="../media/image7.png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3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15.xml"/><Relationship Id="rId2" Type="http://schemas.openxmlformats.org/officeDocument/2006/relationships/image" Target="../media/image8.png"/><Relationship Id="rId1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1.png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../media/image10.png"/><Relationship Id="rId3" Type="http://schemas.openxmlformats.org/officeDocument/2006/relationships/tags" Target="../tags/tag17.xml"/><Relationship Id="rId2" Type="http://schemas.openxmlformats.org/officeDocument/2006/relationships/image" Target="../media/image8.png"/><Relationship Id="rId1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231265" y="2721928"/>
            <a:ext cx="6981825" cy="1106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  <a:sym typeface="+mn-ea"/>
              </a:rPr>
              <a:t>做个减法表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182995" y="4624705"/>
            <a:ext cx="3462020" cy="1581785"/>
            <a:chOff x="11344" y="7316"/>
            <a:chExt cx="5452" cy="2491"/>
          </a:xfrm>
        </p:grpSpPr>
        <p:pic>
          <p:nvPicPr>
            <p:cNvPr id="12" name="图片 11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8" name="图片 7" descr="一上奇思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10" name="图片 9" descr="一上妙想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11" name="图片 10" descr="一上淘气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22" name="TextBox 22"/>
          <p:cNvSpPr txBox="1"/>
          <p:nvPr/>
        </p:nvSpPr>
        <p:spPr>
          <a:xfrm>
            <a:off x="1326034" y="759531"/>
            <a:ext cx="9754886" cy="61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一年级下册  第三单元</a:t>
            </a:r>
            <a:r>
              <a:rPr lang="en-US" altLang="zh-CN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 </a:t>
            </a: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20以内数与减法</a:t>
            </a:r>
            <a:endParaRPr lang="zh-CN" altLang="en-US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16" name="Freeform 3"/>
          <p:cNvSpPr/>
          <p:nvPr/>
        </p:nvSpPr>
        <p:spPr>
          <a:xfrm flipH="1">
            <a:off x="8213090" y="1069340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5" name="组合 44"/>
          <p:cNvGrpSpPr/>
          <p:nvPr/>
        </p:nvGrpSpPr>
        <p:grpSpPr>
          <a:xfrm>
            <a:off x="1813560" y="1508760"/>
            <a:ext cx="8116570" cy="4735830"/>
            <a:chOff x="2856" y="2376"/>
            <a:chExt cx="12782" cy="7458"/>
          </a:xfrm>
        </p:grpSpPr>
        <p:pic>
          <p:nvPicPr>
            <p:cNvPr id="18" name="图片 17" descr="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2856" y="2376"/>
              <a:ext cx="12782" cy="7459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 rot="14220000">
              <a:off x="12971" y="8000"/>
              <a:ext cx="1447" cy="567"/>
            </a:xfrm>
            <a:prstGeom prst="rect">
              <a:avLst/>
            </a:prstGeom>
            <a:solidFill>
              <a:srgbClr val="E2ECA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200" b="1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12</a:t>
              </a:r>
              <a:r>
                <a:rPr lang="zh-CN" altLang="en-US" sz="2200" b="1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－</a:t>
              </a:r>
              <a:r>
                <a:rPr lang="en-US" altLang="zh-CN" sz="2200" b="1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4</a:t>
              </a:r>
              <a:endParaRPr lang="en-US" altLang="zh-CN" sz="2200" b="1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 rot="7380000">
              <a:off x="5679" y="6589"/>
              <a:ext cx="1447" cy="567"/>
            </a:xfrm>
            <a:prstGeom prst="rect">
              <a:avLst/>
            </a:prstGeom>
            <a:solidFill>
              <a:srgbClr val="E2ECA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200" b="1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11</a:t>
              </a:r>
              <a:r>
                <a:rPr lang="zh-CN" altLang="en-US" sz="2200" b="1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－</a:t>
              </a:r>
              <a:r>
                <a:rPr lang="en-US" altLang="zh-CN" sz="2200" b="1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4</a:t>
              </a:r>
              <a:endParaRPr lang="en-US" altLang="zh-CN" sz="2200" b="1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 rot="7380000">
              <a:off x="4707" y="8148"/>
              <a:ext cx="1447" cy="567"/>
            </a:xfrm>
            <a:prstGeom prst="rect">
              <a:avLst/>
            </a:prstGeom>
            <a:solidFill>
              <a:srgbClr val="E8DFE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200" b="1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13</a:t>
              </a:r>
              <a:r>
                <a:rPr lang="zh-CN" altLang="en-US" sz="2200" b="1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－</a:t>
              </a:r>
              <a:r>
                <a:rPr lang="en-US" altLang="zh-CN" sz="2200" b="1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6</a:t>
              </a:r>
              <a:endParaRPr lang="en-US" altLang="zh-CN" sz="2200" b="1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 rot="7380000">
              <a:off x="5573" y="8253"/>
              <a:ext cx="1447" cy="567"/>
            </a:xfrm>
            <a:prstGeom prst="rect">
              <a:avLst/>
            </a:prstGeom>
            <a:solidFill>
              <a:srgbClr val="D3ED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200" b="1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16</a:t>
              </a:r>
              <a:r>
                <a:rPr lang="zh-CN" altLang="en-US" sz="2200" b="1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－</a:t>
              </a:r>
              <a:r>
                <a:rPr lang="en-US" altLang="zh-CN" sz="2200" b="1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9</a:t>
              </a:r>
              <a:endParaRPr lang="en-US" altLang="zh-CN" sz="2200" b="1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6685" y="7136"/>
              <a:ext cx="1953" cy="485"/>
            </a:xfrm>
            <a:custGeom>
              <a:avLst/>
              <a:gdLst>
                <a:gd name="connisteX0" fmla="*/ 0 w 1240155"/>
                <a:gd name="connsiteY0" fmla="*/ 307975 h 307975"/>
                <a:gd name="connisteX1" fmla="*/ 1240155 w 1240155"/>
                <a:gd name="connsiteY1" fmla="*/ 307975 h 307975"/>
                <a:gd name="connisteX2" fmla="*/ 1188720 w 1240155"/>
                <a:gd name="connsiteY2" fmla="*/ 0 h 307975"/>
                <a:gd name="connisteX3" fmla="*/ 114935 w 1240155"/>
                <a:gd name="connsiteY3" fmla="*/ 0 h 307975"/>
                <a:gd name="connisteX4" fmla="*/ 0 w 1240155"/>
                <a:gd name="connsiteY4" fmla="*/ 307975 h 3079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1240155" h="307975">
                  <a:moveTo>
                    <a:pt x="0" y="307975"/>
                  </a:moveTo>
                  <a:lnTo>
                    <a:pt x="1240155" y="307975"/>
                  </a:lnTo>
                  <a:lnTo>
                    <a:pt x="1188720" y="0"/>
                  </a:lnTo>
                  <a:lnTo>
                    <a:pt x="114935" y="0"/>
                  </a:lnTo>
                  <a:lnTo>
                    <a:pt x="0" y="307975"/>
                  </a:lnTo>
                  <a:close/>
                </a:path>
              </a:pathLst>
            </a:custGeom>
            <a:solidFill>
              <a:srgbClr val="D3ED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200" b="1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17－9</a:t>
              </a:r>
              <a:endParaRPr lang="en-US" altLang="zh-CN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7115" y="7863"/>
              <a:ext cx="1953" cy="485"/>
            </a:xfrm>
            <a:custGeom>
              <a:avLst/>
              <a:gdLst>
                <a:gd name="connisteX0" fmla="*/ 0 w 1240155"/>
                <a:gd name="connsiteY0" fmla="*/ 307975 h 307975"/>
                <a:gd name="connisteX1" fmla="*/ 1240155 w 1240155"/>
                <a:gd name="connsiteY1" fmla="*/ 307975 h 307975"/>
                <a:gd name="connisteX2" fmla="*/ 1188720 w 1240155"/>
                <a:gd name="connsiteY2" fmla="*/ 0 h 307975"/>
                <a:gd name="connisteX3" fmla="*/ 114935 w 1240155"/>
                <a:gd name="connsiteY3" fmla="*/ 0 h 307975"/>
                <a:gd name="connisteX4" fmla="*/ 0 w 1240155"/>
                <a:gd name="connsiteY4" fmla="*/ 307975 h 3079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1240155" h="307975">
                  <a:moveTo>
                    <a:pt x="0" y="307975"/>
                  </a:moveTo>
                  <a:lnTo>
                    <a:pt x="1240155" y="307975"/>
                  </a:lnTo>
                  <a:lnTo>
                    <a:pt x="1188720" y="0"/>
                  </a:lnTo>
                  <a:lnTo>
                    <a:pt x="114935" y="0"/>
                  </a:lnTo>
                  <a:lnTo>
                    <a:pt x="0" y="307975"/>
                  </a:lnTo>
                  <a:close/>
                </a:path>
              </a:pathLst>
            </a:custGeom>
            <a:solidFill>
              <a:srgbClr val="E2ECA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200" b="1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18－9</a:t>
              </a:r>
              <a:endParaRPr lang="en-US" altLang="zh-CN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6573" y="8725"/>
              <a:ext cx="1953" cy="485"/>
            </a:xfrm>
            <a:custGeom>
              <a:avLst/>
              <a:gdLst>
                <a:gd name="connisteX0" fmla="*/ 0 w 1240155"/>
                <a:gd name="connsiteY0" fmla="*/ 307975 h 307975"/>
                <a:gd name="connisteX1" fmla="*/ 1240155 w 1240155"/>
                <a:gd name="connsiteY1" fmla="*/ 307975 h 307975"/>
                <a:gd name="connisteX2" fmla="*/ 1188720 w 1240155"/>
                <a:gd name="connsiteY2" fmla="*/ 0 h 307975"/>
                <a:gd name="connisteX3" fmla="*/ 114935 w 1240155"/>
                <a:gd name="connsiteY3" fmla="*/ 0 h 307975"/>
                <a:gd name="connisteX4" fmla="*/ 0 w 1240155"/>
                <a:gd name="connsiteY4" fmla="*/ 307975 h 3079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1240155" h="307975">
                  <a:moveTo>
                    <a:pt x="0" y="307975"/>
                  </a:moveTo>
                  <a:lnTo>
                    <a:pt x="1240155" y="307975"/>
                  </a:lnTo>
                  <a:lnTo>
                    <a:pt x="1188720" y="0"/>
                  </a:lnTo>
                  <a:lnTo>
                    <a:pt x="114935" y="0"/>
                  </a:lnTo>
                  <a:lnTo>
                    <a:pt x="0" y="307975"/>
                  </a:lnTo>
                  <a:close/>
                </a:path>
              </a:pathLst>
            </a:custGeom>
            <a:solidFill>
              <a:srgbClr val="E8DFE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200" b="1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12－6</a:t>
              </a:r>
              <a:endParaRPr lang="en-US" altLang="zh-CN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9702" y="7910"/>
              <a:ext cx="1953" cy="485"/>
            </a:xfrm>
            <a:custGeom>
              <a:avLst/>
              <a:gdLst>
                <a:gd name="connisteX0" fmla="*/ 0 w 1240155"/>
                <a:gd name="connsiteY0" fmla="*/ 307975 h 307975"/>
                <a:gd name="connisteX1" fmla="*/ 1240155 w 1240155"/>
                <a:gd name="connsiteY1" fmla="*/ 307975 h 307975"/>
                <a:gd name="connisteX2" fmla="*/ 1188720 w 1240155"/>
                <a:gd name="connsiteY2" fmla="*/ 0 h 307975"/>
                <a:gd name="connisteX3" fmla="*/ 114935 w 1240155"/>
                <a:gd name="connsiteY3" fmla="*/ 0 h 307975"/>
                <a:gd name="connisteX4" fmla="*/ 0 w 1240155"/>
                <a:gd name="connsiteY4" fmla="*/ 307975 h 3079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1240155" h="307975">
                  <a:moveTo>
                    <a:pt x="0" y="307975"/>
                  </a:moveTo>
                  <a:lnTo>
                    <a:pt x="1240155" y="307975"/>
                  </a:lnTo>
                  <a:lnTo>
                    <a:pt x="1188720" y="0"/>
                  </a:lnTo>
                  <a:lnTo>
                    <a:pt x="114935" y="0"/>
                  </a:lnTo>
                  <a:lnTo>
                    <a:pt x="0" y="307975"/>
                  </a:lnTo>
                  <a:close/>
                </a:path>
              </a:pathLst>
            </a:custGeom>
            <a:solidFill>
              <a:srgbClr val="D3ED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200" b="1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11－6</a:t>
              </a:r>
              <a:endParaRPr lang="en-US" altLang="zh-CN"/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8747" y="7047"/>
              <a:ext cx="1953" cy="485"/>
            </a:xfrm>
            <a:custGeom>
              <a:avLst/>
              <a:gdLst>
                <a:gd name="connisteX0" fmla="*/ 0 w 1240155"/>
                <a:gd name="connsiteY0" fmla="*/ 307975 h 307975"/>
                <a:gd name="connisteX1" fmla="*/ 1240155 w 1240155"/>
                <a:gd name="connsiteY1" fmla="*/ 307975 h 307975"/>
                <a:gd name="connisteX2" fmla="*/ 1188720 w 1240155"/>
                <a:gd name="connsiteY2" fmla="*/ 0 h 307975"/>
                <a:gd name="connisteX3" fmla="*/ 114935 w 1240155"/>
                <a:gd name="connsiteY3" fmla="*/ 0 h 307975"/>
                <a:gd name="connisteX4" fmla="*/ 0 w 1240155"/>
                <a:gd name="connsiteY4" fmla="*/ 307975 h 3079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1240155" h="307975">
                  <a:moveTo>
                    <a:pt x="0" y="307975"/>
                  </a:moveTo>
                  <a:lnTo>
                    <a:pt x="1240155" y="307975"/>
                  </a:lnTo>
                  <a:lnTo>
                    <a:pt x="1188720" y="0"/>
                  </a:lnTo>
                  <a:lnTo>
                    <a:pt x="114935" y="0"/>
                  </a:lnTo>
                  <a:lnTo>
                    <a:pt x="0" y="307975"/>
                  </a:lnTo>
                  <a:close/>
                </a:path>
              </a:pathLst>
            </a:custGeom>
            <a:solidFill>
              <a:srgbClr val="E8DFE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200" b="1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13－5</a:t>
              </a:r>
              <a:endParaRPr lang="en-US" altLang="zh-CN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10700" y="8634"/>
              <a:ext cx="1953" cy="485"/>
            </a:xfrm>
            <a:custGeom>
              <a:avLst/>
              <a:gdLst>
                <a:gd name="connisteX0" fmla="*/ 0 w 1240155"/>
                <a:gd name="connsiteY0" fmla="*/ 307975 h 307975"/>
                <a:gd name="connisteX1" fmla="*/ 1240155 w 1240155"/>
                <a:gd name="connsiteY1" fmla="*/ 307975 h 307975"/>
                <a:gd name="connisteX2" fmla="*/ 1188720 w 1240155"/>
                <a:gd name="connsiteY2" fmla="*/ 0 h 307975"/>
                <a:gd name="connisteX3" fmla="*/ 114935 w 1240155"/>
                <a:gd name="connsiteY3" fmla="*/ 0 h 307975"/>
                <a:gd name="connisteX4" fmla="*/ 0 w 1240155"/>
                <a:gd name="connsiteY4" fmla="*/ 307975 h 3079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1240155" h="307975">
                  <a:moveTo>
                    <a:pt x="0" y="307975"/>
                  </a:moveTo>
                  <a:lnTo>
                    <a:pt x="1240155" y="307975"/>
                  </a:lnTo>
                  <a:lnTo>
                    <a:pt x="1188720" y="0"/>
                  </a:lnTo>
                  <a:lnTo>
                    <a:pt x="114935" y="0"/>
                  </a:lnTo>
                  <a:lnTo>
                    <a:pt x="0" y="307975"/>
                  </a:lnTo>
                  <a:close/>
                </a:path>
              </a:pathLst>
            </a:custGeom>
            <a:solidFill>
              <a:srgbClr val="E8DFE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200" b="1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15－9</a:t>
              </a:r>
              <a:endParaRPr lang="en-US" altLang="zh-CN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10751" y="7186"/>
              <a:ext cx="1953" cy="485"/>
            </a:xfrm>
            <a:custGeom>
              <a:avLst/>
              <a:gdLst>
                <a:gd name="connisteX0" fmla="*/ 0 w 1240155"/>
                <a:gd name="connsiteY0" fmla="*/ 307975 h 307975"/>
                <a:gd name="connisteX1" fmla="*/ 1240155 w 1240155"/>
                <a:gd name="connsiteY1" fmla="*/ 307975 h 307975"/>
                <a:gd name="connisteX2" fmla="*/ 1188720 w 1240155"/>
                <a:gd name="connsiteY2" fmla="*/ 0 h 307975"/>
                <a:gd name="connisteX3" fmla="*/ 114935 w 1240155"/>
                <a:gd name="connsiteY3" fmla="*/ 0 h 307975"/>
                <a:gd name="connisteX4" fmla="*/ 0 w 1240155"/>
                <a:gd name="connsiteY4" fmla="*/ 307975 h 3079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1240155" h="307975">
                  <a:moveTo>
                    <a:pt x="0" y="307975"/>
                  </a:moveTo>
                  <a:lnTo>
                    <a:pt x="1240155" y="307975"/>
                  </a:lnTo>
                  <a:lnTo>
                    <a:pt x="1188720" y="0"/>
                  </a:lnTo>
                  <a:lnTo>
                    <a:pt x="114935" y="0"/>
                  </a:lnTo>
                  <a:lnTo>
                    <a:pt x="0" y="307975"/>
                  </a:lnTo>
                  <a:close/>
                </a:path>
              </a:pathLst>
            </a:custGeom>
            <a:solidFill>
              <a:srgbClr val="E8DFE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200" b="1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14－7</a:t>
              </a:r>
              <a:endParaRPr lang="en-US" altLang="zh-CN"/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8747" y="6159"/>
              <a:ext cx="1736" cy="676"/>
              <a:chOff x="11749" y="2930"/>
              <a:chExt cx="1736" cy="676"/>
            </a:xfrm>
          </p:grpSpPr>
          <p:sp>
            <p:nvSpPr>
              <p:cNvPr id="36" name="任意多边形 35"/>
              <p:cNvSpPr/>
              <p:nvPr/>
            </p:nvSpPr>
            <p:spPr>
              <a:xfrm>
                <a:off x="11749" y="3002"/>
                <a:ext cx="1736" cy="485"/>
              </a:xfrm>
              <a:custGeom>
                <a:avLst/>
                <a:gdLst>
                  <a:gd name="connisteX0" fmla="*/ 0 w 1240155"/>
                  <a:gd name="connsiteY0" fmla="*/ 307975 h 307975"/>
                  <a:gd name="connisteX1" fmla="*/ 1240155 w 1240155"/>
                  <a:gd name="connsiteY1" fmla="*/ 307975 h 307975"/>
                  <a:gd name="connisteX2" fmla="*/ 1188720 w 1240155"/>
                  <a:gd name="connsiteY2" fmla="*/ 0 h 307975"/>
                  <a:gd name="connisteX3" fmla="*/ 114935 w 1240155"/>
                  <a:gd name="connsiteY3" fmla="*/ 0 h 307975"/>
                  <a:gd name="connisteX4" fmla="*/ 0 w 1240155"/>
                  <a:gd name="connsiteY4" fmla="*/ 307975 h 30797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1240155" h="307975">
                    <a:moveTo>
                      <a:pt x="0" y="307975"/>
                    </a:moveTo>
                    <a:lnTo>
                      <a:pt x="1240155" y="307975"/>
                    </a:lnTo>
                    <a:lnTo>
                      <a:pt x="1188720" y="0"/>
                    </a:lnTo>
                    <a:lnTo>
                      <a:pt x="114935" y="0"/>
                    </a:lnTo>
                    <a:lnTo>
                      <a:pt x="0" y="307975"/>
                    </a:lnTo>
                    <a:close/>
                  </a:path>
                </a:pathLst>
              </a:custGeom>
              <a:solidFill>
                <a:srgbClr val="D3EDF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zh-CN"/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 rot="10800000">
                <a:off x="11942" y="2930"/>
                <a:ext cx="1418" cy="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200" b="1">
                    <a:solidFill>
                      <a:schemeClr val="tx1"/>
                    </a:solidFill>
                    <a:uFillTx/>
                    <a:latin typeface="方正科技符号" panose="02000502000000000000" charset="-122"/>
                    <a:ea typeface="方正科技符号" panose="02000502000000000000" charset="-122"/>
                  </a:rPr>
                  <a:t>17</a:t>
                </a:r>
                <a:r>
                  <a:rPr lang="zh-CN" altLang="en-US" sz="2200" b="1">
                    <a:solidFill>
                      <a:schemeClr val="tx1"/>
                    </a:solidFill>
                    <a:uFillTx/>
                    <a:latin typeface="方正科技符号" panose="02000502000000000000" charset="-122"/>
                    <a:ea typeface="方正科技符号" panose="02000502000000000000" charset="-122"/>
                  </a:rPr>
                  <a:t>－</a:t>
                </a:r>
                <a:r>
                  <a:rPr lang="en-US" altLang="zh-CN" sz="2200" b="1">
                    <a:solidFill>
                      <a:schemeClr val="tx1"/>
                    </a:solidFill>
                    <a:uFillTx/>
                    <a:latin typeface="方正科技符号" panose="02000502000000000000" charset="-122"/>
                    <a:ea typeface="方正科技符号" panose="02000502000000000000" charset="-122"/>
                  </a:rPr>
                  <a:t>9</a:t>
                </a:r>
                <a:endParaRPr lang="en-US" altLang="zh-CN" sz="2200" b="1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</a:endParaRP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6977" y="6263"/>
              <a:ext cx="1736" cy="676"/>
              <a:chOff x="11874" y="1599"/>
              <a:chExt cx="1736" cy="676"/>
            </a:xfrm>
          </p:grpSpPr>
          <p:sp>
            <p:nvSpPr>
              <p:cNvPr id="38" name="任意多边形 37"/>
              <p:cNvSpPr/>
              <p:nvPr/>
            </p:nvSpPr>
            <p:spPr>
              <a:xfrm>
                <a:off x="11874" y="1671"/>
                <a:ext cx="1736" cy="485"/>
              </a:xfrm>
              <a:custGeom>
                <a:avLst/>
                <a:gdLst>
                  <a:gd name="connisteX0" fmla="*/ 0 w 1240155"/>
                  <a:gd name="connsiteY0" fmla="*/ 307975 h 307975"/>
                  <a:gd name="connisteX1" fmla="*/ 1240155 w 1240155"/>
                  <a:gd name="connsiteY1" fmla="*/ 307975 h 307975"/>
                  <a:gd name="connisteX2" fmla="*/ 1188720 w 1240155"/>
                  <a:gd name="connsiteY2" fmla="*/ 0 h 307975"/>
                  <a:gd name="connisteX3" fmla="*/ 114935 w 1240155"/>
                  <a:gd name="connsiteY3" fmla="*/ 0 h 307975"/>
                  <a:gd name="connisteX4" fmla="*/ 0 w 1240155"/>
                  <a:gd name="connsiteY4" fmla="*/ 307975 h 30797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1240155" h="307975">
                    <a:moveTo>
                      <a:pt x="0" y="307975"/>
                    </a:moveTo>
                    <a:lnTo>
                      <a:pt x="1240155" y="307975"/>
                    </a:lnTo>
                    <a:lnTo>
                      <a:pt x="1188720" y="0"/>
                    </a:lnTo>
                    <a:lnTo>
                      <a:pt x="114935" y="0"/>
                    </a:lnTo>
                    <a:lnTo>
                      <a:pt x="0" y="307975"/>
                    </a:lnTo>
                    <a:close/>
                  </a:path>
                </a:pathLst>
              </a:custGeom>
              <a:solidFill>
                <a:srgbClr val="E8DFE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zh-CN"/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 rot="10800000">
                <a:off x="12067" y="1599"/>
                <a:ext cx="1418" cy="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200" b="1">
                    <a:solidFill>
                      <a:schemeClr val="tx1"/>
                    </a:solidFill>
                    <a:uFillTx/>
                    <a:latin typeface="方正科技符号" panose="02000502000000000000" charset="-122"/>
                    <a:ea typeface="方正科技符号" panose="02000502000000000000" charset="-122"/>
                  </a:rPr>
                  <a:t>16</a:t>
                </a:r>
                <a:r>
                  <a:rPr lang="zh-CN" altLang="en-US" sz="2200" b="1">
                    <a:solidFill>
                      <a:schemeClr val="tx1"/>
                    </a:solidFill>
                    <a:uFillTx/>
                    <a:latin typeface="方正科技符号" panose="02000502000000000000" charset="-122"/>
                    <a:ea typeface="方正科技符号" panose="02000502000000000000" charset="-122"/>
                  </a:rPr>
                  <a:t>－</a:t>
                </a:r>
                <a:r>
                  <a:rPr lang="en-US" altLang="zh-CN" sz="2200" b="1">
                    <a:solidFill>
                      <a:schemeClr val="tx1"/>
                    </a:solidFill>
                    <a:uFillTx/>
                    <a:latin typeface="方正科技符号" panose="02000502000000000000" charset="-122"/>
                    <a:ea typeface="方正科技符号" panose="02000502000000000000" charset="-122"/>
                  </a:rPr>
                  <a:t>9</a:t>
                </a:r>
                <a:endParaRPr lang="en-US" altLang="zh-CN" sz="2200" b="1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0463" y="6318"/>
              <a:ext cx="1736" cy="676"/>
              <a:chOff x="14027" y="1599"/>
              <a:chExt cx="1736" cy="676"/>
            </a:xfrm>
          </p:grpSpPr>
          <p:sp>
            <p:nvSpPr>
              <p:cNvPr id="40" name="任意多边形 39"/>
              <p:cNvSpPr/>
              <p:nvPr/>
            </p:nvSpPr>
            <p:spPr>
              <a:xfrm>
                <a:off x="14027" y="1671"/>
                <a:ext cx="1736" cy="485"/>
              </a:xfrm>
              <a:custGeom>
                <a:avLst/>
                <a:gdLst>
                  <a:gd name="connisteX0" fmla="*/ 0 w 1240155"/>
                  <a:gd name="connsiteY0" fmla="*/ 307975 h 307975"/>
                  <a:gd name="connisteX1" fmla="*/ 1240155 w 1240155"/>
                  <a:gd name="connsiteY1" fmla="*/ 307975 h 307975"/>
                  <a:gd name="connisteX2" fmla="*/ 1188720 w 1240155"/>
                  <a:gd name="connsiteY2" fmla="*/ 0 h 307975"/>
                  <a:gd name="connisteX3" fmla="*/ 114935 w 1240155"/>
                  <a:gd name="connsiteY3" fmla="*/ 0 h 307975"/>
                  <a:gd name="connisteX4" fmla="*/ 0 w 1240155"/>
                  <a:gd name="connsiteY4" fmla="*/ 307975 h 30797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1240155" h="307975">
                    <a:moveTo>
                      <a:pt x="0" y="307975"/>
                    </a:moveTo>
                    <a:lnTo>
                      <a:pt x="1240155" y="307975"/>
                    </a:lnTo>
                    <a:lnTo>
                      <a:pt x="1188720" y="0"/>
                    </a:lnTo>
                    <a:lnTo>
                      <a:pt x="114935" y="0"/>
                    </a:lnTo>
                    <a:lnTo>
                      <a:pt x="0" y="307975"/>
                    </a:lnTo>
                    <a:close/>
                  </a:path>
                </a:pathLst>
              </a:custGeom>
              <a:solidFill>
                <a:srgbClr val="E2ECA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zh-CN"/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 rot="10800000">
                <a:off x="14220" y="1599"/>
                <a:ext cx="1418" cy="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200" b="1">
                    <a:solidFill>
                      <a:schemeClr val="tx1"/>
                    </a:solidFill>
                    <a:uFillTx/>
                    <a:latin typeface="方正科技符号" panose="02000502000000000000" charset="-122"/>
                    <a:ea typeface="方正科技符号" panose="02000502000000000000" charset="-122"/>
                  </a:rPr>
                  <a:t>18</a:t>
                </a:r>
                <a:r>
                  <a:rPr lang="zh-CN" altLang="en-US" sz="2200" b="1">
                    <a:solidFill>
                      <a:schemeClr val="tx1"/>
                    </a:solidFill>
                    <a:uFillTx/>
                    <a:latin typeface="方正科技符号" panose="02000502000000000000" charset="-122"/>
                    <a:ea typeface="方正科技符号" panose="02000502000000000000" charset="-122"/>
                  </a:rPr>
                  <a:t>－</a:t>
                </a:r>
                <a:r>
                  <a:rPr lang="en-US" altLang="zh-CN" sz="2200" b="1">
                    <a:solidFill>
                      <a:schemeClr val="tx1"/>
                    </a:solidFill>
                    <a:uFillTx/>
                    <a:latin typeface="方正科技符号" panose="02000502000000000000" charset="-122"/>
                    <a:ea typeface="方正科技符号" panose="02000502000000000000" charset="-122"/>
                  </a:rPr>
                  <a:t>9</a:t>
                </a:r>
                <a:endParaRPr lang="en-US" altLang="zh-CN" sz="2200" b="1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</a:endParaRPr>
              </a:p>
            </p:txBody>
          </p:sp>
        </p:grpSp>
        <p:sp>
          <p:nvSpPr>
            <p:cNvPr id="29" name="任意多边形 28"/>
            <p:cNvSpPr/>
            <p:nvPr/>
          </p:nvSpPr>
          <p:spPr>
            <a:xfrm>
              <a:off x="8458" y="8634"/>
              <a:ext cx="1953" cy="485"/>
            </a:xfrm>
            <a:custGeom>
              <a:avLst/>
              <a:gdLst>
                <a:gd name="connisteX0" fmla="*/ 0 w 1240155"/>
                <a:gd name="connsiteY0" fmla="*/ 307975 h 307975"/>
                <a:gd name="connisteX1" fmla="*/ 1240155 w 1240155"/>
                <a:gd name="connsiteY1" fmla="*/ 307975 h 307975"/>
                <a:gd name="connisteX2" fmla="*/ 1188720 w 1240155"/>
                <a:gd name="connsiteY2" fmla="*/ 0 h 307975"/>
                <a:gd name="connisteX3" fmla="*/ 114935 w 1240155"/>
                <a:gd name="connsiteY3" fmla="*/ 0 h 307975"/>
                <a:gd name="connisteX4" fmla="*/ 0 w 1240155"/>
                <a:gd name="connsiteY4" fmla="*/ 307975 h 3079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1240155" h="307975">
                  <a:moveTo>
                    <a:pt x="0" y="307975"/>
                  </a:moveTo>
                  <a:lnTo>
                    <a:pt x="1240155" y="307975"/>
                  </a:lnTo>
                  <a:lnTo>
                    <a:pt x="1188720" y="0"/>
                  </a:lnTo>
                  <a:lnTo>
                    <a:pt x="114935" y="0"/>
                  </a:lnTo>
                  <a:lnTo>
                    <a:pt x="0" y="307975"/>
                  </a:lnTo>
                  <a:close/>
                </a:path>
              </a:pathLst>
            </a:custGeom>
            <a:solidFill>
              <a:srgbClr val="E2ECA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200" b="1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11－8</a:t>
              </a:r>
              <a:endParaRPr lang="en-US" altLang="zh-CN"/>
            </a:p>
          </p:txBody>
        </p:sp>
        <p:sp>
          <p:nvSpPr>
            <p:cNvPr id="19" name="矩形 18"/>
            <p:cNvSpPr/>
            <p:nvPr/>
          </p:nvSpPr>
          <p:spPr>
            <a:xfrm rot="14280000">
              <a:off x="11974" y="6294"/>
              <a:ext cx="1447" cy="567"/>
            </a:xfrm>
            <a:prstGeom prst="rect">
              <a:avLst/>
            </a:prstGeom>
            <a:solidFill>
              <a:srgbClr val="E8DFE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200" b="1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12</a:t>
              </a:r>
              <a:r>
                <a:rPr lang="zh-CN" altLang="en-US" sz="2200" b="1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－</a:t>
              </a:r>
              <a:r>
                <a:rPr lang="en-US" altLang="zh-CN" sz="2200" b="1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5</a:t>
              </a:r>
              <a:endParaRPr lang="en-US" altLang="zh-CN" sz="2200" b="1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14220000">
              <a:off x="12220" y="8253"/>
              <a:ext cx="1447" cy="567"/>
            </a:xfrm>
            <a:prstGeom prst="rect">
              <a:avLst/>
            </a:prstGeom>
            <a:solidFill>
              <a:srgbClr val="D3ED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200" b="1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12</a:t>
              </a:r>
              <a:r>
                <a:rPr lang="zh-CN" altLang="en-US" sz="2200" b="1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－</a:t>
              </a:r>
              <a:r>
                <a:rPr lang="en-US" altLang="zh-CN" sz="2200" b="1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3</a:t>
              </a:r>
              <a:endParaRPr lang="en-US" altLang="zh-CN" sz="2200" b="1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endParaRPr>
            </a:p>
          </p:txBody>
        </p:sp>
      </p:grpSp>
      <p:pic>
        <p:nvPicPr>
          <p:cNvPr id="46" name="图片 4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51180" y="916940"/>
            <a:ext cx="326842" cy="360000"/>
          </a:xfrm>
          <a:prstGeom prst="rect">
            <a:avLst/>
          </a:prstGeom>
        </p:spPr>
      </p:pic>
      <p:sp>
        <p:nvSpPr>
          <p:cNvPr id="47" name="文本框 2"/>
          <p:cNvSpPr txBox="1"/>
          <p:nvPr/>
        </p:nvSpPr>
        <p:spPr>
          <a:xfrm>
            <a:off x="917575" y="831850"/>
            <a:ext cx="34671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找一找，排一排。</a:t>
            </a:r>
            <a:endParaRPr lang="zh-CN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8" name="圆角矩形标注 47"/>
          <p:cNvSpPr/>
          <p:nvPr>
            <p:custDataLst>
              <p:tags r:id="rId5"/>
            </p:custDataLst>
          </p:nvPr>
        </p:nvSpPr>
        <p:spPr bwMode="auto">
          <a:xfrm>
            <a:off x="729615" y="1973580"/>
            <a:ext cx="2697480" cy="675005"/>
          </a:xfrm>
          <a:prstGeom prst="wedgeRoundRectCallout">
            <a:avLst>
              <a:gd name="adj1" fmla="val 25188"/>
              <a:gd name="adj2" fmla="val 77469"/>
              <a:gd name="adj3" fmla="val 16667"/>
            </a:avLst>
          </a:prstGeom>
          <a:solidFill>
            <a:srgbClr val="FFFEEC"/>
          </a:solidFill>
          <a:ln w="19050">
            <a:solidFill>
              <a:srgbClr val="E1EB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noProof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9" name="文本框 2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30250" y="1906905"/>
            <a:ext cx="290131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sz="2400" dirty="0">
                <a:solidFill>
                  <a:schemeClr val="tx1"/>
                </a:solidFill>
                <a:uFillTx/>
                <a:latin typeface="Times New Roman" panose="02020603050405020304" charset="0"/>
              </a:rPr>
              <a:t>我找得数</a:t>
            </a:r>
            <a:r>
              <a:rPr lang="zh-CN" sz="2400" spc="500" dirty="0">
                <a:solidFill>
                  <a:schemeClr val="tx1"/>
                </a:solidFill>
                <a:uFillTx/>
                <a:latin typeface="Times New Roman" panose="02020603050405020304" charset="0"/>
              </a:rPr>
              <a:t>是</a:t>
            </a:r>
            <a:r>
              <a:rPr lang="en-US" altLang="zh-CN" sz="2400" b="1" spc="500" dirty="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7</a:t>
            </a:r>
            <a:r>
              <a:rPr lang="zh-CN" altLang="en-US" sz="2400" spc="300" dirty="0">
                <a:solidFill>
                  <a:schemeClr val="tx1"/>
                </a:solidFill>
                <a:uFillTx/>
                <a:latin typeface="Times New Roman" panose="02020603050405020304" charset="0"/>
              </a:rPr>
              <a:t>的。</a:t>
            </a:r>
            <a:endParaRPr lang="zh-CN" altLang="en-US" sz="2400" spc="300" dirty="0">
              <a:solidFill>
                <a:schemeClr val="tx1"/>
              </a:solidFill>
              <a:uFillTx/>
              <a:latin typeface="Times New Roman" panose="02020603050405020304" charset="0"/>
            </a:endParaRPr>
          </a:p>
        </p:txBody>
      </p:sp>
      <p:sp>
        <p:nvSpPr>
          <p:cNvPr id="50" name="圆角矩形标注 49"/>
          <p:cNvSpPr/>
          <p:nvPr>
            <p:custDataLst>
              <p:tags r:id="rId7"/>
            </p:custDataLst>
          </p:nvPr>
        </p:nvSpPr>
        <p:spPr bwMode="auto">
          <a:xfrm>
            <a:off x="8707120" y="1877060"/>
            <a:ext cx="2697480" cy="675005"/>
          </a:xfrm>
          <a:prstGeom prst="wedgeRoundRectCallout">
            <a:avLst>
              <a:gd name="adj1" fmla="val 8521"/>
              <a:gd name="adj2" fmla="val 72765"/>
              <a:gd name="adj3" fmla="val 16667"/>
            </a:avLst>
          </a:prstGeom>
          <a:solidFill>
            <a:srgbClr val="FFFEEC"/>
          </a:solidFill>
          <a:ln w="19050">
            <a:solidFill>
              <a:srgbClr val="E1EB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noProof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1" name="文本框 2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764905" y="1810385"/>
            <a:ext cx="253746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sz="2400" dirty="0">
                <a:solidFill>
                  <a:schemeClr val="tx1"/>
                </a:solidFill>
                <a:uFillTx/>
                <a:latin typeface="Times New Roman" panose="02020603050405020304" charset="0"/>
              </a:rPr>
              <a:t>我</a:t>
            </a:r>
            <a:r>
              <a:rPr lang="zh-CN" altLang="en-US" sz="2400" dirty="0">
                <a:solidFill>
                  <a:schemeClr val="tx1"/>
                </a:solidFill>
                <a:uFillTx/>
                <a:latin typeface="微软雅黑" panose="020B0503020204020204" pitchFamily="34" charset="-122"/>
              </a:rPr>
              <a:t>找</a:t>
            </a:r>
            <a:r>
              <a:rPr lang="en-US" altLang="zh-CN" sz="2400" b="1" dirty="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1</a:t>
            </a:r>
            <a:r>
              <a:rPr lang="en-US" altLang="zh-CN" sz="2400" b="1" spc="500" dirty="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2</a:t>
            </a:r>
            <a:r>
              <a:rPr lang="zh-CN" altLang="en-US" sz="2400" dirty="0">
                <a:solidFill>
                  <a:schemeClr val="tx1"/>
                </a:solidFill>
                <a:uFillTx/>
                <a:latin typeface="微软雅黑" panose="020B0503020204020204" pitchFamily="34" charset="-122"/>
              </a:rPr>
              <a:t>减几的。</a:t>
            </a:r>
            <a:endParaRPr lang="zh-CN" altLang="en-US" sz="2400" spc="300" dirty="0">
              <a:solidFill>
                <a:schemeClr val="tx1"/>
              </a:solidFill>
              <a:uFillTx/>
              <a:latin typeface="Times New Roman" panose="02020603050405020304" charset="0"/>
            </a:endParaRPr>
          </a:p>
        </p:txBody>
      </p:sp>
      <p:sp>
        <p:nvSpPr>
          <p:cNvPr id="52" name="圆角矩形标注 51"/>
          <p:cNvSpPr/>
          <p:nvPr>
            <p:custDataLst>
              <p:tags r:id="rId9"/>
            </p:custDataLst>
          </p:nvPr>
        </p:nvSpPr>
        <p:spPr bwMode="auto">
          <a:xfrm>
            <a:off x="5676900" y="862330"/>
            <a:ext cx="2865120" cy="675005"/>
          </a:xfrm>
          <a:prstGeom prst="wedgeRoundRectCallout">
            <a:avLst>
              <a:gd name="adj1" fmla="val 8521"/>
              <a:gd name="adj2" fmla="val 72765"/>
              <a:gd name="adj3" fmla="val 16667"/>
            </a:avLst>
          </a:prstGeom>
          <a:solidFill>
            <a:srgbClr val="FFFEEC"/>
          </a:solidFill>
          <a:ln w="19050">
            <a:solidFill>
              <a:srgbClr val="E1EB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noProof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3" name="文本框 2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734685" y="795655"/>
            <a:ext cx="285877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spc="500" dirty="0">
                <a:solidFill>
                  <a:schemeClr val="tx1"/>
                </a:solidFill>
                <a:uFillTx/>
                <a:latin typeface="微软雅黑" panose="020B0503020204020204" pitchFamily="34" charset="-122"/>
              </a:rPr>
              <a:t>减</a:t>
            </a:r>
            <a:r>
              <a:rPr lang="en-US" altLang="zh-CN" sz="2400" b="1" spc="500" dirty="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9</a:t>
            </a:r>
            <a:r>
              <a:rPr lang="zh-CN" altLang="en-US" sz="2400" dirty="0">
                <a:solidFill>
                  <a:schemeClr val="tx1"/>
                </a:solidFill>
                <a:uFillTx/>
                <a:latin typeface="微软雅黑" panose="020B0503020204020204" pitchFamily="34" charset="-122"/>
              </a:rPr>
              <a:t>的算式有</a:t>
            </a:r>
            <a:r>
              <a:rPr lang="en-US" altLang="zh-CN" sz="24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endParaRPr lang="en-US" altLang="zh-CN" sz="2400" dirty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 bldLvl="0" animBg="1"/>
      <p:bldP spid="49" grpId="0"/>
      <p:bldP spid="48" grpId="1" animBg="1"/>
      <p:bldP spid="49" grpId="1"/>
      <p:bldP spid="50" grpId="0" bldLvl="0" animBg="1"/>
      <p:bldP spid="51" grpId="0"/>
      <p:bldP spid="50" grpId="1" animBg="1"/>
      <p:bldP spid="51" grpId="1"/>
      <p:bldP spid="52" grpId="0" bldLvl="0" animBg="1"/>
      <p:bldP spid="53" grpId="0"/>
      <p:bldP spid="52" grpId="1" animBg="1"/>
      <p:bldP spid="5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" name="图片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51180" y="916940"/>
            <a:ext cx="326842" cy="360000"/>
          </a:xfrm>
          <a:prstGeom prst="rect">
            <a:avLst/>
          </a:prstGeom>
        </p:spPr>
      </p:pic>
      <p:sp>
        <p:nvSpPr>
          <p:cNvPr id="37" name="文本框 2"/>
          <p:cNvSpPr txBox="1"/>
          <p:nvPr/>
        </p:nvSpPr>
        <p:spPr>
          <a:xfrm>
            <a:off x="917575" y="831850"/>
            <a:ext cx="51447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把下面的减法表填完整。</a:t>
            </a:r>
            <a:endParaRPr lang="zh-CN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8" name="图片 9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09650" y="1353820"/>
            <a:ext cx="8744585" cy="4971415"/>
          </a:xfrm>
          <a:prstGeom prst="rect">
            <a:avLst/>
          </a:prstGeom>
        </p:spPr>
      </p:pic>
      <p:sp>
        <p:nvSpPr>
          <p:cNvPr id="100" name="矩形 99"/>
          <p:cNvSpPr/>
          <p:nvPr/>
        </p:nvSpPr>
        <p:spPr>
          <a:xfrm>
            <a:off x="1063625" y="4667250"/>
            <a:ext cx="901700" cy="494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200"/>
          </a:p>
        </p:txBody>
      </p:sp>
      <p:sp>
        <p:nvSpPr>
          <p:cNvPr id="101" name="矩形 100"/>
          <p:cNvSpPr/>
          <p:nvPr/>
        </p:nvSpPr>
        <p:spPr>
          <a:xfrm>
            <a:off x="2028825" y="1957070"/>
            <a:ext cx="901700" cy="494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200"/>
          </a:p>
        </p:txBody>
      </p:sp>
      <p:sp>
        <p:nvSpPr>
          <p:cNvPr id="102" name="矩形 101"/>
          <p:cNvSpPr/>
          <p:nvPr/>
        </p:nvSpPr>
        <p:spPr>
          <a:xfrm>
            <a:off x="2028825" y="3585845"/>
            <a:ext cx="901700" cy="494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200"/>
          </a:p>
        </p:txBody>
      </p:sp>
      <p:sp>
        <p:nvSpPr>
          <p:cNvPr id="103" name="矩形 102"/>
          <p:cNvSpPr/>
          <p:nvPr/>
        </p:nvSpPr>
        <p:spPr>
          <a:xfrm>
            <a:off x="2028825" y="4119880"/>
            <a:ext cx="901700" cy="494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200"/>
          </a:p>
        </p:txBody>
      </p:sp>
      <p:sp>
        <p:nvSpPr>
          <p:cNvPr id="104" name="矩形 103"/>
          <p:cNvSpPr/>
          <p:nvPr/>
        </p:nvSpPr>
        <p:spPr>
          <a:xfrm>
            <a:off x="2028825" y="5209540"/>
            <a:ext cx="901700" cy="494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200"/>
          </a:p>
        </p:txBody>
      </p:sp>
      <p:sp>
        <p:nvSpPr>
          <p:cNvPr id="105" name="矩形 104"/>
          <p:cNvSpPr/>
          <p:nvPr/>
        </p:nvSpPr>
        <p:spPr>
          <a:xfrm>
            <a:off x="2999105" y="2504440"/>
            <a:ext cx="901700" cy="494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200"/>
          </a:p>
        </p:txBody>
      </p:sp>
      <p:sp>
        <p:nvSpPr>
          <p:cNvPr id="106" name="矩形 105"/>
          <p:cNvSpPr/>
          <p:nvPr/>
        </p:nvSpPr>
        <p:spPr>
          <a:xfrm>
            <a:off x="2999105" y="3051810"/>
            <a:ext cx="901700" cy="494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200"/>
          </a:p>
        </p:txBody>
      </p:sp>
      <p:sp>
        <p:nvSpPr>
          <p:cNvPr id="107" name="矩形 106"/>
          <p:cNvSpPr/>
          <p:nvPr/>
        </p:nvSpPr>
        <p:spPr>
          <a:xfrm>
            <a:off x="2999105" y="3585845"/>
            <a:ext cx="901700" cy="494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200"/>
          </a:p>
        </p:txBody>
      </p:sp>
      <p:sp>
        <p:nvSpPr>
          <p:cNvPr id="108" name="矩形 107"/>
          <p:cNvSpPr/>
          <p:nvPr/>
        </p:nvSpPr>
        <p:spPr>
          <a:xfrm>
            <a:off x="3959860" y="1421765"/>
            <a:ext cx="901700" cy="494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200"/>
          </a:p>
        </p:txBody>
      </p:sp>
      <p:sp>
        <p:nvSpPr>
          <p:cNvPr id="109" name="矩形 108"/>
          <p:cNvSpPr/>
          <p:nvPr/>
        </p:nvSpPr>
        <p:spPr>
          <a:xfrm>
            <a:off x="3959860" y="3051810"/>
            <a:ext cx="901700" cy="494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200"/>
          </a:p>
        </p:txBody>
      </p:sp>
      <p:sp>
        <p:nvSpPr>
          <p:cNvPr id="110" name="矩形 109"/>
          <p:cNvSpPr/>
          <p:nvPr/>
        </p:nvSpPr>
        <p:spPr>
          <a:xfrm>
            <a:off x="3959860" y="4119880"/>
            <a:ext cx="901700" cy="494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200"/>
          </a:p>
        </p:txBody>
      </p:sp>
      <p:sp>
        <p:nvSpPr>
          <p:cNvPr id="111" name="矩形 110"/>
          <p:cNvSpPr/>
          <p:nvPr/>
        </p:nvSpPr>
        <p:spPr>
          <a:xfrm>
            <a:off x="4921885" y="1421765"/>
            <a:ext cx="901700" cy="494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200"/>
          </a:p>
        </p:txBody>
      </p:sp>
      <p:sp>
        <p:nvSpPr>
          <p:cNvPr id="112" name="矩形 111"/>
          <p:cNvSpPr/>
          <p:nvPr/>
        </p:nvSpPr>
        <p:spPr>
          <a:xfrm>
            <a:off x="4931410" y="1957070"/>
            <a:ext cx="901700" cy="494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200"/>
          </a:p>
        </p:txBody>
      </p:sp>
      <p:sp>
        <p:nvSpPr>
          <p:cNvPr id="113" name="矩形 112"/>
          <p:cNvSpPr/>
          <p:nvPr/>
        </p:nvSpPr>
        <p:spPr>
          <a:xfrm>
            <a:off x="5892165" y="1957070"/>
            <a:ext cx="901700" cy="494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200"/>
          </a:p>
        </p:txBody>
      </p:sp>
      <p:sp>
        <p:nvSpPr>
          <p:cNvPr id="114" name="矩形 113"/>
          <p:cNvSpPr/>
          <p:nvPr/>
        </p:nvSpPr>
        <p:spPr>
          <a:xfrm>
            <a:off x="5892165" y="2504440"/>
            <a:ext cx="901700" cy="494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200"/>
          </a:p>
        </p:txBody>
      </p:sp>
      <p:sp>
        <p:nvSpPr>
          <p:cNvPr id="115" name="矩形 114"/>
          <p:cNvSpPr/>
          <p:nvPr/>
        </p:nvSpPr>
        <p:spPr>
          <a:xfrm>
            <a:off x="6860540" y="1421765"/>
            <a:ext cx="901700" cy="494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200"/>
          </a:p>
        </p:txBody>
      </p:sp>
      <p:sp>
        <p:nvSpPr>
          <p:cNvPr id="116" name="矩形 115"/>
          <p:cNvSpPr/>
          <p:nvPr/>
        </p:nvSpPr>
        <p:spPr>
          <a:xfrm>
            <a:off x="6861175" y="2504440"/>
            <a:ext cx="901700" cy="494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200"/>
          </a:p>
        </p:txBody>
      </p:sp>
      <p:sp>
        <p:nvSpPr>
          <p:cNvPr id="117" name="矩形 116"/>
          <p:cNvSpPr/>
          <p:nvPr/>
        </p:nvSpPr>
        <p:spPr>
          <a:xfrm>
            <a:off x="7821295" y="1421765"/>
            <a:ext cx="901700" cy="494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200"/>
          </a:p>
        </p:txBody>
      </p:sp>
      <p:sp>
        <p:nvSpPr>
          <p:cNvPr id="118" name="矩形 117"/>
          <p:cNvSpPr/>
          <p:nvPr/>
        </p:nvSpPr>
        <p:spPr>
          <a:xfrm>
            <a:off x="7821295" y="1957070"/>
            <a:ext cx="901700" cy="494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200"/>
          </a:p>
        </p:txBody>
      </p:sp>
      <p:sp>
        <p:nvSpPr>
          <p:cNvPr id="99" name="文本框 98"/>
          <p:cNvSpPr txBox="1"/>
          <p:nvPr/>
        </p:nvSpPr>
        <p:spPr>
          <a:xfrm>
            <a:off x="1022985" y="4681220"/>
            <a:ext cx="97200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16</a:t>
            </a:r>
            <a:r>
              <a:rPr lang="zh-CN" altLang="en-US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7</a:t>
            </a:r>
            <a:endParaRPr lang="en-US" altLang="zh-CN" sz="22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19" name="文本框 118"/>
          <p:cNvSpPr txBox="1"/>
          <p:nvPr/>
        </p:nvSpPr>
        <p:spPr>
          <a:xfrm>
            <a:off x="1990725" y="1989138"/>
            <a:ext cx="97200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11</a:t>
            </a:r>
            <a:r>
              <a:rPr lang="zh-CN" altLang="en-US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3</a:t>
            </a:r>
            <a:endParaRPr lang="en-US" altLang="zh-CN" sz="22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20" name="文本框 119"/>
          <p:cNvSpPr txBox="1"/>
          <p:nvPr/>
        </p:nvSpPr>
        <p:spPr>
          <a:xfrm>
            <a:off x="1995170" y="3617913"/>
            <a:ext cx="97200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14</a:t>
            </a:r>
            <a:r>
              <a:rPr lang="zh-CN" altLang="en-US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endParaRPr lang="en-US" altLang="zh-CN" sz="22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21" name="文本框 120"/>
          <p:cNvSpPr txBox="1"/>
          <p:nvPr/>
        </p:nvSpPr>
        <p:spPr>
          <a:xfrm>
            <a:off x="1990725" y="4151948"/>
            <a:ext cx="97200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15</a:t>
            </a:r>
            <a:r>
              <a:rPr lang="zh-CN" altLang="en-US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7</a:t>
            </a:r>
            <a:endParaRPr lang="en-US" altLang="zh-CN" sz="22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22" name="文本框 121"/>
          <p:cNvSpPr txBox="1"/>
          <p:nvPr/>
        </p:nvSpPr>
        <p:spPr>
          <a:xfrm>
            <a:off x="1995170" y="5222875"/>
            <a:ext cx="97200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17</a:t>
            </a:r>
            <a:r>
              <a:rPr lang="zh-CN" altLang="en-US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9</a:t>
            </a:r>
            <a:endParaRPr lang="en-US" altLang="zh-CN" sz="22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23" name="文本框 122"/>
          <p:cNvSpPr txBox="1"/>
          <p:nvPr/>
        </p:nvSpPr>
        <p:spPr>
          <a:xfrm>
            <a:off x="2967355" y="2536508"/>
            <a:ext cx="97200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12</a:t>
            </a:r>
            <a:r>
              <a:rPr lang="zh-CN" altLang="en-US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</a:t>
            </a:r>
            <a:endParaRPr lang="en-US" altLang="zh-CN" sz="22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24" name="文本框 123"/>
          <p:cNvSpPr txBox="1"/>
          <p:nvPr/>
        </p:nvSpPr>
        <p:spPr>
          <a:xfrm>
            <a:off x="2967355" y="3083878"/>
            <a:ext cx="97200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13</a:t>
            </a:r>
            <a:r>
              <a:rPr lang="zh-CN" altLang="en-US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endParaRPr lang="en-US" altLang="zh-CN" sz="22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25" name="文本框 124"/>
          <p:cNvSpPr txBox="1"/>
          <p:nvPr/>
        </p:nvSpPr>
        <p:spPr>
          <a:xfrm>
            <a:off x="2962910" y="3617913"/>
            <a:ext cx="97200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14</a:t>
            </a:r>
            <a:r>
              <a:rPr lang="zh-CN" altLang="en-US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7</a:t>
            </a:r>
            <a:endParaRPr lang="en-US" altLang="zh-CN" sz="22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26" name="文本框 125"/>
          <p:cNvSpPr txBox="1"/>
          <p:nvPr/>
        </p:nvSpPr>
        <p:spPr>
          <a:xfrm>
            <a:off x="3931920" y="1453833"/>
            <a:ext cx="97200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10</a:t>
            </a:r>
            <a:r>
              <a:rPr lang="zh-CN" altLang="en-US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4</a:t>
            </a:r>
            <a:endParaRPr lang="en-US" altLang="zh-CN" sz="22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27" name="文本框 126"/>
          <p:cNvSpPr txBox="1"/>
          <p:nvPr/>
        </p:nvSpPr>
        <p:spPr>
          <a:xfrm>
            <a:off x="3930650" y="3083878"/>
            <a:ext cx="97200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13</a:t>
            </a:r>
            <a:r>
              <a:rPr lang="zh-CN" altLang="en-US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7</a:t>
            </a:r>
            <a:endParaRPr lang="en-US" altLang="zh-CN" sz="22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28" name="文本框 127"/>
          <p:cNvSpPr txBox="1"/>
          <p:nvPr/>
        </p:nvSpPr>
        <p:spPr>
          <a:xfrm>
            <a:off x="3926205" y="4151948"/>
            <a:ext cx="97200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15</a:t>
            </a:r>
            <a:r>
              <a:rPr lang="zh-CN" altLang="en-US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9</a:t>
            </a:r>
            <a:endParaRPr lang="en-US" altLang="zh-CN" sz="22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29" name="文本框 128"/>
          <p:cNvSpPr txBox="1"/>
          <p:nvPr/>
        </p:nvSpPr>
        <p:spPr>
          <a:xfrm>
            <a:off x="4898390" y="1453833"/>
            <a:ext cx="97200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10</a:t>
            </a:r>
            <a:r>
              <a:rPr lang="zh-CN" altLang="en-US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</a:t>
            </a:r>
            <a:endParaRPr lang="en-US" altLang="zh-CN" sz="22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30" name="文本框 129"/>
          <p:cNvSpPr txBox="1"/>
          <p:nvPr/>
        </p:nvSpPr>
        <p:spPr>
          <a:xfrm>
            <a:off x="4890135" y="1989138"/>
            <a:ext cx="97200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11</a:t>
            </a:r>
            <a:r>
              <a:rPr lang="zh-CN" altLang="en-US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endParaRPr lang="en-US" altLang="zh-CN" sz="22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31" name="文本框 130"/>
          <p:cNvSpPr txBox="1"/>
          <p:nvPr/>
        </p:nvSpPr>
        <p:spPr>
          <a:xfrm>
            <a:off x="5862955" y="1989138"/>
            <a:ext cx="97200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11</a:t>
            </a:r>
            <a:r>
              <a:rPr lang="zh-CN" altLang="en-US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7</a:t>
            </a:r>
            <a:endParaRPr lang="en-US" altLang="zh-CN" sz="22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32" name="文本框 131"/>
          <p:cNvSpPr txBox="1"/>
          <p:nvPr/>
        </p:nvSpPr>
        <p:spPr>
          <a:xfrm>
            <a:off x="5861685" y="2536508"/>
            <a:ext cx="97200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12</a:t>
            </a:r>
            <a:r>
              <a:rPr lang="zh-CN" altLang="en-US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8</a:t>
            </a:r>
            <a:endParaRPr lang="en-US" altLang="zh-CN" sz="22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33" name="文本框 132"/>
          <p:cNvSpPr txBox="1"/>
          <p:nvPr/>
        </p:nvSpPr>
        <p:spPr>
          <a:xfrm>
            <a:off x="6826250" y="1453833"/>
            <a:ext cx="97200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10</a:t>
            </a:r>
            <a:r>
              <a:rPr lang="zh-CN" altLang="en-US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7</a:t>
            </a:r>
            <a:endParaRPr lang="en-US" altLang="zh-CN" sz="22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34" name="文本框 133"/>
          <p:cNvSpPr txBox="1"/>
          <p:nvPr/>
        </p:nvSpPr>
        <p:spPr>
          <a:xfrm>
            <a:off x="6826250" y="2536508"/>
            <a:ext cx="97200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12</a:t>
            </a:r>
            <a:r>
              <a:rPr lang="zh-CN" altLang="en-US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9</a:t>
            </a:r>
            <a:endParaRPr lang="en-US" altLang="zh-CN" sz="22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35" name="文本框 134"/>
          <p:cNvSpPr txBox="1"/>
          <p:nvPr/>
        </p:nvSpPr>
        <p:spPr>
          <a:xfrm>
            <a:off x="7789545" y="1453833"/>
            <a:ext cx="97200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10</a:t>
            </a:r>
            <a:r>
              <a:rPr lang="zh-CN" altLang="en-US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8</a:t>
            </a:r>
            <a:endParaRPr lang="en-US" altLang="zh-CN" sz="22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36" name="文本框 135"/>
          <p:cNvSpPr txBox="1"/>
          <p:nvPr/>
        </p:nvSpPr>
        <p:spPr>
          <a:xfrm>
            <a:off x="7793990" y="1989138"/>
            <a:ext cx="97200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11</a:t>
            </a:r>
            <a:r>
              <a:rPr lang="zh-CN" altLang="en-US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9</a:t>
            </a:r>
            <a:endParaRPr lang="en-US" altLang="zh-CN" sz="22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99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" name="图片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51180" y="916940"/>
            <a:ext cx="326842" cy="360000"/>
          </a:xfrm>
          <a:prstGeom prst="rect">
            <a:avLst/>
          </a:prstGeom>
        </p:spPr>
      </p:pic>
      <p:sp>
        <p:nvSpPr>
          <p:cNvPr id="37" name="文本框 2"/>
          <p:cNvSpPr txBox="1"/>
          <p:nvPr/>
        </p:nvSpPr>
        <p:spPr>
          <a:xfrm>
            <a:off x="917575" y="831850"/>
            <a:ext cx="51447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说一说，你发现了什么规律？</a:t>
            </a:r>
            <a:endParaRPr lang="zh-CN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70915" y="1330325"/>
            <a:ext cx="8848090" cy="500507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361305" y="3895090"/>
            <a:ext cx="5646420" cy="2138680"/>
            <a:chOff x="7806" y="6066"/>
            <a:chExt cx="8892" cy="3368"/>
          </a:xfrm>
        </p:grpSpPr>
        <p:sp>
          <p:nvSpPr>
            <p:cNvPr id="50" name="圆角矩形标注 49"/>
            <p:cNvSpPr/>
            <p:nvPr>
              <p:custDataLst>
                <p:tags r:id="rId5"/>
              </p:custDataLst>
            </p:nvPr>
          </p:nvSpPr>
          <p:spPr bwMode="auto">
            <a:xfrm>
              <a:off x="7806" y="7676"/>
              <a:ext cx="7119" cy="1063"/>
            </a:xfrm>
            <a:prstGeom prst="wedgeRoundRectCallout">
              <a:avLst>
                <a:gd name="adj1" fmla="val 53511"/>
                <a:gd name="adj2" fmla="val 1269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1" name="文本框 26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897" y="7571"/>
              <a:ext cx="7566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sz="2400" dirty="0">
                  <a:solidFill>
                    <a:schemeClr val="tx1"/>
                  </a:solidFill>
                  <a:uFillTx/>
                  <a:latin typeface="微软雅黑" panose="020B0503020204020204" pitchFamily="34" charset="-122"/>
                </a:rPr>
                <a:t>可以竖着看，横着看，斜着看。</a:t>
              </a:r>
              <a:endParaRPr sz="2400" dirty="0">
                <a:solidFill>
                  <a:schemeClr val="tx1"/>
                </a:solidFill>
                <a:uFillTx/>
                <a:latin typeface="微软雅黑" panose="020B0503020204020204" pitchFamily="34" charset="-122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5068" y="6066"/>
              <a:ext cx="1630" cy="336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409825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3200" b="1">
                <a:solidFill>
                  <a:srgbClr val="62A83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你有什么收获？</a:t>
            </a:r>
            <a:endParaRPr lang="zh-CN" altLang="en-US" sz="3200" b="1">
              <a:solidFill>
                <a:srgbClr val="62A83A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65.7,&quot;left&quot;:126.2,&quot;top&quot;:166.6,&quot;width&quot;:721.95}"/>
</p:tagLst>
</file>

<file path=ppt/tags/tag11.xml><?xml version="1.0" encoding="utf-8"?>
<p:tagLst xmlns:p="http://schemas.openxmlformats.org/presentationml/2006/main">
  <p:tag name="KSO_WM_DIAGRAM_VIRTUALLY_FRAME" val="{&quot;height&quot;:65.7,&quot;left&quot;:126.2,&quot;top&quot;:166.6,&quot;width&quot;:721.95}"/>
</p:tagLst>
</file>

<file path=ppt/tags/tag12.xml><?xml version="1.0" encoding="utf-8"?>
<p:tagLst xmlns:p="http://schemas.openxmlformats.org/presentationml/2006/main">
  <p:tag name="KSO_WM_DIAGRAM_VIRTUALLY_FRAME" val="{&quot;height&quot;:65.7,&quot;left&quot;:126.2,&quot;top&quot;:166.6,&quot;width&quot;:721.95}"/>
</p:tagLst>
</file>

<file path=ppt/tags/tag13.xml><?xml version="1.0" encoding="utf-8"?>
<p:tagLst xmlns:p="http://schemas.openxmlformats.org/presentationml/2006/main">
  <p:tag name="KSO_WM_DIAGRAM_VIRTUALLY_FRAME" val="{&quot;height&quot;:65.7,&quot;left&quot;:126.2,&quot;top&quot;:166.6,&quot;width&quot;:721.95}"/>
</p:tagLst>
</file>

<file path=ppt/tags/tag14.xml><?xml version="1.0" encoding="utf-8"?>
<p:tagLst xmlns:p="http://schemas.openxmlformats.org/presentationml/2006/main">
  <p:tag name="picid" val="{fa1cf0b6-19a9-4fa6-bce3-6c3719b4d96e}"/>
</p:tagLst>
</file>

<file path=ppt/tags/tag15.xml><?xml version="1.0" encoding="utf-8"?>
<p:tagLst xmlns:p="http://schemas.openxmlformats.org/presentationml/2006/main">
  <p:tag name="picid" val="{4fdbb753-6010-4bb0-9b07-b3665739bcaa}"/>
</p:tagLst>
</file>

<file path=ppt/tags/tag16.xml><?xml version="1.0" encoding="utf-8"?>
<p:tagLst xmlns:p="http://schemas.openxmlformats.org/presentationml/2006/main">
  <p:tag name="picid" val="{fa1cf0b6-19a9-4fa6-bce3-6c3719b4d96e}"/>
</p:tagLst>
</file>

<file path=ppt/tags/tag17.xml><?xml version="1.0" encoding="utf-8"?>
<p:tagLst xmlns:p="http://schemas.openxmlformats.org/presentationml/2006/main">
  <p:tag name="picid" val="{d54a8563-789a-4faf-af4b-27a0f856bb5e}"/>
</p:tagLst>
</file>

<file path=ppt/tags/tag18.xml><?xml version="1.0" encoding="utf-8"?>
<p:tagLst xmlns:p="http://schemas.openxmlformats.org/presentationml/2006/main">
  <p:tag name="KSO_WM_DIAGRAM_VIRTUALLY_FRAME" val="{&quot;height&quot;:65.7,&quot;left&quot;:126.2,&quot;top&quot;:166.6,&quot;width&quot;:721.95}"/>
</p:tagLst>
</file>

<file path=ppt/tags/tag19.xml><?xml version="1.0" encoding="utf-8"?>
<p:tagLst xmlns:p="http://schemas.openxmlformats.org/presentationml/2006/main">
  <p:tag name="KSO_WM_DIAGRAM_VIRTUALLY_FRAME" val="{&quot;height&quot;:65.7,&quot;left&quot;:126.2,&quot;top&quot;:166.6,&quot;width&quot;:721.9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picid" val="{81ac3677-91ee-4619-a7da-1b567cb0b58a}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commondata" val="eyJoZGlkIjoiMzg5NDUyZTcyMTU0NzM4NWFjZTRhZTBkNjM1M2Q1MTA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picid" val="{fe46405b-be49-48ff-9b68-b84d82aa8b1d}"/>
</p:tagLst>
</file>

<file path=ppt/tags/tag7.xml><?xml version="1.0" encoding="utf-8"?>
<p:tagLst xmlns:p="http://schemas.openxmlformats.org/presentationml/2006/main">
  <p:tag name="picid" val="{7276a54b-9b1d-4adc-94a3-9deef0654c4e}"/>
</p:tagLst>
</file>

<file path=ppt/tags/tag8.xml><?xml version="1.0" encoding="utf-8"?>
<p:tagLst xmlns:p="http://schemas.openxmlformats.org/presentationml/2006/main">
  <p:tag name="KSO_WM_DIAGRAM_VIRTUALLY_FRAME" val="{&quot;height&quot;:65.7,&quot;left&quot;:126.2,&quot;top&quot;:166.6,&quot;width&quot;:721.95}"/>
</p:tagLst>
</file>

<file path=ppt/tags/tag9.xml><?xml version="1.0" encoding="utf-8"?>
<p:tagLst xmlns:p="http://schemas.openxmlformats.org/presentationml/2006/main">
  <p:tag name="KSO_WM_DIAGRAM_VIRTUALLY_FRAME" val="{&quot;height&quot;:65.7,&quot;left&quot;:126.2,&quot;top&quot;:166.6,&quot;width&quot;:721.9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WPS 演示</Application>
  <PresentationFormat/>
  <Paragraphs>92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9" baseType="lpstr">
      <vt:lpstr>Arial</vt:lpstr>
      <vt:lpstr>宋体</vt:lpstr>
      <vt:lpstr>Wingdings</vt:lpstr>
      <vt:lpstr>等线</vt:lpstr>
      <vt:lpstr>等线 Light</vt:lpstr>
      <vt:lpstr>微软雅黑</vt:lpstr>
      <vt:lpstr>方正科技符号</vt:lpstr>
      <vt:lpstr>Times New Roman</vt:lpstr>
      <vt:lpstr>Verdana</vt:lpstr>
      <vt:lpstr>Arial Unicode MS</vt:lpstr>
      <vt:lpstr>Calibri</vt:lpstr>
      <vt:lpstr>方正大标宋简体</vt:lpstr>
      <vt:lpstr>思源宋体 Heavy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群 林</dc:creator>
  <cp:lastModifiedBy>郑雪</cp:lastModifiedBy>
  <cp:revision>93</cp:revision>
  <dcterms:created xsi:type="dcterms:W3CDTF">2023-11-18T16:34:00Z</dcterms:created>
  <dcterms:modified xsi:type="dcterms:W3CDTF">2024-12-14T11:07:21Z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31CEE8CDBD7443B0918853386C3A0DC1_13</vt:lpwstr>
  </property>
  <property fmtid="{D5CDD505-2E9C-101B-9397-08002B2CF9AE}" pid="3" name="KSOProductBuildVer">
    <vt:lpwstr>2052-12.1.0.18608</vt:lpwstr>
  </property>
</Properties>
</file>