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4"/>
  </p:handoutMasterIdLst>
  <p:sldIdLst>
    <p:sldId id="272" r:id="rId3"/>
    <p:sldId id="280" r:id="rId4"/>
    <p:sldId id="289" r:id="rId5"/>
    <p:sldId id="290" r:id="rId6"/>
    <p:sldId id="291" r:id="rId7"/>
    <p:sldId id="292" r:id="rId8"/>
    <p:sldId id="283" r:id="rId9"/>
    <p:sldId id="284" r:id="rId10"/>
    <p:sldId id="293" r:id="rId11"/>
    <p:sldId id="285" r:id="rId12"/>
    <p:sldId id="274" r:id="rId13"/>
  </p:sldIdLst>
  <p:sldSz cx="12192000" cy="6858000"/>
  <p:notesSz cx="6858000" cy="9144000"/>
  <p:embeddedFontLst>
    <p:embeddedFont>
      <p:font typeface="等线" panose="02010600030101010101" pitchFamily="2" charset="-122"/>
      <p:regular r:id="rId18"/>
    </p:embeddedFont>
    <p:embeddedFont>
      <p:font typeface="方正大标宋简体" panose="02000000000000000000" charset="-122"/>
      <p:regular r:id="rId19"/>
    </p:embeddedFont>
    <p:embeddedFont>
      <p:font typeface="微软雅黑" panose="020B0503020204020204" pitchFamily="34" charset="-122"/>
      <p:regular r:id="rId20"/>
    </p:embeddedFont>
    <p:embeddedFont>
      <p:font typeface="方正科技符号" panose="02000502000000000000" charset="-122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F3F9"/>
    <a:srgbClr val="F4F9FD"/>
    <a:srgbClr val="F1F8FC"/>
    <a:srgbClr val="34AF9D"/>
    <a:srgbClr val="004EA2"/>
    <a:srgbClr val="DEEEF8"/>
    <a:srgbClr val="599CFF"/>
    <a:srgbClr val="F684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2"/>
    <p:restoredTop sz="94660"/>
  </p:normalViewPr>
  <p:slideViewPr>
    <p:cSldViewPr snapToGrid="0" showGuides="1">
      <p:cViewPr varScale="1">
        <p:scale>
          <a:sx n="89" d="100"/>
          <a:sy n="89" d="100"/>
        </p:scale>
        <p:origin x="418" y="72"/>
      </p:cViewPr>
      <p:guideLst>
        <p:guide orient="horz" pos="221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36.xml"/><Relationship Id="rId25" Type="http://schemas.openxmlformats.org/officeDocument/2006/relationships/font" Target="fonts/font8.fntdata"/><Relationship Id="rId24" Type="http://schemas.openxmlformats.org/officeDocument/2006/relationships/font" Target="fonts/font7.fntdata"/><Relationship Id="rId23" Type="http://schemas.openxmlformats.org/officeDocument/2006/relationships/font" Target="fonts/font6.fntdata"/><Relationship Id="rId22" Type="http://schemas.openxmlformats.org/officeDocument/2006/relationships/font" Target="fonts/font5.fntdata"/><Relationship Id="rId21" Type="http://schemas.openxmlformats.org/officeDocument/2006/relationships/font" Target="fonts/font4.fntdata"/><Relationship Id="rId20" Type="http://schemas.openxmlformats.org/officeDocument/2006/relationships/font" Target="fonts/font3.fntdata"/><Relationship Id="rId2" Type="http://schemas.openxmlformats.org/officeDocument/2006/relationships/theme" Target="theme/theme1.xml"/><Relationship Id="rId19" Type="http://schemas.openxmlformats.org/officeDocument/2006/relationships/font" Target="fonts/font2.fntdata"/><Relationship Id="rId18" Type="http://schemas.openxmlformats.org/officeDocument/2006/relationships/font" Target="fonts/font1.fntdata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0BFD76-4F25-415A-9328-FD97E6171CD2}" type="slidenum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有logo图片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5.xml"/><Relationship Id="rId7" Type="http://schemas.openxmlformats.org/officeDocument/2006/relationships/image" Target="../media/image4.png"/><Relationship Id="rId6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tags" Target="../tags/tag3.xml"/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6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Relationship Id="rId3" Type="http://schemas.openxmlformats.org/officeDocument/2006/relationships/tags" Target="../tags/tag34.xml"/><Relationship Id="rId2" Type="http://schemas.openxmlformats.org/officeDocument/2006/relationships/image" Target="../media/image20.png"/><Relationship Id="rId1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image" Target="../media/image8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image" Target="../media/image18.png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1.png"/><Relationship Id="rId2" Type="http://schemas.openxmlformats.org/officeDocument/2006/relationships/tags" Target="../tags/tag19.xml"/><Relationship Id="rId1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image" Target="../media/image20.png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tags" Target="../tags/tag33.xml"/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231265" y="2620328"/>
            <a:ext cx="6981825" cy="212280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r>
              <a:rPr lang="zh-CN" altLang="en-US" sz="6600" spc="189">
                <a:solidFill>
                  <a:srgbClr val="000000"/>
                </a:solidFill>
                <a:latin typeface="方正大标宋简体" panose="02000000000000000000" charset="-122"/>
                <a:ea typeface="方正大标宋简体" panose="02000000000000000000" charset="-122"/>
                <a:cs typeface="思源宋体 Heavy" panose="02020900000000000000" charset="-122"/>
                <a:sym typeface="+mn-ea"/>
              </a:rPr>
              <a:t>凑数游戏</a:t>
            </a:r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  <a:p>
            <a:endParaRPr lang="zh-CN" altLang="en-US" sz="6600" spc="189">
              <a:solidFill>
                <a:srgbClr val="000000"/>
              </a:solidFill>
              <a:latin typeface="方正大标宋简体" panose="02000000000000000000" charset="-122"/>
              <a:ea typeface="方正大标宋简体" panose="02000000000000000000" charset="-122"/>
              <a:cs typeface="思源宋体 Heavy" panose="02020900000000000000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182995" y="4624705"/>
            <a:ext cx="3462020" cy="1581785"/>
            <a:chOff x="11344" y="7316"/>
            <a:chExt cx="5452" cy="2491"/>
          </a:xfrm>
        </p:grpSpPr>
        <p:pic>
          <p:nvPicPr>
            <p:cNvPr id="12" name="图片 11" descr="一上笑笑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/>
            <a:stretch>
              <a:fillRect/>
            </a:stretch>
          </p:blipFill>
          <p:spPr>
            <a:xfrm>
              <a:off x="15272" y="7349"/>
              <a:ext cx="1524" cy="2458"/>
            </a:xfrm>
            <a:prstGeom prst="rect">
              <a:avLst/>
            </a:prstGeom>
          </p:spPr>
        </p:pic>
        <p:pic>
          <p:nvPicPr>
            <p:cNvPr id="8" name="图片 7" descr="一上奇思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3967" y="7349"/>
              <a:ext cx="1421" cy="2431"/>
            </a:xfrm>
            <a:prstGeom prst="rect">
              <a:avLst/>
            </a:prstGeom>
          </p:spPr>
        </p:pic>
        <p:pic>
          <p:nvPicPr>
            <p:cNvPr id="10" name="图片 9" descr="一上妙想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 flipH="1">
              <a:off x="12771" y="7384"/>
              <a:ext cx="1441" cy="2423"/>
            </a:xfrm>
            <a:prstGeom prst="rect">
              <a:avLst/>
            </a:prstGeom>
          </p:spPr>
        </p:pic>
        <p:pic>
          <p:nvPicPr>
            <p:cNvPr id="11" name="图片 10" descr="一上淘气3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11344" y="7316"/>
              <a:ext cx="1427" cy="2491"/>
            </a:xfrm>
            <a:prstGeom prst="rect">
              <a:avLst/>
            </a:prstGeom>
          </p:spPr>
        </p:pic>
      </p:grpSp>
      <p:sp>
        <p:nvSpPr>
          <p:cNvPr id="22" name="TextBox 22"/>
          <p:cNvSpPr txBox="1"/>
          <p:nvPr/>
        </p:nvSpPr>
        <p:spPr>
          <a:xfrm>
            <a:off x="1326034" y="759531"/>
            <a:ext cx="9754886" cy="61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4760"/>
              </a:lnSpc>
            </a:pP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一年级下册  第三单元</a:t>
            </a:r>
            <a:r>
              <a:rPr lang="en-US" altLang="zh-CN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  </a:t>
            </a:r>
            <a:r>
              <a:rPr lang="zh-CN" altLang="en-US" sz="3200" b="1" dirty="0">
                <a:solidFill>
                  <a:srgbClr val="62A83A"/>
                </a:solidFill>
                <a:effectLst/>
                <a:latin typeface="方正大标宋简体" panose="02000000000000000000" charset="-122"/>
                <a:ea typeface="方正大标宋简体" panose="02000000000000000000" charset="-122"/>
                <a:cs typeface="方正大标宋简体" panose="02000000000000000000" charset="-122"/>
                <a:sym typeface="+mn-ea"/>
              </a:rPr>
              <a:t>20以内数与减法</a:t>
            </a:r>
            <a:endParaRPr lang="zh-CN" altLang="en-US" sz="3200" b="1" dirty="0">
              <a:solidFill>
                <a:srgbClr val="62A83A"/>
              </a:solidFill>
              <a:effectLst/>
              <a:latin typeface="方正大标宋简体" panose="02000000000000000000" charset="-122"/>
              <a:ea typeface="方正大标宋简体" panose="02000000000000000000" charset="-122"/>
              <a:cs typeface="方正大标宋简体" panose="02000000000000000000" charset="-122"/>
              <a:sym typeface="+mn-ea"/>
            </a:endParaRPr>
          </a:p>
        </p:txBody>
      </p:sp>
      <p:sp>
        <p:nvSpPr>
          <p:cNvPr id="16" name="Freeform 3"/>
          <p:cNvSpPr/>
          <p:nvPr/>
        </p:nvSpPr>
        <p:spPr>
          <a:xfrm flipH="1">
            <a:off x="8213090" y="1069340"/>
            <a:ext cx="3310890" cy="5224145"/>
          </a:xfrm>
          <a:custGeom>
            <a:avLst/>
            <a:gdLst/>
            <a:ahLst/>
            <a:cxnLst/>
            <a:rect l="l" t="t" r="r" b="b"/>
            <a:pathLst>
              <a:path w="3331507" h="5896473">
                <a:moveTo>
                  <a:pt x="3331507" y="0"/>
                </a:moveTo>
                <a:lnTo>
                  <a:pt x="0" y="0"/>
                </a:lnTo>
                <a:lnTo>
                  <a:pt x="0" y="5896472"/>
                </a:lnTo>
                <a:lnTo>
                  <a:pt x="3331507" y="5896472"/>
                </a:lnTo>
                <a:lnTo>
                  <a:pt x="3331507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405" y="193665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9095" y="2814320"/>
            <a:ext cx="5608955" cy="270446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087875" y="544639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4522470" y="550989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6090" y="544639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5612765" y="5501005"/>
            <a:ext cx="218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（个）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9990" y="54908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152260" y="544639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4038600" y="54908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15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06160" y="54908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7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4405" y="2265680"/>
            <a:ext cx="1685925" cy="2318385"/>
          </a:xfrm>
          <a:prstGeom prst="rect">
            <a:avLst/>
          </a:prstGeom>
        </p:spPr>
      </p:pic>
      <p:pic>
        <p:nvPicPr>
          <p:cNvPr id="22" name="图片 21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005" y="2221865"/>
            <a:ext cx="1786255" cy="2362200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3735705" y="4613910"/>
            <a:ext cx="1759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 b="1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1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5</a:t>
            </a:r>
            <a:r>
              <a:rPr lang="zh-CN" altLang="en-US" sz="2400" kern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个苹果</a:t>
            </a:r>
            <a:endParaRPr lang="zh-CN" altLang="en-US" sz="2400" kern="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106160" y="4613910"/>
            <a:ext cx="1759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还</a:t>
            </a:r>
            <a:r>
              <a:rPr lang="zh-CN" altLang="en-US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剩</a:t>
            </a:r>
            <a:r>
              <a:rPr lang="en-US" altLang="zh-CN" sz="2400" b="1" spc="5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rPr>
              <a:t>8</a:t>
            </a:r>
            <a:r>
              <a: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个</a:t>
            </a:r>
            <a:endParaRPr lang="zh-CN" altLang="en-US" sz="240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WordArt 15"/>
          <p:cNvSpPr>
            <a:spLocks noTextEdit="1"/>
          </p:cNvSpPr>
          <p:nvPr>
            <p:custDataLst>
              <p:tags r:id="rId1"/>
            </p:custDataLst>
          </p:nvPr>
        </p:nvSpPr>
        <p:spPr>
          <a:xfrm>
            <a:off x="2501265" y="2409825"/>
            <a:ext cx="7572375" cy="167703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pPr algn="ctr"/>
            <a:r>
              <a:rPr lang="zh-CN" altLang="en-US" sz="3200" b="1">
                <a:solidFill>
                  <a:srgbClr val="62A83A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你有什么收获？</a:t>
            </a:r>
            <a:endParaRPr lang="zh-CN" altLang="en-US" sz="3200" b="1">
              <a:solidFill>
                <a:srgbClr val="62A83A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 descr="1"/>
          <p:cNvPicPr>
            <a:picLocks noChangeAspect="1"/>
          </p:cNvPicPr>
          <p:nvPr/>
        </p:nvPicPr>
        <p:blipFill>
          <a:blip r:embed="rId1"/>
          <a:srcRect r="62358"/>
          <a:stretch>
            <a:fillRect/>
          </a:stretch>
        </p:blipFill>
        <p:spPr>
          <a:xfrm>
            <a:off x="4079240" y="2733675"/>
            <a:ext cx="4305935" cy="2869565"/>
          </a:xfrm>
          <a:prstGeom prst="rect">
            <a:avLst/>
          </a:prstGeom>
        </p:spPr>
      </p:pic>
      <p:grpSp>
        <p:nvGrpSpPr>
          <p:cNvPr id="56" name="组合 55"/>
          <p:cNvGrpSpPr/>
          <p:nvPr/>
        </p:nvGrpSpPr>
        <p:grpSpPr>
          <a:xfrm>
            <a:off x="1063625" y="3735705"/>
            <a:ext cx="2747645" cy="1270000"/>
            <a:chOff x="11559" y="6077"/>
            <a:chExt cx="4327" cy="2000"/>
          </a:xfrm>
        </p:grpSpPr>
        <p:sp>
          <p:nvSpPr>
            <p:cNvPr id="53" name="圆角矩形标注 52"/>
            <p:cNvSpPr/>
            <p:nvPr/>
          </p:nvSpPr>
          <p:spPr bwMode="auto">
            <a:xfrm>
              <a:off x="11559" y="6119"/>
              <a:ext cx="4163" cy="1958"/>
            </a:xfrm>
            <a:prstGeom prst="wedgeRoundRectCallout">
              <a:avLst>
                <a:gd name="adj1" fmla="val 64148"/>
                <a:gd name="adj2" fmla="val -2747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1681" y="6077"/>
              <a:ext cx="4205" cy="1038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ctr">
                <a:lnSpc>
                  <a:spcPct val="150000"/>
                </a:lnSpc>
              </a:pPr>
              <a:r>
                <a:rPr lang="zh-CN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咱们玩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凑</a:t>
              </a:r>
              <a:r>
                <a:rPr lang="en-US" altLang="zh-CN" sz="24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1</a:t>
              </a:r>
              <a:r>
                <a:rPr lang="en-US" altLang="zh-CN" sz="2400" b="1" spc="5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4</a:t>
              </a:r>
              <a:r>
                <a:rPr lang="zh-CN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吧</a:t>
              </a:r>
              <a:r>
                <a:rPr lang="zh-CN" altLang="en-US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，</a:t>
              </a:r>
              <a:endParaRPr lang="zh-CN" altLang="en-US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982335" y="2170929"/>
            <a:ext cx="1648460" cy="701697"/>
            <a:chOff x="10330" y="7055"/>
            <a:chExt cx="2596" cy="1227"/>
          </a:xfrm>
        </p:grpSpPr>
        <p:sp>
          <p:nvSpPr>
            <p:cNvPr id="21" name="圆角矩形标注 20"/>
            <p:cNvSpPr/>
            <p:nvPr/>
          </p:nvSpPr>
          <p:spPr bwMode="auto">
            <a:xfrm>
              <a:off x="10330" y="7168"/>
              <a:ext cx="2345" cy="1050"/>
            </a:xfrm>
            <a:prstGeom prst="wedgeRoundRectCallout">
              <a:avLst>
                <a:gd name="adj1" fmla="val 30980"/>
                <a:gd name="adj2" fmla="val 78744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474" y="7055"/>
              <a:ext cx="2452" cy="122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50000"/>
                </a:lnSpc>
              </a:pPr>
              <a:r>
                <a: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</a:t>
              </a:r>
              <a:r>
                <a:rPr lang="zh-CN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出</a:t>
              </a:r>
              <a:r>
                <a:rPr lang="en-US" altLang="zh-CN" sz="2400" b="1" spc="30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8</a:t>
              </a:r>
              <a:r>
                <a: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！</a:t>
              </a:r>
              <a:endPara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1212850" y="4267200"/>
            <a:ext cx="1690370" cy="6102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>
              <a:lnSpc>
                <a:spcPct val="150000"/>
              </a:lnSpc>
            </a:pPr>
            <a:r>
              <a: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我</a:t>
            </a:r>
            <a:r>
              <a:rPr lang="zh-CN" sz="2400" spc="5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出</a:t>
            </a:r>
            <a:r>
              <a:rPr lang="en-US" altLang="zh-CN" sz="2400" b="1" spc="300">
                <a:solidFill>
                  <a:schemeClr val="tx1"/>
                </a:solidFill>
                <a:uFillTx/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240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！</a:t>
            </a:r>
            <a:endParaRPr lang="zh-CN" altLang="en-US" sz="240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 descr="1"/>
          <p:cNvPicPr>
            <a:picLocks noChangeAspect="1"/>
          </p:cNvPicPr>
          <p:nvPr/>
        </p:nvPicPr>
        <p:blipFill>
          <a:blip r:embed="rId1"/>
          <a:srcRect l="60845"/>
          <a:stretch>
            <a:fillRect/>
          </a:stretch>
        </p:blipFill>
        <p:spPr>
          <a:xfrm>
            <a:off x="4079240" y="2886710"/>
            <a:ext cx="4464000" cy="2860288"/>
          </a:xfrm>
          <a:prstGeom prst="rect">
            <a:avLst/>
          </a:prstGeom>
        </p:spPr>
      </p:pic>
      <p:grpSp>
        <p:nvGrpSpPr>
          <p:cNvPr id="20" name="组合 19"/>
          <p:cNvGrpSpPr/>
          <p:nvPr>
            <p:custDataLst>
              <p:tags r:id="rId2"/>
            </p:custDataLst>
          </p:nvPr>
        </p:nvGrpSpPr>
        <p:grpSpPr>
          <a:xfrm>
            <a:off x="6799580" y="2183130"/>
            <a:ext cx="1873885" cy="701675"/>
            <a:chOff x="10330" y="7055"/>
            <a:chExt cx="2596" cy="1227"/>
          </a:xfrm>
        </p:grpSpPr>
        <p:sp>
          <p:nvSpPr>
            <p:cNvPr id="21" name="圆角矩形标注 20"/>
            <p:cNvSpPr/>
            <p:nvPr>
              <p:custDataLst>
                <p:tags r:id="rId3"/>
              </p:custDataLst>
            </p:nvPr>
          </p:nvSpPr>
          <p:spPr bwMode="auto">
            <a:xfrm>
              <a:off x="10330" y="7168"/>
              <a:ext cx="2345" cy="1050"/>
            </a:xfrm>
            <a:prstGeom prst="wedgeRoundRectCallout">
              <a:avLst>
                <a:gd name="adj1" fmla="val 4545"/>
                <a:gd name="adj2" fmla="val 8560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22" name="文本框 21"/>
            <p:cNvSpPr txBox="1"/>
            <p:nvPr>
              <p:custDataLst>
                <p:tags r:id="rId4"/>
              </p:custDataLst>
            </p:nvPr>
          </p:nvSpPr>
          <p:spPr>
            <a:xfrm>
              <a:off x="10474" y="7055"/>
              <a:ext cx="2452" cy="122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50000"/>
                </a:lnSpc>
              </a:pPr>
              <a:r>
                <a: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我出</a:t>
              </a:r>
              <a:r>
                <a:rPr lang="en-US" sz="240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……</a:t>
              </a:r>
              <a:endParaRPr lang="en-US" sz="240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529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笑笑应该出几？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>
            <p:custDataLst>
              <p:tags r:id="rId6"/>
            </p:custDataLst>
          </p:nvPr>
        </p:nvGrpSpPr>
        <p:grpSpPr>
          <a:xfrm>
            <a:off x="3482797" y="2184846"/>
            <a:ext cx="1808920" cy="701675"/>
            <a:chOff x="9838" y="7058"/>
            <a:chExt cx="2506" cy="1227"/>
          </a:xfrm>
        </p:grpSpPr>
        <p:sp>
          <p:nvSpPr>
            <p:cNvPr id="7" name="圆角矩形标注 6"/>
            <p:cNvSpPr/>
            <p:nvPr>
              <p:custDataLst>
                <p:tags r:id="rId7"/>
              </p:custDataLst>
            </p:nvPr>
          </p:nvSpPr>
          <p:spPr bwMode="auto">
            <a:xfrm>
              <a:off x="9838" y="7168"/>
              <a:ext cx="2345" cy="1050"/>
            </a:xfrm>
            <a:prstGeom prst="wedgeRoundRectCallout">
              <a:avLst>
                <a:gd name="adj1" fmla="val 33205"/>
                <a:gd name="adj2" fmla="val 88667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8"/>
              </p:custDataLst>
            </p:nvPr>
          </p:nvSpPr>
          <p:spPr>
            <a:xfrm>
              <a:off x="9892" y="7058"/>
              <a:ext cx="2452" cy="1227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50000"/>
                </a:lnSpc>
              </a:pPr>
              <a:r>
                <a:rPr lang="zh-CN" altLang="en-US" sz="2400" spc="3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</a:t>
              </a:r>
              <a:r>
                <a:rPr lang="zh-CN" altLang="en-US" sz="2400" spc="5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出</a:t>
              </a:r>
              <a:r>
                <a:rPr lang="en-US" sz="2400" b="1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  <a:sym typeface="+mn-ea"/>
                </a:rPr>
                <a:t>5</a:t>
              </a:r>
              <a:r>
                <a:rPr lang="zh-CN" altLang="en-US" sz="2400">
                  <a:solidFill>
                    <a:schemeClr val="tx1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  <a:cs typeface="微软雅黑" panose="020B0503020204020204" pitchFamily="34" charset="-122"/>
                  <a:sym typeface="+mn-ea"/>
                </a:rPr>
                <a:t>！</a:t>
              </a:r>
              <a:endParaRPr lang="zh-CN" altLang="en-US" sz="240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5292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笑笑应该出几？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96225" y="877570"/>
            <a:ext cx="3822700" cy="2326640"/>
            <a:chOff x="12435" y="1382"/>
            <a:chExt cx="6020" cy="366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435" y="1382"/>
              <a:ext cx="6021" cy="366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" name="组合 4"/>
            <p:cNvGrpSpPr/>
            <p:nvPr/>
          </p:nvGrpSpPr>
          <p:grpSpPr>
            <a:xfrm>
              <a:off x="14500" y="1447"/>
              <a:ext cx="1484" cy="629"/>
              <a:chOff x="8646" y="2614"/>
              <a:chExt cx="1484" cy="629"/>
            </a:xfrm>
          </p:grpSpPr>
          <p:sp>
            <p:nvSpPr>
              <p:cNvPr id="4" name="椭圆 3"/>
              <p:cNvSpPr/>
              <p:nvPr/>
            </p:nvSpPr>
            <p:spPr>
              <a:xfrm>
                <a:off x="8646" y="2633"/>
                <a:ext cx="1484" cy="61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lumMod val="75000"/>
                </a:schemeClr>
              </a:lnRef>
              <a:fillRef idx="1">
                <a:schemeClr val="accent1"/>
              </a:fillRef>
              <a:effectRef idx="0">
                <a:srgbClr val="FFFFFF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8843" y="2614"/>
                <a:ext cx="1244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凑</a:t>
                </a:r>
                <a:r>
                  <a:rPr lang="en-US" altLang="zh-CN">
                    <a:latin typeface="微软雅黑" panose="020B0503020204020204" pitchFamily="34" charset="-122"/>
                    <a:ea typeface="微软雅黑" panose="020B0503020204020204" pitchFamily="34" charset="-122"/>
                    <a:cs typeface="微软雅黑" panose="020B0503020204020204" pitchFamily="34" charset="-122"/>
                  </a:rPr>
                  <a:t> </a:t>
                </a:r>
                <a:r>
                  <a:rPr lang="en-US" altLang="zh-CN" b="1">
                    <a:latin typeface="方正科技符号" panose="02000502000000000000" charset="-122"/>
                    <a:ea typeface="方正科技符号" panose="02000502000000000000" charset="-122"/>
                    <a:cs typeface="微软雅黑" panose="020B0503020204020204" pitchFamily="34" charset="-122"/>
                  </a:rPr>
                  <a:t>14</a:t>
                </a:r>
                <a:endParaRPr lang="en-US" altLang="zh-CN" b="1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1639536" y="1486535"/>
            <a:ext cx="3224145" cy="576580"/>
            <a:chOff x="10288" y="6219"/>
            <a:chExt cx="5650" cy="1075"/>
          </a:xfrm>
        </p:grpSpPr>
        <p:sp>
          <p:nvSpPr>
            <p:cNvPr id="60" name="圆角矩形 59"/>
            <p:cNvSpPr/>
            <p:nvPr/>
          </p:nvSpPr>
          <p:spPr>
            <a:xfrm>
              <a:off x="10288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1" name="椭圆 60"/>
            <p:cNvSpPr/>
            <p:nvPr/>
          </p:nvSpPr>
          <p:spPr>
            <a:xfrm>
              <a:off x="11643" y="6265"/>
              <a:ext cx="883" cy="940"/>
            </a:xfrm>
            <a:prstGeom prst="ellipse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2" name="圆角矩形 61"/>
            <p:cNvSpPr/>
            <p:nvPr/>
          </p:nvSpPr>
          <p:spPr>
            <a:xfrm>
              <a:off x="12927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4011" y="6291"/>
              <a:ext cx="862" cy="9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800">
                  <a:latin typeface="宋体" panose="02010600030101010101" pitchFamily="2" charset="-122"/>
                  <a:ea typeface="宋体" panose="02010600030101010101" pitchFamily="2" charset="-122"/>
                </a:rPr>
                <a:t>＝</a:t>
              </a:r>
              <a:endParaRPr lang="zh-CN" altLang="en-US" sz="280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4929" y="6219"/>
              <a:ext cx="1009" cy="1075"/>
            </a:xfrm>
            <a:prstGeom prst="roundRect">
              <a:avLst/>
            </a:prstGeom>
            <a:noFill/>
            <a:ln w="19050">
              <a:solidFill>
                <a:schemeClr val="accent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800"/>
            </a:p>
          </p:txBody>
        </p:sp>
      </p:grpSp>
      <p:sp>
        <p:nvSpPr>
          <p:cNvPr id="73" name="文本框 72"/>
          <p:cNvSpPr txBox="1"/>
          <p:nvPr/>
        </p:nvSpPr>
        <p:spPr>
          <a:xfrm>
            <a:off x="1573530" y="1508760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14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4" name="文本框 73"/>
          <p:cNvSpPr txBox="1"/>
          <p:nvPr/>
        </p:nvSpPr>
        <p:spPr>
          <a:xfrm>
            <a:off x="2339340" y="15043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800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5" name="文本框 74"/>
          <p:cNvSpPr txBox="1"/>
          <p:nvPr/>
        </p:nvSpPr>
        <p:spPr>
          <a:xfrm>
            <a:off x="3098165" y="15043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5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236720" y="1504315"/>
            <a:ext cx="657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9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33" name="燕尾形箭头 32"/>
          <p:cNvSpPr/>
          <p:nvPr/>
        </p:nvSpPr>
        <p:spPr>
          <a:xfrm>
            <a:off x="8336915" y="5728970"/>
            <a:ext cx="8051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枝形①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燕尾形箭头 33"/>
          <p:cNvSpPr/>
          <p:nvPr/>
        </p:nvSpPr>
        <p:spPr>
          <a:xfrm>
            <a:off x="9615170" y="5728970"/>
            <a:ext cx="80640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枝形②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燕尾形箭头 6"/>
          <p:cNvSpPr/>
          <p:nvPr/>
        </p:nvSpPr>
        <p:spPr>
          <a:xfrm>
            <a:off x="10779125" y="5728970"/>
            <a:ext cx="690880" cy="465455"/>
          </a:xfrm>
          <a:prstGeom prst="notchedRightArrow">
            <a:avLst/>
          </a:prstGeom>
          <a:solidFill>
            <a:srgbClr val="C3DBFF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000"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endParaRPr lang="zh-CN" altLang="en-US" sz="10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1343660" y="2419985"/>
            <a:ext cx="2796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5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241675" y="241998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>
            <a:off x="1285875" y="2906395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639570" y="2906395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2" name="文本框 51"/>
          <p:cNvSpPr txBox="1"/>
          <p:nvPr/>
        </p:nvSpPr>
        <p:spPr>
          <a:xfrm>
            <a:off x="951865" y="3262630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1639570" y="3262630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3660" y="4086860"/>
            <a:ext cx="2796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5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48025" y="4086860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2247900" y="45732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01595" y="45732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1913890" y="4929505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1595" y="4929505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rcRect t="25669"/>
          <a:stretch>
            <a:fillRect/>
          </a:stretch>
        </p:blipFill>
        <p:spPr>
          <a:xfrm>
            <a:off x="1036320" y="5728970"/>
            <a:ext cx="5537200" cy="652780"/>
          </a:xfrm>
          <a:prstGeom prst="rect">
            <a:avLst/>
          </a:prstGeom>
        </p:spPr>
      </p:pic>
      <p:sp>
        <p:nvSpPr>
          <p:cNvPr id="15" name="弧形 14"/>
          <p:cNvSpPr/>
          <p:nvPr/>
        </p:nvSpPr>
        <p:spPr>
          <a:xfrm flipH="1">
            <a:off x="3971925" y="5544820"/>
            <a:ext cx="1404000" cy="504000"/>
          </a:xfrm>
          <a:prstGeom prst="arc">
            <a:avLst>
              <a:gd name="adj1" fmla="val 11279405"/>
              <a:gd name="adj2" fmla="val 21262407"/>
            </a:avLst>
          </a:prstGeom>
          <a:ln w="19050"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弧形 15"/>
          <p:cNvSpPr/>
          <p:nvPr/>
        </p:nvSpPr>
        <p:spPr>
          <a:xfrm flipH="1">
            <a:off x="3667125" y="5600065"/>
            <a:ext cx="342000" cy="323850"/>
          </a:xfrm>
          <a:prstGeom prst="arc">
            <a:avLst>
              <a:gd name="adj1" fmla="val 11945715"/>
              <a:gd name="adj2" fmla="val 21262407"/>
            </a:avLst>
          </a:prstGeom>
          <a:ln w="19050">
            <a:headEnd type="none"/>
            <a:tailEnd type="triangl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4374515" y="521843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altLang="zh-CN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84575" y="5218430"/>
            <a:ext cx="60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altLang="zh-CN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4"/>
            </p:custDataLst>
          </p:nvPr>
        </p:nvCxnSpPr>
        <p:spPr>
          <a:xfrm flipH="1">
            <a:off x="6548120" y="2453005"/>
            <a:ext cx="0" cy="3996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>
            <p:custDataLst>
              <p:tags r:id="rId5"/>
            </p:custDataLst>
          </p:nvPr>
        </p:nvCxnSpPr>
        <p:spPr>
          <a:xfrm rot="16200000" flipH="1">
            <a:off x="3615065" y="1022340"/>
            <a:ext cx="0" cy="586800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7479030" y="3863340"/>
            <a:ext cx="2796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＋（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 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）＝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761220" y="3863340"/>
            <a:ext cx="862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481695" y="3863340"/>
            <a:ext cx="862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7479030" y="4528185"/>
            <a:ext cx="2796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5 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 9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3" grpId="0"/>
      <p:bldP spid="74" grpId="0"/>
      <p:bldP spid="75" grpId="0"/>
      <p:bldP spid="76" grpId="0"/>
      <p:bldP spid="37" grpId="0"/>
      <p:bldP spid="38" grpId="0"/>
      <p:bldP spid="52" grpId="0"/>
      <p:bldP spid="54" grpId="0"/>
      <p:bldP spid="8" grpId="0"/>
      <p:bldP spid="9" grpId="0"/>
      <p:bldP spid="12" grpId="0"/>
      <p:bldP spid="13" grpId="0"/>
      <p:bldP spid="15" grpId="0" bldLvl="0" animBg="1"/>
      <p:bldP spid="16" grpId="0" bldLvl="0" animBg="1"/>
      <p:bldP spid="17" grpId="0"/>
      <p:bldP spid="18" grpId="0"/>
      <p:bldP spid="25" grpId="0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" name="图片 29"/>
          <p:cNvPicPr/>
          <p:nvPr/>
        </p:nvPicPr>
        <p:blipFill>
          <a:blip r:embed="rId1"/>
          <a:stretch>
            <a:fillRect/>
          </a:stretch>
        </p:blipFill>
        <p:spPr>
          <a:xfrm>
            <a:off x="7896225" y="866140"/>
            <a:ext cx="3826800" cy="23256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6567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两人一组玩一玩，把用到的算式写下来。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 rot="0">
            <a:off x="9306560" y="918845"/>
            <a:ext cx="942340" cy="399415"/>
            <a:chOff x="8646" y="2614"/>
            <a:chExt cx="1484" cy="629"/>
          </a:xfrm>
        </p:grpSpPr>
        <p:sp>
          <p:nvSpPr>
            <p:cNvPr id="4" name="椭圆 3"/>
            <p:cNvSpPr/>
            <p:nvPr/>
          </p:nvSpPr>
          <p:spPr>
            <a:xfrm>
              <a:off x="8646" y="2633"/>
              <a:ext cx="1484" cy="6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8843" y="2614"/>
              <a:ext cx="124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凑</a:t>
              </a:r>
              <a:r>
                <a:rPr lang="en-US" altLang="zh-CN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 </a:t>
              </a:r>
              <a:r>
                <a:rPr lang="en-US" altLang="zh-CN" b="1">
                  <a:latin typeface="方正科技符号" panose="02000502000000000000" charset="-122"/>
                  <a:ea typeface="方正科技符号" panose="02000502000000000000" charset="-122"/>
                  <a:cs typeface="微软雅黑" panose="020B0503020204020204" pitchFamily="34" charset="-122"/>
                </a:rPr>
                <a:t>14</a:t>
              </a:r>
              <a:endParaRPr lang="en-US" altLang="zh-CN" b="1">
                <a:latin typeface="方正科技符号" panose="02000502000000000000" charset="-122"/>
                <a:ea typeface="方正科技符号" panose="02000502000000000000" charset="-122"/>
                <a:cs typeface="微软雅黑" panose="020B0503020204020204" pitchFamily="34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320" y="2619375"/>
            <a:ext cx="1936750" cy="2947035"/>
          </a:xfrm>
          <a:prstGeom prst="rect">
            <a:avLst/>
          </a:prstGeom>
        </p:spPr>
      </p:pic>
      <p:pic>
        <p:nvPicPr>
          <p:cNvPr id="31" name="图片 30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995" y="2944495"/>
            <a:ext cx="1746250" cy="242316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82930" y="2886075"/>
            <a:ext cx="1412875" cy="2261235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105" y="2651760"/>
            <a:ext cx="1936750" cy="2947035"/>
          </a:xfrm>
          <a:prstGeom prst="rect">
            <a:avLst/>
          </a:prstGeom>
        </p:spPr>
      </p:pic>
      <p:pic>
        <p:nvPicPr>
          <p:cNvPr id="36" name="图片 3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7245" y="2945130"/>
            <a:ext cx="1671320" cy="24549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6661150" y="3307715"/>
            <a:ext cx="1235075" cy="198183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8150225" y="3489046"/>
            <a:ext cx="2003887" cy="1294124"/>
            <a:chOff x="10330" y="7160"/>
            <a:chExt cx="1652" cy="2263"/>
          </a:xfrm>
        </p:grpSpPr>
        <p:sp>
          <p:nvSpPr>
            <p:cNvPr id="41" name="圆角矩形标注 40"/>
            <p:cNvSpPr/>
            <p:nvPr/>
          </p:nvSpPr>
          <p:spPr bwMode="auto">
            <a:xfrm>
              <a:off x="10330" y="7168"/>
              <a:ext cx="1622" cy="2253"/>
            </a:xfrm>
            <a:prstGeom prst="wedgeRoundRectCallout">
              <a:avLst>
                <a:gd name="adj1" fmla="val -62301"/>
                <a:gd name="adj2" fmla="val 2698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400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0456" y="7160"/>
              <a:ext cx="1526" cy="2263"/>
            </a:xfrm>
            <a:prstGeom prst="rect">
              <a:avLst/>
            </a:prstGeom>
            <a:noFill/>
          </p:spPr>
          <p:txBody>
            <a:bodyPr wrap="square" rtlCol="0" anchor="t">
              <a:noAutofit/>
            </a:bodyPr>
            <a:p>
              <a:pPr algn="l">
                <a:lnSpc>
                  <a:spcPct val="150000"/>
                </a:lnSpc>
              </a:pPr>
              <a:r>
                <a:rPr lang="zh-CN" altLang="en-US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我</a:t>
              </a:r>
              <a:r>
                <a:rPr lang="zh-CN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想按顺序</a:t>
              </a:r>
              <a:endParaRPr lang="zh-CN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  <a:p>
              <a:pPr algn="l">
                <a:lnSpc>
                  <a:spcPct val="150000"/>
                </a:lnSpc>
              </a:pPr>
              <a:r>
                <a:rPr lang="zh-CN" sz="2400">
                  <a:solidFill>
                    <a:schemeClr val="tx1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排一排。</a:t>
              </a:r>
              <a:endParaRPr lang="zh-CN" sz="24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图片 2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180" y="877275"/>
            <a:ext cx="326842" cy="360000"/>
          </a:xfrm>
          <a:prstGeom prst="rect">
            <a:avLst/>
          </a:prstGeom>
        </p:spPr>
      </p:pic>
      <p:sp>
        <p:nvSpPr>
          <p:cNvPr id="8195" name="文本框 2"/>
          <p:cNvSpPr txBox="1"/>
          <p:nvPr/>
        </p:nvSpPr>
        <p:spPr>
          <a:xfrm>
            <a:off x="859790" y="796290"/>
            <a:ext cx="65671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观察笑笑排的算式，你发现了什么？</a:t>
            </a:r>
            <a:endParaRPr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825" y="2280920"/>
            <a:ext cx="1936750" cy="2947035"/>
          </a:xfrm>
          <a:prstGeom prst="rect">
            <a:avLst/>
          </a:prstGeom>
        </p:spPr>
      </p:pic>
      <p:pic>
        <p:nvPicPr>
          <p:cNvPr id="2" name="图片 1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8050" y="2697480"/>
            <a:ext cx="1740535" cy="2292985"/>
          </a:xfrm>
          <a:prstGeom prst="rect">
            <a:avLst/>
          </a:prstGeom>
        </p:spPr>
      </p:pic>
      <p:grpSp>
        <p:nvGrpSpPr>
          <p:cNvPr id="24" name="组合 11"/>
          <p:cNvGrpSpPr/>
          <p:nvPr/>
        </p:nvGrpSpPr>
        <p:grpSpPr bwMode="auto">
          <a:xfrm rot="0">
            <a:off x="1259840" y="2732636"/>
            <a:ext cx="3044502" cy="1817693"/>
            <a:chOff x="11247" y="1690"/>
            <a:chExt cx="3557" cy="3884"/>
          </a:xfrm>
        </p:grpSpPr>
        <p:sp>
          <p:nvSpPr>
            <p:cNvPr id="25" name="圆角矩形标注 24"/>
            <p:cNvSpPr/>
            <p:nvPr>
              <p:custDataLst>
                <p:tags r:id="rId4"/>
              </p:custDataLst>
            </p:nvPr>
          </p:nvSpPr>
          <p:spPr bwMode="auto">
            <a:xfrm>
              <a:off x="11247" y="1718"/>
              <a:ext cx="3557" cy="3856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6" name="文本框 4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426" y="1690"/>
              <a:ext cx="3378" cy="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b="1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1</a:t>
              </a:r>
              <a:r>
                <a:rPr lang="zh-CN" sz="2400" b="1" spc="500" dirty="0">
                  <a:solidFill>
                    <a:schemeClr val="tx1"/>
                  </a:solidFill>
                  <a:uFillTx/>
                  <a:latin typeface="方正科技符号" panose="02000502000000000000" charset="-122"/>
                  <a:ea typeface="方正科技符号" panose="02000502000000000000" charset="-122"/>
                </a:rPr>
                <a:t>4</a:t>
              </a:r>
              <a:r>
                <a:rPr lang="zh-CN" sz="2400" dirty="0">
                  <a:solidFill>
                    <a:schemeClr val="tx1"/>
                  </a:solidFill>
                  <a:uFillTx/>
                </a:rPr>
                <a:t>减的数一个比一个大，得数一个比一个小。</a:t>
              </a:r>
              <a:endParaRPr lang="zh-CN" sz="2400" dirty="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3730" y="2455545"/>
            <a:ext cx="828000" cy="828000"/>
          </a:xfrm>
          <a:prstGeom prst="rect">
            <a:avLst/>
          </a:prstGeom>
        </p:spPr>
      </p:pic>
      <p:grpSp>
        <p:nvGrpSpPr>
          <p:cNvPr id="7" name="组合 11"/>
          <p:cNvGrpSpPr/>
          <p:nvPr/>
        </p:nvGrpSpPr>
        <p:grpSpPr bwMode="auto">
          <a:xfrm rot="0">
            <a:off x="7679368" y="2867891"/>
            <a:ext cx="2277599" cy="1817693"/>
            <a:chOff x="11441" y="1690"/>
            <a:chExt cx="2661" cy="3884"/>
          </a:xfrm>
        </p:grpSpPr>
        <p:sp>
          <p:nvSpPr>
            <p:cNvPr id="8" name="圆角矩形标注 7"/>
            <p:cNvSpPr/>
            <p:nvPr>
              <p:custDataLst>
                <p:tags r:id="rId7"/>
              </p:custDataLst>
            </p:nvPr>
          </p:nvSpPr>
          <p:spPr bwMode="auto">
            <a:xfrm>
              <a:off x="11441" y="1718"/>
              <a:ext cx="2661" cy="3856"/>
            </a:xfrm>
            <a:prstGeom prst="wedgeRoundRectCallout">
              <a:avLst>
                <a:gd name="adj1" fmla="val 28167"/>
                <a:gd name="adj2" fmla="val 45060"/>
                <a:gd name="adj3" fmla="val 16667"/>
              </a:avLst>
            </a:prstGeom>
            <a:solidFill>
              <a:srgbClr val="FFFEEC"/>
            </a:solidFill>
            <a:ln w="19050">
              <a:solidFill>
                <a:srgbClr val="E1EB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noProof="1"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  <p:sp>
          <p:nvSpPr>
            <p:cNvPr id="9" name="文本框 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1599" y="1690"/>
              <a:ext cx="2140" cy="3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sz="2400" dirty="0">
                  <a:solidFill>
                    <a:schemeClr val="tx1"/>
                  </a:solidFill>
                  <a:uFillTx/>
                  <a:latin typeface="微软雅黑" panose="020B0503020204020204" pitchFamily="34" charset="-122"/>
                </a:rPr>
                <a:t>你还能写出这样的算式吗？</a:t>
              </a:r>
              <a:endParaRPr lang="zh-CN" sz="2400" dirty="0">
                <a:solidFill>
                  <a:schemeClr val="tx1"/>
                </a:solidFill>
                <a:uFillTx/>
                <a:latin typeface="微软雅黑" panose="020B0503020204020204" pitchFamily="34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9360535" y="2550795"/>
            <a:ext cx="1308735" cy="2313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5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43" name="图片 13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2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填一填，说一说。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1958655"/>
            <a:ext cx="468000" cy="46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43660" y="2740660"/>
            <a:ext cx="201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722245" y="276288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54" name="直接连接符 53"/>
          <p:cNvCxnSpPr/>
          <p:nvPr/>
        </p:nvCxnSpPr>
        <p:spPr>
          <a:xfrm flipH="1">
            <a:off x="1285875" y="32270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>
            <a:off x="1639570" y="32270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6" name="文本框 55"/>
          <p:cNvSpPr txBox="1"/>
          <p:nvPr/>
        </p:nvSpPr>
        <p:spPr>
          <a:xfrm>
            <a:off x="907415" y="3681095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1639570" y="3685540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3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3" name="圆角矩形 72"/>
          <p:cNvSpPr/>
          <p:nvPr/>
        </p:nvSpPr>
        <p:spPr>
          <a:xfrm>
            <a:off x="2702940" y="274066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4" name="圆角矩形 73"/>
          <p:cNvSpPr/>
          <p:nvPr/>
        </p:nvSpPr>
        <p:spPr>
          <a:xfrm>
            <a:off x="951610" y="365887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5" name="圆角矩形 74"/>
          <p:cNvSpPr/>
          <p:nvPr/>
        </p:nvSpPr>
        <p:spPr>
          <a:xfrm>
            <a:off x="1690115" y="365887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76" name="文本框 75"/>
          <p:cNvSpPr txBox="1"/>
          <p:nvPr/>
        </p:nvSpPr>
        <p:spPr>
          <a:xfrm>
            <a:off x="4082415" y="2740660"/>
            <a:ext cx="201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11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461000" y="276288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78" name="直接连接符 77"/>
          <p:cNvCxnSpPr/>
          <p:nvPr/>
        </p:nvCxnSpPr>
        <p:spPr>
          <a:xfrm flipH="1">
            <a:off x="4611370" y="32270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79" name="直接连接符 78"/>
          <p:cNvCxnSpPr/>
          <p:nvPr/>
        </p:nvCxnSpPr>
        <p:spPr>
          <a:xfrm>
            <a:off x="4965065" y="32270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0" name="文本框 79"/>
          <p:cNvSpPr txBox="1"/>
          <p:nvPr/>
        </p:nvSpPr>
        <p:spPr>
          <a:xfrm>
            <a:off x="4232910" y="3681095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4965065" y="3685540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2" name="圆角矩形 81"/>
          <p:cNvSpPr/>
          <p:nvPr/>
        </p:nvSpPr>
        <p:spPr>
          <a:xfrm>
            <a:off x="5441695" y="274066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3" name="圆角矩形 82"/>
          <p:cNvSpPr/>
          <p:nvPr/>
        </p:nvSpPr>
        <p:spPr>
          <a:xfrm>
            <a:off x="4277105" y="365887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4" name="圆角矩形 83"/>
          <p:cNvSpPr/>
          <p:nvPr/>
        </p:nvSpPr>
        <p:spPr>
          <a:xfrm>
            <a:off x="5015610" y="365887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85" name="文本框 84"/>
          <p:cNvSpPr txBox="1"/>
          <p:nvPr/>
        </p:nvSpPr>
        <p:spPr>
          <a:xfrm>
            <a:off x="6858000" y="2740660"/>
            <a:ext cx="201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12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8236585" y="276288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 flipH="1">
            <a:off x="6800215" y="32270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7153910" y="322707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9" name="文本框 88"/>
          <p:cNvSpPr txBox="1"/>
          <p:nvPr/>
        </p:nvSpPr>
        <p:spPr>
          <a:xfrm>
            <a:off x="6421755" y="3681095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7153910" y="3685540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8217280" y="274066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2" name="圆角矩形 91"/>
          <p:cNvSpPr/>
          <p:nvPr/>
        </p:nvSpPr>
        <p:spPr>
          <a:xfrm>
            <a:off x="6465950" y="365887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3" name="圆角矩形 92"/>
          <p:cNvSpPr/>
          <p:nvPr/>
        </p:nvSpPr>
        <p:spPr>
          <a:xfrm>
            <a:off x="7204455" y="365887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94" name="文本框 93"/>
          <p:cNvSpPr txBox="1"/>
          <p:nvPr/>
        </p:nvSpPr>
        <p:spPr>
          <a:xfrm>
            <a:off x="9545320" y="2767330"/>
            <a:ext cx="20110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en-US" altLang="zh-CN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10923905" y="278955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cxnSp>
        <p:nvCxnSpPr>
          <p:cNvPr id="96" name="直接连接符 95"/>
          <p:cNvCxnSpPr/>
          <p:nvPr/>
        </p:nvCxnSpPr>
        <p:spPr>
          <a:xfrm flipH="1">
            <a:off x="10069830" y="325374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97" name="直接连接符 96"/>
          <p:cNvCxnSpPr/>
          <p:nvPr/>
        </p:nvCxnSpPr>
        <p:spPr>
          <a:xfrm>
            <a:off x="10423525" y="3253740"/>
            <a:ext cx="360000" cy="432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98" name="文本框 97"/>
          <p:cNvSpPr txBox="1"/>
          <p:nvPr/>
        </p:nvSpPr>
        <p:spPr>
          <a:xfrm>
            <a:off x="9691370" y="3707765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9" name="文本框 98"/>
          <p:cNvSpPr txBox="1"/>
          <p:nvPr/>
        </p:nvSpPr>
        <p:spPr>
          <a:xfrm>
            <a:off x="10423525" y="3712210"/>
            <a:ext cx="677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2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0" name="圆角矩形 99"/>
          <p:cNvSpPr/>
          <p:nvPr/>
        </p:nvSpPr>
        <p:spPr>
          <a:xfrm>
            <a:off x="10904600" y="276733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1" name="圆角矩形 100"/>
          <p:cNvSpPr/>
          <p:nvPr/>
        </p:nvSpPr>
        <p:spPr>
          <a:xfrm>
            <a:off x="9735565" y="368554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  <p:sp>
        <p:nvSpPr>
          <p:cNvPr id="102" name="圆角矩形 101"/>
          <p:cNvSpPr/>
          <p:nvPr/>
        </p:nvSpPr>
        <p:spPr>
          <a:xfrm>
            <a:off x="10474070" y="3685540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6" grpId="0"/>
      <p:bldP spid="61" grpId="0"/>
      <p:bldP spid="77" grpId="0"/>
      <p:bldP spid="80" grpId="0"/>
      <p:bldP spid="81" grpId="0"/>
      <p:bldP spid="86" grpId="0"/>
      <p:bldP spid="89" grpId="0"/>
      <p:bldP spid="90" grpId="0"/>
      <p:bldP spid="95" grpId="0"/>
      <p:bldP spid="98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680" y="1944370"/>
            <a:ext cx="530225" cy="49657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3"/>
            </p:custDataLst>
          </p:nvPr>
        </p:nvSpPr>
        <p:spPr>
          <a:xfrm>
            <a:off x="1202055" y="1931670"/>
            <a:ext cx="71456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算一算，说一说，你发现了什么？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343660" y="2722880"/>
            <a:ext cx="20110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13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5"/>
            </p:custDataLst>
          </p:nvPr>
        </p:nvSpPr>
        <p:spPr>
          <a:xfrm>
            <a:off x="4596130" y="2740660"/>
            <a:ext cx="20110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14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15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16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7848600" y="2740660"/>
            <a:ext cx="201104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17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－</a:t>
            </a:r>
            <a:r>
              <a:rPr lang="en-US" altLang="zh-CN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r>
              <a:rPr lang="zh-CN" altLang="en-US" sz="2800" b="1"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＝</a:t>
            </a:r>
            <a:endParaRPr lang="zh-CN" altLang="en-US" sz="2800" b="1"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2722245" y="292290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4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8"/>
            </p:custDataLst>
          </p:nvPr>
        </p:nvSpPr>
        <p:spPr>
          <a:xfrm>
            <a:off x="2722245" y="357695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5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9"/>
            </p:custDataLst>
          </p:nvPr>
        </p:nvSpPr>
        <p:spPr>
          <a:xfrm>
            <a:off x="2722245" y="421322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10"/>
            </p:custDataLst>
          </p:nvPr>
        </p:nvSpPr>
        <p:spPr>
          <a:xfrm>
            <a:off x="6001385" y="291401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6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6001385" y="356806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7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2"/>
            </p:custDataLst>
          </p:nvPr>
        </p:nvSpPr>
        <p:spPr>
          <a:xfrm>
            <a:off x="6001385" y="4204335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3" name="文本框 12"/>
          <p:cNvSpPr txBox="1"/>
          <p:nvPr>
            <p:custDataLst>
              <p:tags r:id="rId13"/>
            </p:custDataLst>
          </p:nvPr>
        </p:nvSpPr>
        <p:spPr>
          <a:xfrm>
            <a:off x="9088120" y="2910840"/>
            <a:ext cx="7270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10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4" name="文本框 13"/>
          <p:cNvSpPr txBox="1"/>
          <p:nvPr>
            <p:custDataLst>
              <p:tags r:id="rId14"/>
            </p:custDataLst>
          </p:nvPr>
        </p:nvSpPr>
        <p:spPr>
          <a:xfrm>
            <a:off x="9280525" y="3564890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9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9280525" y="4201160"/>
            <a:ext cx="534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方正科技符号" panose="02000502000000000000" charset="-122"/>
              </a:rPr>
              <a:t>8</a:t>
            </a:r>
            <a:endParaRPr lang="en-US" sz="28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方正科技符号" panose="02000502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9095" y="2814320"/>
            <a:ext cx="5608955" cy="270446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4087875" y="544639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3" name="文本框 12"/>
          <p:cNvSpPr txBox="1"/>
          <p:nvPr/>
        </p:nvSpPr>
        <p:spPr>
          <a:xfrm>
            <a:off x="4522470" y="550989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－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46090" y="544639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5612765" y="5501005"/>
            <a:ext cx="21869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＝</a:t>
            </a:r>
            <a:r>
              <a:rPr lang="en-US" altLang="zh-CN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    </a:t>
            </a:r>
            <a:r>
              <a:rPr lang="zh-CN" altLang="en-US" sz="2400" b="1">
                <a:solidFill>
                  <a:schemeClr val="tx1">
                    <a:lumMod val="95000"/>
                    <a:lumOff val="5000"/>
                  </a:schemeClr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（只）</a:t>
            </a:r>
            <a:endParaRPr lang="zh-CN" altLang="en-US" sz="2400" b="1">
              <a:solidFill>
                <a:schemeClr val="tx1">
                  <a:lumMod val="95000"/>
                  <a:lumOff val="5000"/>
                </a:schemeClr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999990" y="54908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8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6152260" y="5446395"/>
            <a:ext cx="575781" cy="576580"/>
          </a:xfrm>
          <a:prstGeom prst="roundRect">
            <a:avLst/>
          </a:prstGeom>
          <a:noFill/>
          <a:ln w="1905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400"/>
          </a:p>
        </p:txBody>
      </p:sp>
      <p:sp>
        <p:nvSpPr>
          <p:cNvPr id="18" name="文本框 17"/>
          <p:cNvSpPr txBox="1"/>
          <p:nvPr/>
        </p:nvSpPr>
        <p:spPr>
          <a:xfrm>
            <a:off x="4038600" y="54908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11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106160" y="5490845"/>
            <a:ext cx="6572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rgbClr val="7030A0"/>
                </a:solidFill>
                <a:latin typeface="方正科技符号" panose="02000502000000000000" charset="-122"/>
                <a:ea typeface="方正科技符号" panose="02000502000000000000" charset="-122"/>
                <a:cs typeface="Times New Roman" panose="02020603050405020304" charset="0"/>
              </a:rPr>
              <a:t>3</a:t>
            </a:r>
            <a:endParaRPr lang="en-US" altLang="zh-CN" sz="2400" b="1">
              <a:solidFill>
                <a:srgbClr val="7030A0"/>
              </a:solidFill>
              <a:latin typeface="方正科技符号" panose="02000502000000000000" charset="-122"/>
              <a:ea typeface="方正科技符号" panose="02000502000000000000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05" y="1936655"/>
            <a:ext cx="576000" cy="512000"/>
          </a:xfrm>
          <a:prstGeom prst="rect">
            <a:avLst/>
          </a:prstGeom>
        </p:spPr>
      </p:pic>
      <p:pic>
        <p:nvPicPr>
          <p:cNvPr id="18443" name="图片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4680" y="711835"/>
            <a:ext cx="1990090" cy="9836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文本框 3"/>
          <p:cNvSpPr txBox="1"/>
          <p:nvPr>
            <p:custDataLst>
              <p:tags r:id="rId4"/>
            </p:custDataLst>
          </p:nvPr>
        </p:nvSpPr>
        <p:spPr>
          <a:xfrm>
            <a:off x="1201738" y="1931670"/>
            <a:ext cx="32861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/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看一看，填一填。</a:t>
            </a:r>
            <a:endParaRPr lang="zh-CN" altLang="zh-CN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85" y="3522980"/>
            <a:ext cx="2118360" cy="1154430"/>
          </a:xfrm>
          <a:prstGeom prst="rect">
            <a:avLst/>
          </a:prstGeom>
        </p:spPr>
      </p:pic>
      <p:pic>
        <p:nvPicPr>
          <p:cNvPr id="6" name="图片 5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0265" y="3939540"/>
            <a:ext cx="1987550" cy="1010285"/>
          </a:xfrm>
          <a:prstGeom prst="rect">
            <a:avLst/>
          </a:prstGeom>
        </p:spPr>
      </p:pic>
      <p:pic>
        <p:nvPicPr>
          <p:cNvPr id="7" name="图片 6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695" y="3035300"/>
            <a:ext cx="1360170" cy="79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55.38511811023623,&quot;left&quot;:274.23597842835125,&quot;top&quot;:171.9,&quot;width&quot;:408.71402157164874}"/>
</p:tagLst>
</file>

<file path=ppt/tags/tag11.xml><?xml version="1.0" encoding="utf-8"?>
<p:tagLst xmlns:p="http://schemas.openxmlformats.org/presentationml/2006/main">
  <p:tag name="KSO_WM_DIAGRAM_VIRTUALLY_FRAME" val="{&quot;height&quot;:55.38511811023623,&quot;left&quot;:274.23597842835125,&quot;top&quot;:171.9,&quot;width&quot;:408.71402157164874}"/>
</p:tagLst>
</file>

<file path=ppt/tags/tag12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13.xml><?xml version="1.0" encoding="utf-8"?>
<p:tagLst xmlns:p="http://schemas.openxmlformats.org/presentationml/2006/main">
  <p:tag name="KSO_WM_DIAGRAM_VIRTUALLY_FRAME" val="{&quot;height&quot;:264.8527559055118,&quot;left&quot;:104.85,&quot;top&quot;:229,&quot;width&quot;:786.1047244094489}"/>
</p:tagLst>
</file>

<file path=ppt/tags/tag14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6.xml><?xml version="1.0" encoding="utf-8"?>
<p:tagLst xmlns:p="http://schemas.openxmlformats.org/presentationml/2006/main">
  <p:tag name="KSO_WM_DIAGRAM_VIRTUALLY_FRAME" val="{&quot;height&quot;:396.9,&quot;left&quot;:42.45,&quot;top&quot;:99.95,&quot;width&quot;:851.3}"/>
</p:tagLst>
</file>

<file path=ppt/tags/tag17.xml><?xml version="1.0" encoding="utf-8"?>
<p:tagLst xmlns:p="http://schemas.openxmlformats.org/presentationml/2006/main">
  <p:tag name="KSO_WM_BEAUTIFY_FLAG" val=""/>
  <p:tag name="KSO_WM_DIAGRAM_VIRTUALLY_FRAME" val="{&quot;height&quot;:396.9,&quot;left&quot;:42.45,&quot;top&quot;:99.95,&quot;width&quot;:851.3}"/>
</p:tagLst>
</file>

<file path=ppt/tags/tag18.xml><?xml version="1.0" encoding="utf-8"?>
<p:tagLst xmlns:p="http://schemas.openxmlformats.org/presentationml/2006/main">
  <p:tag name="picid" val="{1710c2f9-427b-42aa-a07d-6254f7a785b8}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2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3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4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5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6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7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8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29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31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32.xml><?xml version="1.0" encoding="utf-8"?>
<p:tagLst xmlns:p="http://schemas.openxmlformats.org/presentationml/2006/main">
  <p:tag name="KSO_WM_DIAGRAM_VIRTUALLY_FRAME" val="{&quot;height&quot;:161.25,&quot;left&quot;:105.8,&quot;top&quot;:214.4,&quot;width&quot;:670.55}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commondata" val="eyJoZGlkIjoiMzg5NDUyZTcyMTU0NzM4NWFjZTRhZTBkNjM1M2Q1MTA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DIAGRAM_VIRTUALLY_FRAME" val="{&quot;height&quot;:55.38511811023623,&quot;left&quot;:274.23597842835125,&quot;top&quot;:171.9,&quot;width&quot;:408.71402157164874}"/>
</p:tagLst>
</file>

<file path=ppt/tags/tag7.xml><?xml version="1.0" encoding="utf-8"?>
<p:tagLst xmlns:p="http://schemas.openxmlformats.org/presentationml/2006/main">
  <p:tag name="KSO_WM_DIAGRAM_VIRTUALLY_FRAME" val="{&quot;height&quot;:55.38511811023623,&quot;left&quot;:274.23597842835125,&quot;top&quot;:171.9,&quot;width&quot;:408.71402157164874}"/>
</p:tagLst>
</file>

<file path=ppt/tags/tag8.xml><?xml version="1.0" encoding="utf-8"?>
<p:tagLst xmlns:p="http://schemas.openxmlformats.org/presentationml/2006/main">
  <p:tag name="KSO_WM_DIAGRAM_VIRTUALLY_FRAME" val="{&quot;height&quot;:55.38511811023623,&quot;left&quot;:274.23597842835125,&quot;top&quot;:171.9,&quot;width&quot;:408.71402157164874}"/>
</p:tagLst>
</file>

<file path=ppt/tags/tag9.xml><?xml version="1.0" encoding="utf-8"?>
<p:tagLst xmlns:p="http://schemas.openxmlformats.org/presentationml/2006/main">
  <p:tag name="KSO_WM_DIAGRAM_VIRTUALLY_FRAME" val="{&quot;height&quot;:55.38511811023623,&quot;left&quot;:274.23597842835125,&quot;top&quot;:171.9,&quot;width&quot;:408.7140215716487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WPS 演示</Application>
  <PresentationFormat/>
  <Paragraphs>174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宋体</vt:lpstr>
      <vt:lpstr>Wingdings</vt:lpstr>
      <vt:lpstr>等线</vt:lpstr>
      <vt:lpstr>等线 Light</vt:lpstr>
      <vt:lpstr>方正大标宋简体</vt:lpstr>
      <vt:lpstr>思源宋体 Heavy</vt:lpstr>
      <vt:lpstr>Times New Roman</vt:lpstr>
      <vt:lpstr>微软雅黑</vt:lpstr>
      <vt:lpstr>方正科技符号</vt:lpstr>
      <vt:lpstr>Verdana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群 林</dc:creator>
  <cp:lastModifiedBy>郑雪</cp:lastModifiedBy>
  <cp:revision>90</cp:revision>
  <dcterms:created xsi:type="dcterms:W3CDTF">2023-11-18T16:34:00Z</dcterms:created>
  <dcterms:modified xsi:type="dcterms:W3CDTF">2025-01-07T05:13:07Z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0FC497B92B334D649522905914D0D73B_13</vt:lpwstr>
  </property>
  <property fmtid="{D5CDD505-2E9C-101B-9397-08002B2CF9AE}" pid="3" name="KSOProductBuildVer">
    <vt:lpwstr>2052-12.1.0.19302</vt:lpwstr>
  </property>
</Properties>
</file>