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0"/>
  </p:handoutMasterIdLst>
  <p:sldIdLst>
    <p:sldId id="272" r:id="rId3"/>
    <p:sldId id="280" r:id="rId4"/>
    <p:sldId id="289" r:id="rId5"/>
    <p:sldId id="290" r:id="rId6"/>
    <p:sldId id="291" r:id="rId7"/>
    <p:sldId id="292" r:id="rId8"/>
    <p:sldId id="274" r:id="rId9"/>
  </p:sldIdLst>
  <p:sldSz cx="12192000" cy="6858000"/>
  <p:notesSz cx="6858000" cy="9144000"/>
  <p:embeddedFontLst>
    <p:embeddedFont>
      <p:font typeface="等线" panose="02010600030101010101" pitchFamily="2" charset="-122"/>
      <p:regular r:id="rId14"/>
    </p:embeddedFont>
    <p:embeddedFont>
      <p:font typeface="微软雅黑" panose="020B0503020204020204" pitchFamily="34" charset="-122"/>
      <p:regular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  <p:embeddedFont>
      <p:font typeface="方正科技符号" panose="02000502000000000000" charset="-122"/>
      <p:regular r:id="rId20"/>
    </p:embeddedFont>
    <p:embeddedFont>
      <p:font typeface="方正大标宋简体" panose="02000000000000000000" charset="-122"/>
      <p:regular r:id="rId21"/>
    </p:embeddedFont>
  </p:embeddedFontLst>
  <p:custDataLst>
    <p:tags r:id="rId22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DF1"/>
    <a:srgbClr val="E7F3F9"/>
    <a:srgbClr val="F4F9FD"/>
    <a:srgbClr val="F1F8FC"/>
    <a:srgbClr val="34AF9D"/>
    <a:srgbClr val="004EA2"/>
    <a:srgbClr val="DEEEF8"/>
    <a:srgbClr val="599CFF"/>
    <a:srgbClr val="F6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198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2.xml"/><Relationship Id="rId21" Type="http://schemas.openxmlformats.org/officeDocument/2006/relationships/font" Target="fonts/font8.fntdata"/><Relationship Id="rId20" Type="http://schemas.openxmlformats.org/officeDocument/2006/relationships/font" Target="fonts/font7.fntdata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7.png"/><Relationship Id="rId22" Type="http://schemas.openxmlformats.org/officeDocument/2006/relationships/image" Target="../media/image29.png"/><Relationship Id="rId21" Type="http://schemas.openxmlformats.org/officeDocument/2006/relationships/tags" Target="../tags/tag9.xml"/><Relationship Id="rId20" Type="http://schemas.openxmlformats.org/officeDocument/2006/relationships/tags" Target="../tags/tag8.xml"/><Relationship Id="rId2" Type="http://schemas.openxmlformats.org/officeDocument/2006/relationships/image" Target="../media/image13.jpeg"/><Relationship Id="rId19" Type="http://schemas.openxmlformats.org/officeDocument/2006/relationships/image" Target="../media/image28.png"/><Relationship Id="rId18" Type="http://schemas.openxmlformats.org/officeDocument/2006/relationships/image" Target="../media/image27.png"/><Relationship Id="rId17" Type="http://schemas.openxmlformats.org/officeDocument/2006/relationships/image" Target="../media/image26.png"/><Relationship Id="rId16" Type="http://schemas.openxmlformats.org/officeDocument/2006/relationships/image" Target="../media/image25.png"/><Relationship Id="rId15" Type="http://schemas.openxmlformats.org/officeDocument/2006/relationships/image" Target="../media/image24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31265" y="2620328"/>
            <a:ext cx="6981825" cy="2122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装饰图展示会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  <a:sym typeface="+mn-ea"/>
            </a:endParaRPr>
          </a:p>
          <a:p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326034" y="759531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综合实践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设计教室装饰图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 22"/>
          <p:cNvSpPr/>
          <p:nvPr/>
        </p:nvSpPr>
        <p:spPr>
          <a:xfrm>
            <a:off x="792480" y="1388745"/>
            <a:ext cx="10427970" cy="2465070"/>
          </a:xfrm>
          <a:prstGeom prst="rect">
            <a:avLst/>
          </a:prstGeom>
          <a:solidFill>
            <a:srgbClr val="EEF4D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3184525"/>
            <a:ext cx="396000" cy="39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2422525"/>
            <a:ext cx="396000" cy="396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995" y="1707515"/>
            <a:ext cx="396000" cy="396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103676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分享各小组设计的装饰图，说一说你们是怎么设计的。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30020" y="2194560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听了大家的分享，你有什么新的想法？怎样改进你的装饰图？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25575" y="2964815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生活中有很多“重复”的现象，你能举一些例子说一说吗？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21130" y="1450975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装饰图中运用了哪些规律？装饰物丰富吗？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010" y="885310"/>
            <a:ext cx="396000" cy="3960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15670" y="822325"/>
            <a:ext cx="10079355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装饰图中运用了哪些规律？装饰物丰富吗？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1下p27设计教室装饰图学生作品2"/>
          <p:cNvPicPr>
            <a:picLocks noChangeAspect="1"/>
          </p:cNvPicPr>
          <p:nvPr/>
        </p:nvPicPr>
        <p:blipFill>
          <a:blip r:embed="rId2"/>
          <a:srcRect l="5392" t="9139" r="11382" b="20556"/>
          <a:stretch>
            <a:fillRect/>
          </a:stretch>
        </p:blipFill>
        <p:spPr>
          <a:xfrm>
            <a:off x="1842770" y="1856105"/>
            <a:ext cx="5487035" cy="3365500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  <p:sp>
        <p:nvSpPr>
          <p:cNvPr id="71" name="圆角矩形标注 70"/>
          <p:cNvSpPr/>
          <p:nvPr/>
        </p:nvSpPr>
        <p:spPr>
          <a:xfrm>
            <a:off x="7774940" y="3489960"/>
            <a:ext cx="2759710" cy="1176020"/>
          </a:xfrm>
          <a:prstGeom prst="wedgeRoundRectCallout">
            <a:avLst>
              <a:gd name="adj1" fmla="val -48711"/>
              <a:gd name="adj2" fmla="val -40334"/>
              <a:gd name="adj3" fmla="val 16667"/>
            </a:avLst>
          </a:prstGeom>
          <a:solidFill>
            <a:srgbClr val="FFFEEC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我们运用的规律是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……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49840" y="3308985"/>
            <a:ext cx="955675" cy="955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873125" y="643890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听了大家的分享，你有什么新的想法？怎样改进你的装饰图？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3" name="图片 72" descr="1下p26-设计教室装饰图学生作品"/>
          <p:cNvPicPr/>
          <p:nvPr/>
        </p:nvPicPr>
        <p:blipFill>
          <a:blip r:embed="rId1"/>
          <a:stretch>
            <a:fillRect/>
          </a:stretch>
        </p:blipFill>
        <p:spPr>
          <a:xfrm>
            <a:off x="1843405" y="1855470"/>
            <a:ext cx="5486400" cy="3366000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  <p:sp>
        <p:nvSpPr>
          <p:cNvPr id="71" name="圆角矩形标注 70"/>
          <p:cNvSpPr/>
          <p:nvPr/>
        </p:nvSpPr>
        <p:spPr>
          <a:xfrm>
            <a:off x="8052435" y="3489960"/>
            <a:ext cx="2482215" cy="1199515"/>
          </a:xfrm>
          <a:prstGeom prst="wedgeRoundRectCallout">
            <a:avLst>
              <a:gd name="adj1" fmla="val -47431"/>
              <a:gd name="adj2" fmla="val -22400"/>
              <a:gd name="adj3" fmla="val 16667"/>
            </a:avLst>
          </a:prstGeom>
          <a:solidFill>
            <a:srgbClr val="FFFEEC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装饰图再丰富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……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8420" y="3313430"/>
            <a:ext cx="955675" cy="955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" y="892810"/>
            <a:ext cx="396000" cy="3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文本框 20"/>
          <p:cNvSpPr txBox="1"/>
          <p:nvPr/>
        </p:nvSpPr>
        <p:spPr>
          <a:xfrm>
            <a:off x="826770" y="437515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生活中有很多“重复”的现象，你能举一些例子说一说吗？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13765" y="1304925"/>
            <a:ext cx="2700020" cy="1798320"/>
            <a:chOff x="1469" y="2724"/>
            <a:chExt cx="4252" cy="2832"/>
          </a:xfrm>
        </p:grpSpPr>
        <p:pic>
          <p:nvPicPr>
            <p:cNvPr id="5" name="图片 4" descr="QJ645943719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69" y="2724"/>
              <a:ext cx="4252" cy="2833"/>
            </a:xfrm>
            <a:prstGeom prst="roundRect">
              <a:avLst>
                <a:gd name="adj" fmla="val 7481"/>
              </a:avLst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4957" y="4794"/>
              <a:ext cx="714" cy="714"/>
            </a:xfrm>
            <a:prstGeom prst="ellipse">
              <a:avLst/>
            </a:prstGeom>
            <a:solidFill>
              <a:srgbClr val="DBEDF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春</a:t>
              </a:r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00780" y="1303655"/>
            <a:ext cx="2700020" cy="1799590"/>
            <a:chOff x="5858" y="2722"/>
            <a:chExt cx="4252" cy="2834"/>
          </a:xfrm>
        </p:grpSpPr>
        <p:pic>
          <p:nvPicPr>
            <p:cNvPr id="6" name="图片 5" descr="QJ68506191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58" y="2722"/>
              <a:ext cx="4252" cy="2835"/>
            </a:xfrm>
            <a:prstGeom prst="roundRect">
              <a:avLst>
                <a:gd name="adj" fmla="val 7481"/>
              </a:avLst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5900" y="4794"/>
              <a:ext cx="714" cy="714"/>
            </a:xfrm>
            <a:prstGeom prst="ellipse">
              <a:avLst/>
            </a:prstGeom>
            <a:solidFill>
              <a:srgbClr val="DBEDF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夏</a:t>
              </a:r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700780" y="3204210"/>
            <a:ext cx="2700020" cy="1798320"/>
            <a:chOff x="5858" y="5715"/>
            <a:chExt cx="4252" cy="2832"/>
          </a:xfrm>
        </p:grpSpPr>
        <p:pic>
          <p:nvPicPr>
            <p:cNvPr id="3" name="图片 2" descr="QJ912416458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8" y="5715"/>
              <a:ext cx="4252" cy="2833"/>
            </a:xfrm>
            <a:prstGeom prst="roundRect">
              <a:avLst>
                <a:gd name="adj" fmla="val 7481"/>
              </a:avLst>
            </a:prstGeom>
          </p:spPr>
        </p:pic>
        <p:sp>
          <p:nvSpPr>
            <p:cNvPr id="9" name="椭圆 8"/>
            <p:cNvSpPr/>
            <p:nvPr/>
          </p:nvSpPr>
          <p:spPr>
            <a:xfrm>
              <a:off x="5900" y="5759"/>
              <a:ext cx="714" cy="714"/>
            </a:xfrm>
            <a:prstGeom prst="ellipse">
              <a:avLst/>
            </a:prstGeom>
            <a:solidFill>
              <a:srgbClr val="DBEDF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</a:t>
              </a:r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13765" y="3204210"/>
            <a:ext cx="2700020" cy="1798320"/>
            <a:chOff x="1469" y="5715"/>
            <a:chExt cx="4252" cy="2832"/>
          </a:xfrm>
        </p:grpSpPr>
        <p:pic>
          <p:nvPicPr>
            <p:cNvPr id="4" name="图片 3" descr="QJ619766099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69" y="5715"/>
              <a:ext cx="4252" cy="2833"/>
            </a:xfrm>
            <a:prstGeom prst="roundRect">
              <a:avLst>
                <a:gd name="adj" fmla="val 7481"/>
              </a:avLst>
            </a:prstGeom>
          </p:spPr>
        </p:pic>
        <p:sp>
          <p:nvSpPr>
            <p:cNvPr id="10" name="椭圆 9"/>
            <p:cNvSpPr/>
            <p:nvPr/>
          </p:nvSpPr>
          <p:spPr>
            <a:xfrm>
              <a:off x="4957" y="5759"/>
              <a:ext cx="714" cy="714"/>
            </a:xfrm>
            <a:prstGeom prst="ellipse">
              <a:avLst/>
            </a:prstGeom>
            <a:solidFill>
              <a:srgbClr val="DBEDF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冬</a:t>
              </a:r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1"/>
          <p:cNvGrpSpPr/>
          <p:nvPr/>
        </p:nvGrpSpPr>
        <p:grpSpPr bwMode="auto">
          <a:xfrm rot="0">
            <a:off x="1654810" y="5259388"/>
            <a:ext cx="3592842" cy="784754"/>
            <a:chOff x="11247" y="1517"/>
            <a:chExt cx="6614" cy="1483"/>
          </a:xfrm>
        </p:grpSpPr>
        <p:sp>
          <p:nvSpPr>
            <p:cNvPr id="61" name="圆角矩形标注 60"/>
            <p:cNvSpPr/>
            <p:nvPr>
              <p:custDataLst>
                <p:tags r:id="rId5"/>
              </p:custDataLst>
            </p:nvPr>
          </p:nvSpPr>
          <p:spPr bwMode="auto">
            <a:xfrm>
              <a:off x="11247" y="1517"/>
              <a:ext cx="6614" cy="1483"/>
            </a:xfrm>
            <a:prstGeom prst="wedgeRoundRectCallout">
              <a:avLst>
                <a:gd name="adj1" fmla="val 28167"/>
                <a:gd name="adj2" fmla="val 4506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2" name="文本框 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650" y="1686"/>
              <a:ext cx="5810" cy="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sz="2000" dirty="0"/>
                <a:t>每年都有春、夏、秋、冬。</a:t>
              </a:r>
              <a:endParaRPr lang="zh-CN" sz="2000" dirty="0"/>
            </a:p>
          </p:txBody>
        </p: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6795" y="5210175"/>
            <a:ext cx="828000" cy="82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6285" y="2325370"/>
            <a:ext cx="684000" cy="68170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8435" y="2085340"/>
            <a:ext cx="882442" cy="864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11565" y="2085975"/>
            <a:ext cx="801103" cy="792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74225" y="2091690"/>
            <a:ext cx="602462" cy="792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76840" y="2244725"/>
            <a:ext cx="858520" cy="8280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06125" y="3043555"/>
            <a:ext cx="580390" cy="78041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73055" y="3617595"/>
            <a:ext cx="896620" cy="972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69475" y="3828415"/>
            <a:ext cx="721896" cy="900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81440" y="3982085"/>
            <a:ext cx="688340" cy="81026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29905" y="3994785"/>
            <a:ext cx="792000" cy="74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80580" y="3726815"/>
            <a:ext cx="792000" cy="82544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52895" y="3007360"/>
            <a:ext cx="976172" cy="648000"/>
          </a:xfrm>
          <a:prstGeom prst="rect">
            <a:avLst/>
          </a:prstGeom>
        </p:spPr>
      </p:pic>
      <p:grpSp>
        <p:nvGrpSpPr>
          <p:cNvPr id="64" name="组合 11"/>
          <p:cNvGrpSpPr/>
          <p:nvPr/>
        </p:nvGrpSpPr>
        <p:grpSpPr bwMode="auto">
          <a:xfrm rot="0">
            <a:off x="6803156" y="5259917"/>
            <a:ext cx="4093690" cy="787400"/>
            <a:chOff x="8323" y="1824"/>
            <a:chExt cx="7536" cy="1488"/>
          </a:xfrm>
        </p:grpSpPr>
        <p:sp>
          <p:nvSpPr>
            <p:cNvPr id="65" name="圆角矩形标注 64"/>
            <p:cNvSpPr/>
            <p:nvPr>
              <p:custDataLst>
                <p:tags r:id="rId20"/>
              </p:custDataLst>
            </p:nvPr>
          </p:nvSpPr>
          <p:spPr bwMode="auto">
            <a:xfrm>
              <a:off x="8323" y="1824"/>
              <a:ext cx="7536" cy="1488"/>
            </a:xfrm>
            <a:prstGeom prst="wedgeRoundRectCallout">
              <a:avLst>
                <a:gd name="adj1" fmla="val 28167"/>
                <a:gd name="adj2" fmla="val 4506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6" name="文本框 4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456" y="2029"/>
              <a:ext cx="7198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sz="2000" dirty="0"/>
                <a:t>我们的属相是每</a:t>
              </a:r>
              <a:r>
                <a:rPr lang="en-US" altLang="zh-CN" sz="2000" dirty="0"/>
                <a:t> </a:t>
              </a:r>
              <a:r>
                <a:rPr lang="zh-CN" sz="2000" b="1" dirty="0">
                  <a:latin typeface="方正科技符号" panose="02000502000000000000" charset="-122"/>
                  <a:ea typeface="方正科技符号" panose="02000502000000000000" charset="-122"/>
                </a:rPr>
                <a:t>12</a:t>
              </a:r>
              <a:r>
                <a:rPr lang="en-US" altLang="zh-CN" sz="2000" b="1" dirty="0">
                  <a:latin typeface="方正科技符号" panose="02000502000000000000" charset="-122"/>
                  <a:ea typeface="方正科技符号" panose="02000502000000000000" charset="-122"/>
                </a:rPr>
                <a:t> </a:t>
              </a:r>
              <a:r>
                <a:rPr lang="zh-CN" sz="2000" dirty="0"/>
                <a:t>年重复一次。</a:t>
              </a:r>
              <a:endParaRPr lang="zh-CN" sz="2000" dirty="0"/>
            </a:p>
          </p:txBody>
        </p:sp>
      </p:grpSp>
      <p:pic>
        <p:nvPicPr>
          <p:cNvPr id="76" name="图片 75" descr="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658475" y="5259705"/>
            <a:ext cx="828000" cy="82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1960" y="678815"/>
            <a:ext cx="396000" cy="3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18870" y="2960370"/>
            <a:ext cx="9601200" cy="2310765"/>
          </a:xfrm>
          <a:prstGeom prst="rect">
            <a:avLst/>
          </a:prstGeom>
        </p:spPr>
      </p:pic>
      <p:sp>
        <p:nvSpPr>
          <p:cNvPr id="11267" name="文本框 1"/>
          <p:cNvSpPr txBox="1"/>
          <p:nvPr/>
        </p:nvSpPr>
        <p:spPr>
          <a:xfrm>
            <a:off x="1962150" y="1778000"/>
            <a:ext cx="68040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在活动中，你的表现怎么样？评一评。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8" name="图片 3" descr="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1363663"/>
            <a:ext cx="1181100" cy="1131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矩形 4"/>
          <p:cNvSpPr/>
          <p:nvPr/>
        </p:nvSpPr>
        <p:spPr>
          <a:xfrm>
            <a:off x="1393825" y="3187700"/>
            <a:ext cx="5364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能运用“重复”的规律设计教室装饰图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0" name="矩形 5"/>
          <p:cNvSpPr/>
          <p:nvPr/>
        </p:nvSpPr>
        <p:spPr>
          <a:xfrm>
            <a:off x="1393825" y="3932238"/>
            <a:ext cx="3230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能与同伴合作完成任务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1" name="矩形 6"/>
          <p:cNvSpPr/>
          <p:nvPr/>
        </p:nvSpPr>
        <p:spPr>
          <a:xfrm>
            <a:off x="1393825" y="4621213"/>
            <a:ext cx="3230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能认真倾听他人的想法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487410" y="3152140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928735" y="3152140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370060" y="3152140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487410" y="3932555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928735" y="3932555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370060" y="3932555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487410" y="4629150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928735" y="4629150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370060" y="4629150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picid" val="{463ee3e3-4d30-49d6-937b-d1e2c02aa252}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Mzg5NDUyZTcyMTU0NzM4NWFjZTRhZTBkNjM1M2Q1MTA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ags/tag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WPS 演示</Application>
  <PresentationFormat/>
  <Paragraphs>64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宋体</vt:lpstr>
      <vt:lpstr>Wingdings</vt:lpstr>
      <vt:lpstr>等线</vt:lpstr>
      <vt:lpstr>等线 Light</vt:lpstr>
      <vt:lpstr>微软雅黑</vt:lpstr>
      <vt:lpstr>Times New Roman</vt:lpstr>
      <vt:lpstr>Verdana</vt:lpstr>
      <vt:lpstr>方正科技符号</vt:lpstr>
      <vt:lpstr>Arial Unicode MS</vt:lpstr>
      <vt:lpstr>Calibri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86</cp:revision>
  <dcterms:created xsi:type="dcterms:W3CDTF">2023-11-18T16:34:00Z</dcterms:created>
  <dcterms:modified xsi:type="dcterms:W3CDTF">2024-12-03T12:40:38Z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17BECE127B664E04AF347EBCA3C043C4_13</vt:lpwstr>
  </property>
  <property fmtid="{D5CDD505-2E9C-101B-9397-08002B2CF9AE}" pid="3" name="KSOProductBuildVer">
    <vt:lpwstr>2052-12.1.0.18608</vt:lpwstr>
  </property>
</Properties>
</file>