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handoutMasterIdLst>
    <p:handoutMasterId r:id="rId7"/>
  </p:handoutMasterIdLst>
  <p:sldIdLst>
    <p:sldId id="272" r:id="rId3"/>
    <p:sldId id="280" r:id="rId4"/>
    <p:sldId id="289" r:id="rId5"/>
    <p:sldId id="274" r:id="rId6"/>
  </p:sldIdLst>
  <p:sldSz cx="12192000" cy="6858000"/>
  <p:notesSz cx="6858000" cy="9144000"/>
  <p:embeddedFontLst>
    <p:embeddedFont>
      <p:font typeface="等线" panose="02010600030101010101" pitchFamily="2" charset="-122"/>
      <p:regular r:id="rId11"/>
    </p:embeddedFont>
    <p:embeddedFont>
      <p:font typeface="微软雅黑" panose="020B0503020204020204" pitchFamily="34" charset="-122"/>
      <p:regular r:id="rId12"/>
    </p:embeddedFont>
    <p:embeddedFont>
      <p:font typeface="Verdana" panose="020B0604030504040204" pitchFamily="34" charset="0"/>
      <p:regular r:id="rId13"/>
      <p:bold r:id="rId14"/>
      <p:italic r:id="rId15"/>
      <p:boldItalic r:id="rId16"/>
    </p:embeddedFont>
    <p:embeddedFont>
      <p:font typeface="方正大标宋简体" panose="02000000000000000000" charset="-122"/>
      <p:regular r:id="rId17"/>
    </p:embeddedFont>
  </p:embeddedFontLst>
  <p:custDataLst>
    <p:tags r:id="rId18"/>
  </p:custDataLst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4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7E8FA"/>
    <a:srgbClr val="EEF4D4"/>
    <a:srgbClr val="E7F3F9"/>
    <a:srgbClr val="F4F9FD"/>
    <a:srgbClr val="F1F8FC"/>
    <a:srgbClr val="34AF9D"/>
    <a:srgbClr val="004EA2"/>
    <a:srgbClr val="DEEEF8"/>
    <a:srgbClr val="599CFF"/>
    <a:srgbClr val="F684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012"/>
    <p:restoredTop sz="94660"/>
  </p:normalViewPr>
  <p:slideViewPr>
    <p:cSldViewPr snapToGrid="0" showGuides="1">
      <p:cViewPr varScale="1">
        <p:scale>
          <a:sx n="89" d="100"/>
          <a:sy n="89" d="100"/>
        </p:scale>
        <p:origin x="418" y="72"/>
      </p:cViewPr>
      <p:guideLst>
        <p:guide orient="horz" pos="224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5" cy="72005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viewProps" Target="viewProps.xml"/><Relationship Id="rId8" Type="http://schemas.openxmlformats.org/officeDocument/2006/relationships/presProps" Target="presProps.xml"/><Relationship Id="rId7" Type="http://schemas.openxmlformats.org/officeDocument/2006/relationships/handoutMaster" Target="handoutMasters/handout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15.xml"/><Relationship Id="rId17" Type="http://schemas.openxmlformats.org/officeDocument/2006/relationships/font" Target="fonts/font7.fntdata"/><Relationship Id="rId16" Type="http://schemas.openxmlformats.org/officeDocument/2006/relationships/font" Target="fonts/font6.fntdata"/><Relationship Id="rId15" Type="http://schemas.openxmlformats.org/officeDocument/2006/relationships/font" Target="fonts/font5.fntdata"/><Relationship Id="rId14" Type="http://schemas.openxmlformats.org/officeDocument/2006/relationships/font" Target="fonts/font4.fntdata"/><Relationship Id="rId13" Type="http://schemas.openxmlformats.org/officeDocument/2006/relationships/font" Target="fonts/font3.fntdata"/><Relationship Id="rId12" Type="http://schemas.openxmlformats.org/officeDocument/2006/relationships/font" Target="fonts/font2.fntdata"/><Relationship Id="rId11" Type="http://schemas.openxmlformats.org/officeDocument/2006/relationships/font" Target="fonts/font1.fntdata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buFont typeface="Arial" panose="020B0604020202020204" pitchFamily="34" charset="0"/>
              <a:buNone/>
              <a:defRPr sz="1200" noProof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buFont typeface="Arial" panose="020B0604020202020204" pitchFamily="34" charset="0"/>
              <a:buNone/>
              <a:defRPr sz="1200" noProof="1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buFont typeface="Arial" panose="020B0604020202020204" pitchFamily="34" charset="0"/>
              <a:buNone/>
              <a:defRPr sz="1200" noProof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buFont typeface="Arial" panose="020B0604020202020204" pitchFamily="34" charset="0"/>
              <a:buNone/>
              <a:defRPr sz="1200" noProof="1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2A0BFD76-4F25-415A-9328-FD97E6171CD2}" type="slidenum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图片 1" descr="有logo图片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36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5.png"/><Relationship Id="rId8" Type="http://schemas.openxmlformats.org/officeDocument/2006/relationships/tags" Target="../tags/tag5.xml"/><Relationship Id="rId7" Type="http://schemas.openxmlformats.org/officeDocument/2006/relationships/image" Target="../media/image4.png"/><Relationship Id="rId6" Type="http://schemas.openxmlformats.org/officeDocument/2006/relationships/tags" Target="../tags/tag4.xml"/><Relationship Id="rId5" Type="http://schemas.openxmlformats.org/officeDocument/2006/relationships/image" Target="../media/image3.png"/><Relationship Id="rId4" Type="http://schemas.openxmlformats.org/officeDocument/2006/relationships/tags" Target="../tags/tag3.xml"/><Relationship Id="rId3" Type="http://schemas.openxmlformats.org/officeDocument/2006/relationships/image" Target="../media/image2.png"/><Relationship Id="rId2" Type="http://schemas.openxmlformats.org/officeDocument/2006/relationships/tags" Target="../tags/tag2.xml"/><Relationship Id="rId11" Type="http://schemas.openxmlformats.org/officeDocument/2006/relationships/slideLayout" Target="../slideLayouts/slideLayout1.xml"/><Relationship Id="rId10" Type="http://schemas.openxmlformats.org/officeDocument/2006/relationships/image" Target="../media/image6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11.xml"/><Relationship Id="rId8" Type="http://schemas.openxmlformats.org/officeDocument/2006/relationships/tags" Target="../tags/tag10.xml"/><Relationship Id="rId7" Type="http://schemas.openxmlformats.org/officeDocument/2006/relationships/image" Target="../media/image9.png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image" Target="../media/image8.png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6" Type="http://schemas.openxmlformats.org/officeDocument/2006/relationships/slideLayout" Target="../slideLayouts/slideLayout2.xml"/><Relationship Id="rId15" Type="http://schemas.openxmlformats.org/officeDocument/2006/relationships/image" Target="../media/image13.png"/><Relationship Id="rId14" Type="http://schemas.openxmlformats.org/officeDocument/2006/relationships/image" Target="../media/image12.png"/><Relationship Id="rId13" Type="http://schemas.openxmlformats.org/officeDocument/2006/relationships/image" Target="../media/image11.png"/><Relationship Id="rId12" Type="http://schemas.openxmlformats.org/officeDocument/2006/relationships/tags" Target="../tags/tag13.xml"/><Relationship Id="rId11" Type="http://schemas.openxmlformats.org/officeDocument/2006/relationships/tags" Target="../tags/tag12.xml"/><Relationship Id="rId10" Type="http://schemas.openxmlformats.org/officeDocument/2006/relationships/image" Target="../media/image10.png"/><Relationship Id="rId1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1231265" y="2620328"/>
            <a:ext cx="6981825" cy="212280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p>
            <a:r>
              <a:rPr lang="zh-CN" altLang="en-US" sz="6600" spc="189">
                <a:solidFill>
                  <a:srgbClr val="000000"/>
                </a:solidFill>
                <a:latin typeface="方正大标宋简体" panose="02000000000000000000" charset="-122"/>
                <a:ea typeface="方正大标宋简体" panose="02000000000000000000" charset="-122"/>
                <a:cs typeface="思源宋体 Heavy" panose="02020900000000000000" charset="-122"/>
                <a:sym typeface="+mn-ea"/>
              </a:rPr>
              <a:t>设计装饰图</a:t>
            </a:r>
            <a:endParaRPr lang="zh-CN" altLang="en-US" sz="6600" spc="189">
              <a:solidFill>
                <a:srgbClr val="000000"/>
              </a:solidFill>
              <a:latin typeface="方正大标宋简体" panose="02000000000000000000" charset="-122"/>
              <a:ea typeface="方正大标宋简体" panose="02000000000000000000" charset="-122"/>
              <a:cs typeface="思源宋体 Heavy" panose="02020900000000000000" charset="-122"/>
              <a:sym typeface="+mn-ea"/>
            </a:endParaRPr>
          </a:p>
          <a:p>
            <a:endParaRPr lang="zh-CN" altLang="en-US" sz="6600" spc="189">
              <a:solidFill>
                <a:srgbClr val="000000"/>
              </a:solidFill>
              <a:latin typeface="方正大标宋简体" panose="02000000000000000000" charset="-122"/>
              <a:ea typeface="方正大标宋简体" panose="02000000000000000000" charset="-122"/>
              <a:cs typeface="思源宋体 Heavy" panose="02020900000000000000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6182995" y="4624705"/>
            <a:ext cx="3462020" cy="1581785"/>
            <a:chOff x="11344" y="7316"/>
            <a:chExt cx="5452" cy="2491"/>
          </a:xfrm>
        </p:grpSpPr>
        <p:pic>
          <p:nvPicPr>
            <p:cNvPr id="12" name="图片 11" descr="一上笑笑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3"/>
            <a:stretch>
              <a:fillRect/>
            </a:stretch>
          </p:blipFill>
          <p:spPr>
            <a:xfrm>
              <a:off x="15272" y="7349"/>
              <a:ext cx="1524" cy="2458"/>
            </a:xfrm>
            <a:prstGeom prst="rect">
              <a:avLst/>
            </a:prstGeom>
          </p:spPr>
        </p:pic>
        <p:pic>
          <p:nvPicPr>
            <p:cNvPr id="8" name="图片 7" descr="一上奇思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/>
            <a:stretch>
              <a:fillRect/>
            </a:stretch>
          </p:blipFill>
          <p:spPr>
            <a:xfrm>
              <a:off x="13967" y="7349"/>
              <a:ext cx="1421" cy="2431"/>
            </a:xfrm>
            <a:prstGeom prst="rect">
              <a:avLst/>
            </a:prstGeom>
          </p:spPr>
        </p:pic>
        <p:pic>
          <p:nvPicPr>
            <p:cNvPr id="10" name="图片 9" descr="一上妙想2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7"/>
            <a:stretch>
              <a:fillRect/>
            </a:stretch>
          </p:blipFill>
          <p:spPr>
            <a:xfrm flipH="1">
              <a:off x="12771" y="7384"/>
              <a:ext cx="1441" cy="2423"/>
            </a:xfrm>
            <a:prstGeom prst="rect">
              <a:avLst/>
            </a:prstGeom>
          </p:spPr>
        </p:pic>
        <p:pic>
          <p:nvPicPr>
            <p:cNvPr id="11" name="图片 10" descr="一上淘气3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9"/>
            <a:stretch>
              <a:fillRect/>
            </a:stretch>
          </p:blipFill>
          <p:spPr>
            <a:xfrm>
              <a:off x="11344" y="7316"/>
              <a:ext cx="1427" cy="2491"/>
            </a:xfrm>
            <a:prstGeom prst="rect">
              <a:avLst/>
            </a:prstGeom>
          </p:spPr>
        </p:pic>
      </p:grpSp>
      <p:sp>
        <p:nvSpPr>
          <p:cNvPr id="22" name="TextBox 22"/>
          <p:cNvSpPr txBox="1"/>
          <p:nvPr/>
        </p:nvSpPr>
        <p:spPr>
          <a:xfrm>
            <a:off x="1326034" y="759531"/>
            <a:ext cx="9754886" cy="610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p>
            <a:pPr algn="l">
              <a:lnSpc>
                <a:spcPts val="4760"/>
              </a:lnSpc>
            </a:pPr>
            <a:r>
              <a:rPr lang="zh-CN" altLang="en-US" sz="3200" b="1" dirty="0">
                <a:solidFill>
                  <a:srgbClr val="62A83A"/>
                </a:solidFill>
                <a:effectLst/>
                <a:latin typeface="方正大标宋简体" panose="02000000000000000000" charset="-122"/>
                <a:ea typeface="方正大标宋简体" panose="02000000000000000000" charset="-122"/>
                <a:cs typeface="方正大标宋简体" panose="02000000000000000000" charset="-122"/>
                <a:sym typeface="+mn-ea"/>
              </a:rPr>
              <a:t>一年级下册  综合实践</a:t>
            </a:r>
            <a:r>
              <a:rPr lang="en-US" altLang="zh-CN" sz="3200" b="1" dirty="0">
                <a:solidFill>
                  <a:srgbClr val="62A83A"/>
                </a:solidFill>
                <a:effectLst/>
                <a:latin typeface="方正大标宋简体" panose="02000000000000000000" charset="-122"/>
                <a:ea typeface="方正大标宋简体" panose="02000000000000000000" charset="-122"/>
                <a:cs typeface="方正大标宋简体" panose="02000000000000000000" charset="-122"/>
                <a:sym typeface="+mn-ea"/>
              </a:rPr>
              <a:t>  </a:t>
            </a:r>
            <a:r>
              <a:rPr lang="zh-CN" altLang="en-US" sz="3200" b="1" dirty="0">
                <a:solidFill>
                  <a:srgbClr val="62A83A"/>
                </a:solidFill>
                <a:effectLst/>
                <a:latin typeface="方正大标宋简体" panose="02000000000000000000" charset="-122"/>
                <a:ea typeface="方正大标宋简体" panose="02000000000000000000" charset="-122"/>
                <a:cs typeface="方正大标宋简体" panose="02000000000000000000" charset="-122"/>
                <a:sym typeface="+mn-ea"/>
              </a:rPr>
              <a:t>设计教室装饰图</a:t>
            </a:r>
            <a:endParaRPr lang="zh-CN" altLang="en-US" sz="3200" b="1" dirty="0">
              <a:solidFill>
                <a:srgbClr val="62A83A"/>
              </a:solidFill>
              <a:effectLst/>
              <a:latin typeface="方正大标宋简体" panose="02000000000000000000" charset="-122"/>
              <a:ea typeface="方正大标宋简体" panose="02000000000000000000" charset="-122"/>
              <a:cs typeface="方正大标宋简体" panose="02000000000000000000" charset="-122"/>
              <a:sym typeface="+mn-ea"/>
            </a:endParaRPr>
          </a:p>
        </p:txBody>
      </p:sp>
      <p:sp>
        <p:nvSpPr>
          <p:cNvPr id="16" name="Freeform 3"/>
          <p:cNvSpPr/>
          <p:nvPr/>
        </p:nvSpPr>
        <p:spPr>
          <a:xfrm flipH="1">
            <a:off x="8213090" y="1069340"/>
            <a:ext cx="3310890" cy="5224145"/>
          </a:xfrm>
          <a:custGeom>
            <a:avLst/>
            <a:gdLst/>
            <a:ahLst/>
            <a:cxnLst/>
            <a:rect l="l" t="t" r="r" b="b"/>
            <a:pathLst>
              <a:path w="3331507" h="5896473">
                <a:moveTo>
                  <a:pt x="3331507" y="0"/>
                </a:moveTo>
                <a:lnTo>
                  <a:pt x="0" y="0"/>
                </a:lnTo>
                <a:lnTo>
                  <a:pt x="0" y="5896472"/>
                </a:lnTo>
                <a:lnTo>
                  <a:pt x="3331507" y="5896472"/>
                </a:lnTo>
                <a:lnTo>
                  <a:pt x="3331507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" name="矩形 22"/>
          <p:cNvSpPr/>
          <p:nvPr/>
        </p:nvSpPr>
        <p:spPr>
          <a:xfrm>
            <a:off x="695960" y="942975"/>
            <a:ext cx="10427970" cy="2465070"/>
          </a:xfrm>
          <a:prstGeom prst="rect">
            <a:avLst/>
          </a:prstGeom>
          <a:solidFill>
            <a:srgbClr val="EEF4D4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75030" y="2738755"/>
            <a:ext cx="396000" cy="396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75030" y="1976755"/>
            <a:ext cx="396000" cy="396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79475" y="1261745"/>
            <a:ext cx="396000" cy="396000"/>
          </a:xfrm>
          <a:prstGeom prst="rect">
            <a:avLst/>
          </a:prstGeom>
        </p:spPr>
      </p:pic>
      <p:sp>
        <p:nvSpPr>
          <p:cNvPr id="8195" name="文本框 2"/>
          <p:cNvSpPr txBox="1"/>
          <p:nvPr/>
        </p:nvSpPr>
        <p:spPr>
          <a:xfrm>
            <a:off x="763270" y="350520"/>
            <a:ext cx="1036764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/>
            <a:r>
              <a:rPr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用“重复”的规律设计教室装饰图，与同伴一起画一画，说一说。</a:t>
            </a:r>
            <a:endParaRPr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333500" y="1748790"/>
            <a:ext cx="10079355" cy="737235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lnSpc>
                <a:spcPct val="150000"/>
              </a:lnSpc>
            </a:pPr>
            <a:r>
              <a:rPr lang="zh-CN" altLang="en-US" sz="28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你能用自己的方式表示这些规律吗？写一写，画一画。</a:t>
            </a:r>
            <a:endParaRPr lang="zh-CN" altLang="en-US" sz="28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1329055" y="2519045"/>
            <a:ext cx="10079355" cy="737235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lnSpc>
                <a:spcPct val="150000"/>
              </a:lnSpc>
            </a:pPr>
            <a:r>
              <a:rPr lang="zh-CN" altLang="en-US" sz="28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小组分工合作，设计教室装饰图。</a:t>
            </a:r>
            <a:endParaRPr lang="zh-CN" altLang="en-US" sz="28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1324610" y="1005205"/>
            <a:ext cx="10079355" cy="737235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lnSpc>
                <a:spcPct val="150000"/>
              </a:lnSpc>
            </a:pPr>
            <a:r>
              <a:rPr lang="zh-CN" altLang="en-US" sz="28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你想装饰教室的什么地方？用什么物品？</a:t>
            </a:r>
            <a:endParaRPr lang="zh-CN" altLang="en-US" sz="28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408940" y="3547110"/>
            <a:ext cx="3399790" cy="1381760"/>
            <a:chOff x="795" y="6697"/>
            <a:chExt cx="5354" cy="2176"/>
          </a:xfrm>
        </p:grpSpPr>
        <p:grpSp>
          <p:nvGrpSpPr>
            <p:cNvPr id="47" name="组合 11"/>
            <p:cNvGrpSpPr/>
            <p:nvPr/>
          </p:nvGrpSpPr>
          <p:grpSpPr bwMode="auto">
            <a:xfrm rot="0">
              <a:off x="1837" y="7275"/>
              <a:ext cx="4313" cy="1598"/>
              <a:chOff x="11124" y="179"/>
              <a:chExt cx="5042" cy="1918"/>
            </a:xfrm>
          </p:grpSpPr>
          <p:sp>
            <p:nvSpPr>
              <p:cNvPr id="48" name="圆角矩形标注 47"/>
              <p:cNvSpPr/>
              <p:nvPr>
                <p:custDataLst>
                  <p:tags r:id="rId2"/>
                </p:custDataLst>
              </p:nvPr>
            </p:nvSpPr>
            <p:spPr bwMode="auto">
              <a:xfrm>
                <a:off x="11124" y="183"/>
                <a:ext cx="4766" cy="1914"/>
              </a:xfrm>
              <a:prstGeom prst="wedgeRoundRectCallout">
                <a:avLst>
                  <a:gd name="adj1" fmla="val 28167"/>
                  <a:gd name="adj2" fmla="val 45060"/>
                  <a:gd name="adj3" fmla="val 16667"/>
                </a:avLst>
              </a:prstGeom>
              <a:solidFill>
                <a:srgbClr val="FFFEEC"/>
              </a:solidFill>
              <a:ln w="19050">
                <a:solidFill>
                  <a:srgbClr val="E1EBC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zh-CN" altLang="en-US" noProof="1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53" name="文本框 4"/>
              <p:cNvSpPr txBox="1">
                <a:spLocks noChangeArrowheads="1"/>
              </p:cNvSpPr>
              <p:nvPr>
                <p:custDataLst>
                  <p:tags r:id="rId3"/>
                </p:custDataLst>
              </p:nvPr>
            </p:nvSpPr>
            <p:spPr bwMode="auto">
              <a:xfrm>
                <a:off x="11251" y="179"/>
                <a:ext cx="4915" cy="19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微软雅黑" panose="020B0503020204020204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微软雅黑" panose="020B0503020204020204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微软雅黑" panose="020B0503020204020204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微软雅黑" panose="020B0503020204020204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50000"/>
                  </a:lnSpc>
                </a:pPr>
                <a:r>
                  <a:rPr lang="zh-CN" altLang="en-US" sz="2000" dirty="0"/>
                  <a:t>我想用灯笼来装饰黑板，一大一小</a:t>
                </a:r>
                <a:r>
                  <a:rPr lang="en-US" altLang="zh-CN" sz="2000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……</a:t>
                </a:r>
                <a:endParaRPr lang="en-US" altLang="zh-CN" sz="2000" dirty="0"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</p:grpSp>
        <p:pic>
          <p:nvPicPr>
            <p:cNvPr id="59" name="图片 5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5" y="6697"/>
              <a:ext cx="1304" cy="1304"/>
            </a:xfrm>
            <a:prstGeom prst="rect">
              <a:avLst/>
            </a:prstGeom>
          </p:spPr>
        </p:pic>
      </p:grpSp>
      <p:grpSp>
        <p:nvGrpSpPr>
          <p:cNvPr id="26" name="组合 25"/>
          <p:cNvGrpSpPr/>
          <p:nvPr/>
        </p:nvGrpSpPr>
        <p:grpSpPr>
          <a:xfrm>
            <a:off x="8867140" y="5069205"/>
            <a:ext cx="2393315" cy="828040"/>
            <a:chOff x="15568" y="4236"/>
            <a:chExt cx="3769" cy="1304"/>
          </a:xfrm>
        </p:grpSpPr>
        <p:grpSp>
          <p:nvGrpSpPr>
            <p:cNvPr id="60" name="组合 11"/>
            <p:cNvGrpSpPr/>
            <p:nvPr/>
          </p:nvGrpSpPr>
          <p:grpSpPr bwMode="auto">
            <a:xfrm rot="0">
              <a:off x="15568" y="4320"/>
              <a:ext cx="3282" cy="1221"/>
              <a:chOff x="11793" y="1718"/>
              <a:chExt cx="3836" cy="1052"/>
            </a:xfrm>
          </p:grpSpPr>
          <p:sp>
            <p:nvSpPr>
              <p:cNvPr id="61" name="圆角矩形标注 60"/>
              <p:cNvSpPr/>
              <p:nvPr>
                <p:custDataLst>
                  <p:tags r:id="rId5"/>
                </p:custDataLst>
              </p:nvPr>
            </p:nvSpPr>
            <p:spPr bwMode="auto">
              <a:xfrm>
                <a:off x="11793" y="1718"/>
                <a:ext cx="3302" cy="1052"/>
              </a:xfrm>
              <a:prstGeom prst="wedgeRoundRectCallout">
                <a:avLst>
                  <a:gd name="adj1" fmla="val 28167"/>
                  <a:gd name="adj2" fmla="val 45060"/>
                  <a:gd name="adj3" fmla="val 16667"/>
                </a:avLst>
              </a:prstGeom>
              <a:solidFill>
                <a:srgbClr val="FFFEEC"/>
              </a:solidFill>
              <a:ln w="19050">
                <a:solidFill>
                  <a:srgbClr val="E1EBC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zh-CN" altLang="en-US" noProof="1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62" name="文本框 4"/>
              <p:cNvSpPr txBox="1">
                <a:spLocks noChangeArrowheads="1"/>
              </p:cNvSpPr>
              <p:nvPr>
                <p:custDataLst>
                  <p:tags r:id="rId6"/>
                </p:custDataLst>
              </p:nvPr>
            </p:nvSpPr>
            <p:spPr bwMode="auto">
              <a:xfrm>
                <a:off x="11850" y="1803"/>
                <a:ext cx="3779" cy="7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微软雅黑" panose="020B0503020204020204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微软雅黑" panose="020B0503020204020204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微软雅黑" panose="020B0503020204020204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微软雅黑" panose="020B0503020204020204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50000"/>
                  </a:lnSpc>
                </a:pPr>
                <a:r>
                  <a:rPr lang="zh-CN" sz="2000" dirty="0"/>
                  <a:t>还可以</a:t>
                </a:r>
                <a:r>
                  <a:rPr lang="en-US" altLang="zh-CN" sz="2000" dirty="0">
                    <a:latin typeface="宋体" panose="02010600030101010101" pitchFamily="2" charset="-122"/>
                    <a:ea typeface="宋体" panose="02010600030101010101" pitchFamily="2" charset="-122"/>
                    <a:sym typeface="+mn-ea"/>
                  </a:rPr>
                  <a:t>……</a:t>
                </a:r>
                <a:endParaRPr lang="zh-CN" sz="2000" dirty="0"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</p:grpSp>
        <p:pic>
          <p:nvPicPr>
            <p:cNvPr id="63" name="图片 62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33" y="4236"/>
              <a:ext cx="1304" cy="1304"/>
            </a:xfrm>
            <a:prstGeom prst="rect">
              <a:avLst/>
            </a:prstGeom>
          </p:spPr>
        </p:pic>
      </p:grpSp>
      <p:grpSp>
        <p:nvGrpSpPr>
          <p:cNvPr id="25" name="组合 24"/>
          <p:cNvGrpSpPr/>
          <p:nvPr/>
        </p:nvGrpSpPr>
        <p:grpSpPr>
          <a:xfrm>
            <a:off x="7078345" y="3585210"/>
            <a:ext cx="2860675" cy="1209040"/>
            <a:chOff x="10749" y="6363"/>
            <a:chExt cx="4505" cy="1904"/>
          </a:xfrm>
        </p:grpSpPr>
        <p:grpSp>
          <p:nvGrpSpPr>
            <p:cNvPr id="64" name="组合 11"/>
            <p:cNvGrpSpPr/>
            <p:nvPr/>
          </p:nvGrpSpPr>
          <p:grpSpPr bwMode="auto">
            <a:xfrm rot="0">
              <a:off x="11748" y="6599"/>
              <a:ext cx="3507" cy="1668"/>
              <a:chOff x="11247" y="1630"/>
              <a:chExt cx="3942" cy="2002"/>
            </a:xfrm>
          </p:grpSpPr>
          <p:sp>
            <p:nvSpPr>
              <p:cNvPr id="65" name="圆角矩形标注 64"/>
              <p:cNvSpPr/>
              <p:nvPr>
                <p:custDataLst>
                  <p:tags r:id="rId8"/>
                </p:custDataLst>
              </p:nvPr>
            </p:nvSpPr>
            <p:spPr bwMode="auto">
              <a:xfrm>
                <a:off x="11247" y="1718"/>
                <a:ext cx="3942" cy="1914"/>
              </a:xfrm>
              <a:prstGeom prst="wedgeRoundRectCallout">
                <a:avLst>
                  <a:gd name="adj1" fmla="val 28167"/>
                  <a:gd name="adj2" fmla="val 45060"/>
                  <a:gd name="adj3" fmla="val 16667"/>
                </a:avLst>
              </a:prstGeom>
              <a:solidFill>
                <a:srgbClr val="FFFEEC"/>
              </a:solidFill>
              <a:ln w="19050">
                <a:solidFill>
                  <a:srgbClr val="E1EBC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zh-CN" altLang="en-US" noProof="1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66" name="文本框 4"/>
              <p:cNvSpPr txBox="1">
                <a:spLocks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11565" y="1630"/>
                <a:ext cx="3555" cy="19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微软雅黑" panose="020B0503020204020204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微软雅黑" panose="020B0503020204020204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微软雅黑" panose="020B0503020204020204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微软雅黑" panose="020B0503020204020204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50000"/>
                  </a:lnSpc>
                </a:pPr>
                <a:r>
                  <a:rPr lang="zh-CN" sz="2000" dirty="0"/>
                  <a:t>我在图上按一定</a:t>
                </a:r>
                <a:endParaRPr lang="zh-CN" sz="2000" dirty="0"/>
              </a:p>
              <a:p>
                <a:pPr eaLnBrk="1" hangingPunct="1">
                  <a:lnSpc>
                    <a:spcPct val="150000"/>
                  </a:lnSpc>
                </a:pPr>
                <a:r>
                  <a:rPr lang="zh-CN" sz="2000" dirty="0"/>
                  <a:t>规律涂色。</a:t>
                </a:r>
                <a:endParaRPr lang="zh-CN" sz="2000" dirty="0"/>
              </a:p>
            </p:txBody>
          </p:sp>
        </p:grpSp>
        <p:pic>
          <p:nvPicPr>
            <p:cNvPr id="76" name="图片 75" descr="8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 flipH="1">
              <a:off x="10749" y="6363"/>
              <a:ext cx="1304" cy="1304"/>
            </a:xfrm>
            <a:prstGeom prst="rect">
              <a:avLst/>
            </a:prstGeom>
          </p:spPr>
        </p:pic>
      </p:grpSp>
      <p:grpSp>
        <p:nvGrpSpPr>
          <p:cNvPr id="29" name="组合 28"/>
          <p:cNvGrpSpPr/>
          <p:nvPr/>
        </p:nvGrpSpPr>
        <p:grpSpPr>
          <a:xfrm>
            <a:off x="2974340" y="4822825"/>
            <a:ext cx="3983990" cy="1169670"/>
            <a:chOff x="4836" y="8297"/>
            <a:chExt cx="6274" cy="1842"/>
          </a:xfrm>
        </p:grpSpPr>
        <p:grpSp>
          <p:nvGrpSpPr>
            <p:cNvPr id="56" name="组合 11"/>
            <p:cNvGrpSpPr/>
            <p:nvPr/>
          </p:nvGrpSpPr>
          <p:grpSpPr bwMode="auto">
            <a:xfrm rot="0">
              <a:off x="4836" y="8539"/>
              <a:ext cx="5291" cy="1600"/>
              <a:chOff x="11142" y="1718"/>
              <a:chExt cx="3022" cy="1920"/>
            </a:xfrm>
          </p:grpSpPr>
          <p:sp>
            <p:nvSpPr>
              <p:cNvPr id="57" name="圆角矩形标注 56"/>
              <p:cNvSpPr/>
              <p:nvPr>
                <p:custDataLst>
                  <p:tags r:id="rId11"/>
                </p:custDataLst>
              </p:nvPr>
            </p:nvSpPr>
            <p:spPr bwMode="auto">
              <a:xfrm>
                <a:off x="11152" y="1718"/>
                <a:ext cx="3012" cy="1914"/>
              </a:xfrm>
              <a:prstGeom prst="wedgeRoundRectCallout">
                <a:avLst>
                  <a:gd name="adj1" fmla="val 28167"/>
                  <a:gd name="adj2" fmla="val 45060"/>
                  <a:gd name="adj3" fmla="val 16667"/>
                </a:avLst>
              </a:prstGeom>
              <a:solidFill>
                <a:srgbClr val="FFFEEC"/>
              </a:solidFill>
              <a:ln w="19050">
                <a:solidFill>
                  <a:srgbClr val="E1EBC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zh-CN" altLang="en-US" noProof="1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58" name="文本框 4"/>
              <p:cNvSpPr txBox="1">
                <a:spLocks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11142" y="1720"/>
                <a:ext cx="2935" cy="19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微软雅黑" panose="020B0503020204020204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微软雅黑" panose="020B0503020204020204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微软雅黑" panose="020B0503020204020204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微软雅黑" panose="020B0503020204020204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50000"/>
                  </a:lnSpc>
                </a:pPr>
                <a:r>
                  <a:rPr sz="2000" dirty="0"/>
                  <a:t>我想用剪纸来装饰窗户，</a:t>
                </a:r>
                <a:endParaRPr sz="2000" dirty="0"/>
              </a:p>
              <a:p>
                <a:pPr eaLnBrk="1" hangingPunct="1">
                  <a:lnSpc>
                    <a:spcPct val="150000"/>
                  </a:lnSpc>
                </a:pPr>
                <a:r>
                  <a:rPr sz="2000" dirty="0"/>
                  <a:t>两个</a:t>
                </a:r>
                <a:r>
                  <a:rPr lang="en-US" sz="2000" dirty="0"/>
                  <a:t>      </a:t>
                </a:r>
                <a:r>
                  <a:rPr lang="zh-CN" altLang="en-US" sz="2000" dirty="0"/>
                  <a:t>、一朵</a:t>
                </a:r>
                <a:r>
                  <a:rPr lang="en-US" altLang="zh-CN" sz="2000" dirty="0"/>
                  <a:t>      </a:t>
                </a:r>
                <a:r>
                  <a:rPr lang="en-US" altLang="zh-CN" sz="2000" dirty="0">
                    <a:latin typeface="宋体" panose="02010600030101010101" pitchFamily="2" charset="-122"/>
                    <a:ea typeface="宋体" panose="02010600030101010101" pitchFamily="2" charset="-122"/>
                    <a:sym typeface="+mn-ea"/>
                  </a:rPr>
                  <a:t>……</a:t>
                </a:r>
                <a:endParaRPr lang="en-US" altLang="zh-CN" sz="2000" dirty="0"/>
              </a:p>
            </p:txBody>
          </p:sp>
        </p:grpSp>
        <p:pic>
          <p:nvPicPr>
            <p:cNvPr id="55" name="图片 54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806" y="8297"/>
              <a:ext cx="1304" cy="1304"/>
            </a:xfrm>
            <a:prstGeom prst="rect">
              <a:avLst/>
            </a:prstGeom>
          </p:spPr>
        </p:pic>
        <p:pic>
          <p:nvPicPr>
            <p:cNvPr id="27" name="图片 26" descr="P25-桃心"/>
            <p:cNvPicPr>
              <a:picLocks noChangeAspect="1"/>
            </p:cNvPicPr>
            <p:nvPr/>
          </p:nvPicPr>
          <p:blipFill>
            <a:blip r:embed="rId14"/>
            <a:srcRect l="34477" t="31278" r="34280" b="41778"/>
            <a:stretch>
              <a:fillRect/>
            </a:stretch>
          </p:blipFill>
          <p:spPr>
            <a:xfrm rot="5400000">
              <a:off x="5896" y="9406"/>
              <a:ext cx="607" cy="858"/>
            </a:xfrm>
            <a:prstGeom prst="rect">
              <a:avLst/>
            </a:prstGeom>
          </p:spPr>
        </p:pic>
        <p:pic>
          <p:nvPicPr>
            <p:cNvPr id="28" name="图片 27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7886" y="9413"/>
              <a:ext cx="678" cy="647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1"/>
      <p:bldP spid="21" grpId="1"/>
      <p:bldP spid="2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" name="矩形 22"/>
          <p:cNvSpPr/>
          <p:nvPr/>
        </p:nvSpPr>
        <p:spPr>
          <a:xfrm>
            <a:off x="702945" y="987425"/>
            <a:ext cx="10427970" cy="2465070"/>
          </a:xfrm>
          <a:prstGeom prst="rect">
            <a:avLst/>
          </a:prstGeom>
          <a:solidFill>
            <a:srgbClr val="EEF4D4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82015" y="2783205"/>
            <a:ext cx="396000" cy="396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82015" y="2021205"/>
            <a:ext cx="396000" cy="396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86460" y="1306195"/>
            <a:ext cx="396000" cy="396000"/>
          </a:xfrm>
          <a:prstGeom prst="rect">
            <a:avLst/>
          </a:prstGeom>
        </p:spPr>
      </p:pic>
      <p:sp>
        <p:nvSpPr>
          <p:cNvPr id="8195" name="文本框 2"/>
          <p:cNvSpPr txBox="1"/>
          <p:nvPr/>
        </p:nvSpPr>
        <p:spPr>
          <a:xfrm>
            <a:off x="770255" y="394970"/>
            <a:ext cx="1036764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/>
            <a:r>
              <a:rPr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用“重复”的规律设计教室装饰图，与同伴一起画一画，说一说。</a:t>
            </a:r>
            <a:endParaRPr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340485" y="1793240"/>
            <a:ext cx="10079355" cy="737235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lnSpc>
                <a:spcPct val="150000"/>
              </a:lnSpc>
            </a:pPr>
            <a:r>
              <a:rPr lang="zh-CN" altLang="en-US" sz="28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你能用自己的方式表示这些规律吗？写一写，画一画。</a:t>
            </a:r>
            <a:endParaRPr lang="zh-CN" altLang="en-US" sz="28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1336040" y="2563495"/>
            <a:ext cx="10079355" cy="737235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lnSpc>
                <a:spcPct val="150000"/>
              </a:lnSpc>
            </a:pPr>
            <a:r>
              <a:rPr lang="zh-CN" altLang="en-US" sz="28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小组分工合作，设计教室装饰图。</a:t>
            </a:r>
            <a:endParaRPr lang="zh-CN" altLang="en-US" sz="28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1331595" y="1049655"/>
            <a:ext cx="10079355" cy="737235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lnSpc>
                <a:spcPct val="150000"/>
              </a:lnSpc>
            </a:pPr>
            <a:r>
              <a:rPr lang="zh-CN" altLang="en-US" sz="28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你想装饰教室的什么地方？用什么物品？</a:t>
            </a:r>
            <a:endParaRPr lang="zh-CN" altLang="en-US" sz="28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2545715" y="3580765"/>
            <a:ext cx="6921500" cy="2448560"/>
            <a:chOff x="4150" y="6271"/>
            <a:chExt cx="10900" cy="3856"/>
          </a:xfrm>
        </p:grpSpPr>
        <p:sp>
          <p:nvSpPr>
            <p:cNvPr id="3" name="圆角矩形 2"/>
            <p:cNvSpPr/>
            <p:nvPr/>
          </p:nvSpPr>
          <p:spPr>
            <a:xfrm>
              <a:off x="4150" y="6271"/>
              <a:ext cx="10900" cy="3857"/>
            </a:xfrm>
            <a:prstGeom prst="roundRect">
              <a:avLst>
                <a:gd name="adj" fmla="val 4459"/>
              </a:avLst>
            </a:prstGeom>
            <a:noFill/>
            <a:ln w="38100">
              <a:solidFill>
                <a:srgbClr val="C7E8FA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7446" y="6427"/>
              <a:ext cx="4307" cy="531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r>
                <a:rPr lang="en-US" altLang="zh-CN" sz="1600" u="sng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            </a:t>
              </a:r>
              <a:r>
                <a:rPr lang="zh-CN" altLang="en-US" sz="16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小组教室装饰图</a:t>
              </a:r>
              <a:endParaRPr lang="zh-CN" altLang="en-US" sz="16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  <p:bldLst>
      <p:bldP spid="19" grpId="1"/>
      <p:bldP spid="21" grpId="1"/>
      <p:bldP spid="2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WordArt 15"/>
          <p:cNvSpPr>
            <a:spLocks noTextEdit="1"/>
          </p:cNvSpPr>
          <p:nvPr>
            <p:custDataLst>
              <p:tags r:id="rId1"/>
            </p:custDataLst>
          </p:nvPr>
        </p:nvSpPr>
        <p:spPr>
          <a:xfrm>
            <a:off x="2501265" y="2409825"/>
            <a:ext cx="7572375" cy="1677035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p>
            <a:pPr algn="ctr"/>
            <a:r>
              <a:rPr lang="zh-CN" altLang="en-US" sz="3200" b="1">
                <a:solidFill>
                  <a:srgbClr val="62A83A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你有什么收获？</a:t>
            </a:r>
            <a:endParaRPr lang="zh-CN" altLang="en-US" sz="3200" b="1">
              <a:solidFill>
                <a:srgbClr val="62A83A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396.9,&quot;left&quot;:42.45,&quot;top&quot;:99.95,&quot;width&quot;:851.3}"/>
</p:tagLst>
</file>

<file path=ppt/tags/tag11.xml><?xml version="1.0" encoding="utf-8"?>
<p:tagLst xmlns:p="http://schemas.openxmlformats.org/presentationml/2006/main">
  <p:tag name="KSO_WM_BEAUTIFY_FLAG" val=""/>
  <p:tag name="KSO_WM_DIAGRAM_VIRTUALLY_FRAME" val="{&quot;height&quot;:396.9,&quot;left&quot;:42.45,&quot;top&quot;:99.95,&quot;width&quot;:851.3}"/>
</p:tagLst>
</file>

<file path=ppt/tags/tag12.xml><?xml version="1.0" encoding="utf-8"?>
<p:tagLst xmlns:p="http://schemas.openxmlformats.org/presentationml/2006/main">
  <p:tag name="KSO_WM_DIAGRAM_VIRTUALLY_FRAME" val="{&quot;height&quot;:396.9,&quot;left&quot;:42.45,&quot;top&quot;:99.95,&quot;width&quot;:851.3}"/>
</p:tagLst>
</file>

<file path=ppt/tags/tag13.xml><?xml version="1.0" encoding="utf-8"?>
<p:tagLst xmlns:p="http://schemas.openxmlformats.org/presentationml/2006/main">
  <p:tag name="KSO_WM_BEAUTIFY_FLAG" val=""/>
  <p:tag name="KSO_WM_DIAGRAM_VIRTUALLY_FRAME" val="{&quot;height&quot;:396.9,&quot;left&quot;:42.45,&quot;top&quot;:99.95,&quot;width&quot;:851.3}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commondata" val="eyJoZGlkIjoiMzg5NDUyZTcyMTU0NzM4NWFjZTRhZTBkNjM1M2Q1MTAifQ==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DIAGRAM_VIRTUALLY_FRAME" val="{&quot;height&quot;:396.9,&quot;left&quot;:42.45,&quot;top&quot;:99.95,&quot;width&quot;:851.3}"/>
</p:tagLst>
</file>

<file path=ppt/tags/tag7.xml><?xml version="1.0" encoding="utf-8"?>
<p:tagLst xmlns:p="http://schemas.openxmlformats.org/presentationml/2006/main">
  <p:tag name="KSO_WM_BEAUTIFY_FLAG" val=""/>
  <p:tag name="KSO_WM_DIAGRAM_VIRTUALLY_FRAME" val="{&quot;height&quot;:396.9,&quot;left&quot;:42.45,&quot;top&quot;:99.95,&quot;width&quot;:851.3}"/>
</p:tagLst>
</file>

<file path=ppt/tags/tag8.xml><?xml version="1.0" encoding="utf-8"?>
<p:tagLst xmlns:p="http://schemas.openxmlformats.org/presentationml/2006/main">
  <p:tag name="KSO_WM_DIAGRAM_VIRTUALLY_FRAME" val="{&quot;height&quot;:396.9,&quot;left&quot;:42.45,&quot;top&quot;:99.95,&quot;width&quot;:851.3}"/>
</p:tagLst>
</file>

<file path=ppt/tags/tag9.xml><?xml version="1.0" encoding="utf-8"?>
<p:tagLst xmlns:p="http://schemas.openxmlformats.org/presentationml/2006/main">
  <p:tag name="KSO_WM_BEAUTIFY_FLAG" val=""/>
  <p:tag name="KSO_WM_DIAGRAM_VIRTUALLY_FRAME" val="{&quot;height&quot;:396.9,&quot;left&quot;:42.45,&quot;top&quot;:99.95,&quot;width&quot;:851.3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289</Words>
  <Application>WPS 演示</Application>
  <PresentationFormat/>
  <Paragraphs>35</Paragraphs>
  <Slides>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17" baseType="lpstr">
      <vt:lpstr>Arial</vt:lpstr>
      <vt:lpstr>宋体</vt:lpstr>
      <vt:lpstr>Wingdings</vt:lpstr>
      <vt:lpstr>等线</vt:lpstr>
      <vt:lpstr>等线 Light</vt:lpstr>
      <vt:lpstr>微软雅黑</vt:lpstr>
      <vt:lpstr>Times New Roman</vt:lpstr>
      <vt:lpstr>Verdana</vt:lpstr>
      <vt:lpstr>Arial Unicode MS</vt:lpstr>
      <vt:lpstr>Calibri</vt:lpstr>
      <vt:lpstr>方正大标宋简体</vt:lpstr>
      <vt:lpstr>思源宋体 Heavy</vt:lpstr>
      <vt:lpstr>Office 主题​​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群 林</dc:creator>
  <cp:lastModifiedBy>郑雪</cp:lastModifiedBy>
  <cp:revision>82</cp:revision>
  <dcterms:created xsi:type="dcterms:W3CDTF">2023-11-18T16:34:00Z</dcterms:created>
  <dcterms:modified xsi:type="dcterms:W3CDTF">2024-12-03T12:39:10Z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BAA4CFB7FA0342C0B3460BFF720ABD9D_13</vt:lpwstr>
  </property>
  <property fmtid="{D5CDD505-2E9C-101B-9397-08002B2CF9AE}" pid="3" name="KSOProductBuildVer">
    <vt:lpwstr>2052-12.1.0.18608</vt:lpwstr>
  </property>
</Properties>
</file>