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2"/>
  </p:handoutMasterIdLst>
  <p:sldIdLst>
    <p:sldId id="272" r:id="rId3"/>
    <p:sldId id="281" r:id="rId4"/>
    <p:sldId id="289" r:id="rId5"/>
    <p:sldId id="291" r:id="rId6"/>
    <p:sldId id="292" r:id="rId7"/>
    <p:sldId id="295" r:id="rId8"/>
    <p:sldId id="293" r:id="rId9"/>
    <p:sldId id="294" r:id="rId10"/>
    <p:sldId id="274" r:id="rId11"/>
  </p:sldIdLst>
  <p:sldSz cx="12192000" cy="6858000"/>
  <p:notesSz cx="6858000" cy="9144000"/>
  <p:embeddedFontLst>
    <p:embeddedFont>
      <p:font typeface="等线" panose="02010600030101010101" pitchFamily="2" charset="-122"/>
      <p:regular r:id="rId16"/>
    </p:embeddedFont>
    <p:embeddedFont>
      <p:font typeface="微软雅黑" panose="020B0503020204020204" pitchFamily="34" charset="-122"/>
      <p:regular r:id="rId17"/>
    </p:embeddedFont>
    <p:embeddedFont>
      <p:font typeface="方正大标宋简体" panose="02000000000000000000" charset="-122"/>
      <p:regular r:id="rId18"/>
    </p:embeddedFont>
  </p:embeddedFontLst>
  <p:custDataLst>
    <p:tags r:id="rId19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2" userDrawn="1">
          <p15:clr>
            <a:srgbClr val="A4A3A4"/>
          </p15:clr>
        </p15:guide>
        <p15:guide id="2" pos="38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4D4"/>
    <a:srgbClr val="E18A3B"/>
    <a:srgbClr val="E7F3F9"/>
    <a:srgbClr val="F4F9FD"/>
    <a:srgbClr val="F1F8FC"/>
    <a:srgbClr val="34AF9D"/>
    <a:srgbClr val="004EA2"/>
    <a:srgbClr val="DEEEF8"/>
    <a:srgbClr val="599CFF"/>
    <a:srgbClr val="F68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2"/>
    <p:restoredTop sz="94660"/>
  </p:normalViewPr>
  <p:slideViewPr>
    <p:cSldViewPr snapToGrid="0" showGuides="1">
      <p:cViewPr varScale="1">
        <p:scale>
          <a:sx n="89" d="100"/>
          <a:sy n="89" d="100"/>
        </p:scale>
        <p:origin x="418" y="72"/>
      </p:cViewPr>
      <p:guideLst>
        <p:guide orient="horz" pos="2222"/>
        <p:guide pos="38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7.xml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A0BFD76-4F25-415A-9328-FD97E6171CD2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有logo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5.png"/><Relationship Id="rId7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tags" Target="../tags/tag3.xml"/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10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5" name="图片 15" descr="矢量智能对象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3938" y="107950"/>
            <a:ext cx="646112" cy="646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231265" y="2620328"/>
            <a:ext cx="6981825" cy="2122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装饰图中的奥秘</a:t>
            </a:r>
            <a:endParaRPr lang="zh-CN" sz="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182995" y="4624705"/>
            <a:ext cx="3462020" cy="1581785"/>
            <a:chOff x="11344" y="7316"/>
            <a:chExt cx="5452" cy="2491"/>
          </a:xfrm>
        </p:grpSpPr>
        <p:pic>
          <p:nvPicPr>
            <p:cNvPr id="12" name="图片 11" descr="一上笑笑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8" name="图片 7" descr="一上奇思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0" name="图片 9" descr="一上妙想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1" name="图片 10" descr="一上淘气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22" name="TextBox 22"/>
          <p:cNvSpPr txBox="1"/>
          <p:nvPr/>
        </p:nvSpPr>
        <p:spPr>
          <a:xfrm>
            <a:off x="1326034" y="759531"/>
            <a:ext cx="9754886" cy="61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一年级下册  综合实践</a:t>
            </a:r>
            <a:r>
              <a:rPr lang="en-US" alt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设计教室装饰图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16" name="Freeform 3"/>
          <p:cNvSpPr/>
          <p:nvPr/>
        </p:nvSpPr>
        <p:spPr>
          <a:xfrm flipH="1">
            <a:off x="8213090" y="1069340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5" name="文本框 2"/>
          <p:cNvSpPr txBox="1"/>
          <p:nvPr/>
        </p:nvSpPr>
        <p:spPr>
          <a:xfrm>
            <a:off x="859790" y="796290"/>
            <a:ext cx="103676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为了开展班会，我们需要布置教室，该怎样装饰呢？</a:t>
            </a:r>
            <a:endParaRPr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814705" y="1996440"/>
            <a:ext cx="4298315" cy="836930"/>
            <a:chOff x="1283" y="3144"/>
            <a:chExt cx="6769" cy="1318"/>
          </a:xfrm>
        </p:grpSpPr>
        <p:grpSp>
          <p:nvGrpSpPr>
            <p:cNvPr id="30" name="组合 29"/>
            <p:cNvGrpSpPr/>
            <p:nvPr/>
          </p:nvGrpSpPr>
          <p:grpSpPr bwMode="auto">
            <a:xfrm>
              <a:off x="1283" y="3144"/>
              <a:ext cx="6665" cy="1318"/>
              <a:chOff x="12133" y="5711"/>
              <a:chExt cx="6756" cy="1590"/>
            </a:xfrm>
          </p:grpSpPr>
          <p:sp>
            <p:nvSpPr>
              <p:cNvPr id="31" name="圆角矩形 30"/>
              <p:cNvSpPr/>
              <p:nvPr/>
            </p:nvSpPr>
            <p:spPr>
              <a:xfrm>
                <a:off x="12954" y="5711"/>
                <a:ext cx="5935" cy="1590"/>
              </a:xfrm>
              <a:prstGeom prst="roundRect">
                <a:avLst/>
              </a:prstGeom>
              <a:solidFill>
                <a:srgbClr val="FFFEEC"/>
              </a:solidFill>
              <a:ln w="19050">
                <a:solidFill>
                  <a:srgbClr val="C4D9A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p>
                <a:pPr algn="ctr" eaLnBrk="1" fontAlgn="auto" hangingPunct="1">
                  <a:defRPr/>
                </a:pPr>
                <a:endParaRPr lang="zh-CN" altLang="en-US" noProof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2646" y="6049"/>
                <a:ext cx="575" cy="684"/>
              </a:xfrm>
              <a:prstGeom prst="ellipse">
                <a:avLst/>
              </a:prstGeom>
              <a:solidFill>
                <a:srgbClr val="FFFEEC"/>
              </a:solidFill>
              <a:ln w="19050">
                <a:solidFill>
                  <a:srgbClr val="C4D9A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p>
                <a:pPr algn="ctr" eaLnBrk="1" fontAlgn="auto" hangingPunct="1">
                  <a:defRPr/>
                </a:pPr>
                <a:endParaRPr lang="zh-CN" altLang="en-US" noProof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2133" y="5728"/>
                <a:ext cx="404" cy="452"/>
              </a:xfrm>
              <a:prstGeom prst="ellipse">
                <a:avLst/>
              </a:prstGeom>
              <a:solidFill>
                <a:srgbClr val="FFFEEC"/>
              </a:solidFill>
              <a:ln w="19050">
                <a:solidFill>
                  <a:srgbClr val="C4D9A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p>
                <a:pPr algn="ctr" eaLnBrk="1" fontAlgn="auto" hangingPunct="1">
                  <a:defRPr/>
                </a:pPr>
                <a:endParaRPr lang="zh-CN" altLang="en-US" noProof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2356" y="3158"/>
              <a:ext cx="5697" cy="1016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想一想，打算怎么装饰？</a:t>
              </a:r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430" y="535305"/>
            <a:ext cx="5648325" cy="451739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 bwMode="auto">
          <a:xfrm>
            <a:off x="6228080" y="4932680"/>
            <a:ext cx="4716299" cy="1081405"/>
            <a:chOff x="12133" y="5711"/>
            <a:chExt cx="7529" cy="2054"/>
          </a:xfrm>
        </p:grpSpPr>
        <p:sp>
          <p:nvSpPr>
            <p:cNvPr id="5" name="圆角矩形 4"/>
            <p:cNvSpPr/>
            <p:nvPr/>
          </p:nvSpPr>
          <p:spPr>
            <a:xfrm>
              <a:off x="12954" y="5711"/>
              <a:ext cx="6708" cy="2054"/>
            </a:xfrm>
            <a:prstGeom prst="roundRect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2586" y="6430"/>
              <a:ext cx="575" cy="684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2133" y="6049"/>
              <a:ext cx="404" cy="452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909435" y="4834890"/>
            <a:ext cx="4150995" cy="119888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生活中一些漂亮的装饰图是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运用“重复”的规律设计的。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795" y="5067695"/>
            <a:ext cx="396000" cy="3956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795" y="4136785"/>
            <a:ext cx="396000" cy="3956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795" y="3205480"/>
            <a:ext cx="396000" cy="396000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686435" y="1140460"/>
            <a:ext cx="10759440" cy="1712595"/>
          </a:xfrm>
          <a:prstGeom prst="roundRect">
            <a:avLst/>
          </a:prstGeom>
          <a:solidFill>
            <a:srgbClr val="EEF4D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09345" y="1536065"/>
            <a:ext cx="10079355" cy="7372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小组合作，运用“重复”的规律设计教室装饰图。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842010" y="1294765"/>
            <a:ext cx="10456545" cy="1390015"/>
          </a:xfrm>
          <a:prstGeom prst="roundRect">
            <a:avLst/>
          </a:prstGeom>
          <a:noFill/>
          <a:ln w="19050">
            <a:solidFill>
              <a:schemeClr val="bg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766695" y="886460"/>
            <a:ext cx="1675765" cy="481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 spc="-100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＞＞＞＞</a:t>
            </a:r>
            <a:endParaRPr lang="zh-CN" altLang="en-US" sz="2800" b="1" spc="-100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1090" y="836930"/>
            <a:ext cx="1948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活动任务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09345" y="836930"/>
            <a:ext cx="20789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E18A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活动任务</a:t>
            </a:r>
            <a:endParaRPr lang="zh-CN" altLang="en-US" sz="3200">
              <a:solidFill>
                <a:srgbClr val="E18A3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67965" y="889000"/>
            <a:ext cx="1675765" cy="481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spc="-1000">
                <a:solidFill>
                  <a:srgbClr val="E18A3B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＞＞</a:t>
            </a:r>
            <a:r>
              <a:rPr lang="zh-CN" altLang="en-US" sz="2800" spc="-1000">
                <a:solidFill>
                  <a:srgbClr val="E18A3B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＞＞</a:t>
            </a:r>
            <a:endParaRPr lang="zh-CN" altLang="en-US" sz="2800" spc="-1000">
              <a:solidFill>
                <a:srgbClr val="E18A3B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>
              <a:solidFill>
                <a:srgbClr val="E18A3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>
              <a:solidFill>
                <a:srgbClr val="E18A3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09345" y="3140710"/>
            <a:ext cx="10079355" cy="5219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从图中你发现了哪些规律？与同伴说一说。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09345" y="4081780"/>
            <a:ext cx="10079355" cy="5219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你能用自己的方式表示这些规律吗？写一写，画一画。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01090" y="5022850"/>
            <a:ext cx="10079355" cy="5219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说一说，我们的活动任务是什么？我们要做什么？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1" grpId="0"/>
      <p:bldP spid="21" grpId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795" y="1007110"/>
            <a:ext cx="396000" cy="3960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101090" y="773430"/>
            <a:ext cx="10079355" cy="7372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从图中你发现了哪些规律？与同伴说一说。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275" y="2660650"/>
            <a:ext cx="5036185" cy="979805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940" y="1442085"/>
            <a:ext cx="5274000" cy="688217"/>
          </a:xfrm>
          <a:prstGeom prst="rect">
            <a:avLst/>
          </a:prstGeom>
        </p:spPr>
      </p:pic>
      <p:pic>
        <p:nvPicPr>
          <p:cNvPr id="5" name="图片 4" descr="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580" y="2554605"/>
            <a:ext cx="504000" cy="2421449"/>
          </a:xfrm>
          <a:prstGeom prst="rect">
            <a:avLst/>
          </a:prstGeom>
        </p:spPr>
      </p:pic>
      <p:pic>
        <p:nvPicPr>
          <p:cNvPr id="7" name="图片 6" descr="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275" y="4899660"/>
            <a:ext cx="4946015" cy="750570"/>
          </a:xfrm>
          <a:prstGeom prst="rect">
            <a:avLst/>
          </a:prstGeom>
        </p:spPr>
      </p:pic>
      <p:pic>
        <p:nvPicPr>
          <p:cNvPr id="8" name="图片 7" descr="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7480" y="1901825"/>
            <a:ext cx="1409065" cy="1012190"/>
          </a:xfrm>
          <a:prstGeom prst="rect">
            <a:avLst/>
          </a:prstGeom>
        </p:spPr>
      </p:pic>
      <p:pic>
        <p:nvPicPr>
          <p:cNvPr id="6" name="图片 5" descr="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850" y="2573655"/>
            <a:ext cx="504000" cy="2421449"/>
          </a:xfrm>
          <a:prstGeom prst="rect">
            <a:avLst/>
          </a:prstGeom>
        </p:spPr>
      </p:pic>
      <p:pic>
        <p:nvPicPr>
          <p:cNvPr id="13" name="图片 12" descr="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5430" y="4201795"/>
            <a:ext cx="3456000" cy="4074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795" y="1007110"/>
            <a:ext cx="396000" cy="3960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101090" y="773430"/>
            <a:ext cx="10079355" cy="7372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从图中你发现了哪些规律？与同伴说一说。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895" y="1818640"/>
            <a:ext cx="5036185" cy="979805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345" y="3554095"/>
            <a:ext cx="5274000" cy="688217"/>
          </a:xfrm>
          <a:prstGeom prst="rect">
            <a:avLst/>
          </a:prstGeom>
        </p:spPr>
      </p:pic>
      <p:pic>
        <p:nvPicPr>
          <p:cNvPr id="7" name="图片 6" descr="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7980" y="5026025"/>
            <a:ext cx="4946015" cy="7505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50" y="2495550"/>
            <a:ext cx="3057525" cy="226441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795" y="1007110"/>
            <a:ext cx="396000" cy="396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101090" y="773430"/>
            <a:ext cx="10079355" cy="7372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你能用自己的方式表示这些规律吗？写一写，画一画。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020" y="1863090"/>
            <a:ext cx="5036185" cy="979805"/>
          </a:xfrm>
          <a:prstGeom prst="rect">
            <a:avLst/>
          </a:prstGeom>
        </p:spPr>
      </p:pic>
      <p:pic>
        <p:nvPicPr>
          <p:cNvPr id="5" name="图片 4" descr="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470" y="3598545"/>
            <a:ext cx="5274000" cy="688217"/>
          </a:xfrm>
          <a:prstGeom prst="rect">
            <a:avLst/>
          </a:prstGeom>
        </p:spPr>
      </p:pic>
      <p:pic>
        <p:nvPicPr>
          <p:cNvPr id="6" name="图片 5" descr="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105" y="5070475"/>
            <a:ext cx="4946015" cy="750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795" y="1007110"/>
            <a:ext cx="396000" cy="39600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 bwMode="auto">
          <a:xfrm>
            <a:off x="1617867" y="4867910"/>
            <a:ext cx="4096498" cy="1191967"/>
            <a:chOff x="12305" y="5711"/>
            <a:chExt cx="7357" cy="2264"/>
          </a:xfrm>
        </p:grpSpPr>
        <p:sp>
          <p:nvSpPr>
            <p:cNvPr id="24" name="圆角矩形 23"/>
            <p:cNvSpPr/>
            <p:nvPr/>
          </p:nvSpPr>
          <p:spPr>
            <a:xfrm>
              <a:off x="12954" y="5711"/>
              <a:ext cx="6708" cy="2054"/>
            </a:xfrm>
            <a:prstGeom prst="roundRect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2586" y="6430"/>
              <a:ext cx="647" cy="684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2305" y="7523"/>
              <a:ext cx="404" cy="452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101090" y="768350"/>
            <a:ext cx="10079355" cy="7372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说一说，我们的活动任务是什么？我们要做什么？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902335" y="1753235"/>
            <a:ext cx="4716299" cy="1081405"/>
            <a:chOff x="12133" y="5711"/>
            <a:chExt cx="7529" cy="2054"/>
          </a:xfrm>
        </p:grpSpPr>
        <p:sp>
          <p:nvSpPr>
            <p:cNvPr id="5" name="圆角矩形 4"/>
            <p:cNvSpPr/>
            <p:nvPr/>
          </p:nvSpPr>
          <p:spPr>
            <a:xfrm>
              <a:off x="12954" y="5711"/>
              <a:ext cx="6708" cy="2054"/>
            </a:xfrm>
            <a:prstGeom prst="roundRect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2586" y="6430"/>
              <a:ext cx="575" cy="684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2133" y="6049"/>
              <a:ext cx="404" cy="452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481455" y="1655445"/>
            <a:ext cx="4150995" cy="119888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小组合作，运用“重复”的规律设计教室装饰图。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1125220" y="3239770"/>
            <a:ext cx="4192270" cy="1081405"/>
            <a:chOff x="12133" y="5711"/>
            <a:chExt cx="7529" cy="2054"/>
          </a:xfrm>
        </p:grpSpPr>
        <p:sp>
          <p:nvSpPr>
            <p:cNvPr id="9" name="圆角矩形 8"/>
            <p:cNvSpPr/>
            <p:nvPr/>
          </p:nvSpPr>
          <p:spPr>
            <a:xfrm>
              <a:off x="12954" y="5711"/>
              <a:ext cx="6708" cy="2054"/>
            </a:xfrm>
            <a:prstGeom prst="roundRect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2586" y="6430"/>
              <a:ext cx="647" cy="684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2133" y="7279"/>
              <a:ext cx="404" cy="452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733550" y="3163570"/>
            <a:ext cx="3568065" cy="119888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想装饰教室的什么地方？用什么物品？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7096706" y="3221990"/>
            <a:ext cx="4192270" cy="1137739"/>
            <a:chOff x="12954" y="5711"/>
            <a:chExt cx="7529" cy="2161"/>
          </a:xfrm>
        </p:grpSpPr>
        <p:sp>
          <p:nvSpPr>
            <p:cNvPr id="14" name="圆角矩形 13"/>
            <p:cNvSpPr/>
            <p:nvPr/>
          </p:nvSpPr>
          <p:spPr>
            <a:xfrm>
              <a:off x="12954" y="5711"/>
              <a:ext cx="6708" cy="2054"/>
            </a:xfrm>
            <a:prstGeom prst="roundRect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9382" y="6736"/>
              <a:ext cx="647" cy="684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20079" y="7420"/>
              <a:ext cx="404" cy="452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7263765" y="3104515"/>
            <a:ext cx="3568065" cy="119888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这些物品怎样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重复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排列？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083435" y="4763770"/>
            <a:ext cx="3568065" cy="119888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小组分工合作，设计教室装饰图。</a:t>
            </a:r>
            <a:endParaRPr 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6749996" y="4972050"/>
            <a:ext cx="4216213" cy="881866"/>
            <a:chOff x="12954" y="5711"/>
            <a:chExt cx="7572" cy="1675"/>
          </a:xfrm>
        </p:grpSpPr>
        <p:sp>
          <p:nvSpPr>
            <p:cNvPr id="28" name="圆角矩形 27"/>
            <p:cNvSpPr/>
            <p:nvPr/>
          </p:nvSpPr>
          <p:spPr>
            <a:xfrm>
              <a:off x="12954" y="5711"/>
              <a:ext cx="6708" cy="1493"/>
            </a:xfrm>
            <a:prstGeom prst="roundRect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9455" y="6322"/>
              <a:ext cx="647" cy="684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20122" y="6934"/>
              <a:ext cx="404" cy="452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6885940" y="4991100"/>
            <a:ext cx="3568065" cy="64516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全班分享，互相学习。</a:t>
            </a:r>
            <a:endParaRPr 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1"/>
      <p:bldP spid="3" grpId="0"/>
      <p:bldP spid="12" grpId="0"/>
      <p:bldP spid="18" grpId="0"/>
      <p:bldP spid="22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409825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你有什么收获？</a:t>
            </a:r>
            <a:endParaRPr lang="zh-CN" altLang="en-US" sz="3200" b="1">
              <a:solidFill>
                <a:srgbClr val="62A83A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zg5NDUyZTcyMTU0NzM4NWFjZTRhZTBkNjM1M2Q1MTA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WPS 演示</Application>
  <PresentationFormat/>
  <Paragraphs>53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宋体</vt:lpstr>
      <vt:lpstr>Wingdings</vt:lpstr>
      <vt:lpstr>等线</vt:lpstr>
      <vt:lpstr>等线 Light</vt:lpstr>
      <vt:lpstr>微软雅黑</vt:lpstr>
      <vt:lpstr>Times New Roman</vt:lpstr>
      <vt:lpstr>Arial Unicode MS</vt:lpstr>
      <vt:lpstr>Calibri</vt:lpstr>
      <vt:lpstr>方正大标宋简体</vt:lpstr>
      <vt:lpstr>思源宋体 Heavy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群 林</dc:creator>
  <cp:lastModifiedBy>郑雪</cp:lastModifiedBy>
  <cp:revision>81</cp:revision>
  <dcterms:created xsi:type="dcterms:W3CDTF">2023-11-18T16:34:00Z</dcterms:created>
  <dcterms:modified xsi:type="dcterms:W3CDTF">2024-12-03T12:34:58Z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CA981BCB24FC40308D2E691E1AFDC2A1_13</vt:lpwstr>
  </property>
  <property fmtid="{D5CDD505-2E9C-101B-9397-08002B2CF9AE}" pid="3" name="KSOProductBuildVer">
    <vt:lpwstr>2052-12.1.0.18608</vt:lpwstr>
  </property>
</Properties>
</file>