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8"/>
  </p:handoutMasterIdLst>
  <p:sldIdLst>
    <p:sldId id="272" r:id="rId3"/>
    <p:sldId id="281" r:id="rId4"/>
    <p:sldId id="289" r:id="rId5"/>
    <p:sldId id="290" r:id="rId6"/>
    <p:sldId id="274" r:id="rId7"/>
  </p:sldIdLst>
  <p:sldSz cx="12192000" cy="6858000"/>
  <p:notesSz cx="6858000" cy="9144000"/>
  <p:embeddedFontLst>
    <p:embeddedFont>
      <p:font typeface="等线" panose="02010600030101010101" pitchFamily="2" charset="-122"/>
      <p:regular r:id="rId12"/>
    </p:embeddedFont>
    <p:embeddedFont>
      <p:font typeface="方正大标宋简体" panose="02000000000000000000" charset="-122"/>
      <p:regular r:id="rId13"/>
    </p:embeddedFont>
    <p:embeddedFont>
      <p:font typeface="微软雅黑" panose="020B0503020204020204" pitchFamily="34" charset="-122"/>
      <p:regular r:id="rId14"/>
    </p:embeddedFont>
    <p:embeddedFont>
      <p:font typeface="方正科技符号" panose="02000502000000000000" charset="-122"/>
      <p:regular r:id="rId15"/>
    </p:embeddedFont>
  </p:embeddedFontLst>
  <p:custDataLst>
    <p:tags r:id="rId16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9"/>
    <a:srgbClr val="F4F9FD"/>
    <a:srgbClr val="F1F8FC"/>
    <a:srgbClr val="34AF9D"/>
    <a:srgbClr val="004EA2"/>
    <a:srgbClr val="DEEEF8"/>
    <a:srgbClr val="599CFF"/>
    <a:srgbClr val="F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22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7.xml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31265" y="2620328"/>
            <a:ext cx="6981825" cy="2122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做个加法表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  <a:p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326034" y="759531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第一单元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20以内数与加法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0560" y="2498090"/>
            <a:ext cx="8256905" cy="3495040"/>
          </a:xfrm>
          <a:prstGeom prst="rect">
            <a:avLst/>
          </a:prstGeom>
          <a:effectLst/>
        </p:spPr>
      </p:pic>
      <p:sp>
        <p:nvSpPr>
          <p:cNvPr id="30" name="圆角矩形标注 29"/>
          <p:cNvSpPr/>
          <p:nvPr>
            <p:custDataLst>
              <p:tags r:id="rId2"/>
            </p:custDataLst>
          </p:nvPr>
        </p:nvSpPr>
        <p:spPr bwMode="auto">
          <a:xfrm>
            <a:off x="1602740" y="2182495"/>
            <a:ext cx="2697480" cy="675005"/>
          </a:xfrm>
          <a:prstGeom prst="wedgeRoundRectCallout">
            <a:avLst>
              <a:gd name="adj1" fmla="val 6450"/>
              <a:gd name="adj2" fmla="val 93838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文本框 2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3375" y="2115820"/>
            <a:ext cx="269684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400" dirty="0">
                <a:latin typeface="Times New Roman" panose="02020603050405020304" charset="0"/>
              </a:rPr>
              <a:t>我找得数</a:t>
            </a:r>
            <a:r>
              <a:rPr lang="zh-CN" sz="2400" spc="50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是</a:t>
            </a:r>
            <a:r>
              <a:rPr lang="en-US" altLang="zh-CN" sz="2400" b="1" dirty="0"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r>
              <a:rPr lang="en-US" altLang="zh-CN" sz="24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r>
              <a:rPr lang="zh-CN" altLang="en-US" sz="2400" dirty="0">
                <a:latin typeface="Times New Roman" panose="02020603050405020304" charset="0"/>
              </a:rPr>
              <a:t>的。</a:t>
            </a:r>
            <a:endParaRPr lang="zh-CN" altLang="en-US" sz="2400" dirty="0">
              <a:latin typeface="Times New Roman" panose="02020603050405020304" charset="0"/>
            </a:endParaRPr>
          </a:p>
        </p:txBody>
      </p:sp>
      <p:sp>
        <p:nvSpPr>
          <p:cNvPr id="32" name="圆角矩形标注 31"/>
          <p:cNvSpPr/>
          <p:nvPr>
            <p:custDataLst>
              <p:tags r:id="rId4"/>
            </p:custDataLst>
          </p:nvPr>
        </p:nvSpPr>
        <p:spPr bwMode="auto">
          <a:xfrm>
            <a:off x="7760970" y="2275205"/>
            <a:ext cx="3010535" cy="675005"/>
          </a:xfrm>
          <a:prstGeom prst="wedgeRoundRectCallout">
            <a:avLst>
              <a:gd name="adj1" fmla="val -10894"/>
              <a:gd name="adj2" fmla="val 82831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文本框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82560" y="2208530"/>
            <a:ext cx="294449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spc="500" dirty="0">
                <a:uFillTx/>
                <a:latin typeface="方正科技符号" panose="02000502000000000000" charset="-122"/>
                <a:ea typeface="方正科技符号" panose="02000502000000000000" charset="-122"/>
              </a:rPr>
              <a:t>8</a:t>
            </a:r>
            <a:r>
              <a:rPr lang="zh-CN" altLang="en-US" sz="2400" dirty="0">
                <a:latin typeface="Times New Roman" panose="02020603050405020304" charset="0"/>
              </a:rPr>
              <a:t>加几的算式有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51180" y="912835"/>
            <a:ext cx="326842" cy="360000"/>
          </a:xfrm>
          <a:prstGeom prst="rect">
            <a:avLst/>
          </a:prstGeom>
        </p:spPr>
      </p:pic>
      <p:sp>
        <p:nvSpPr>
          <p:cNvPr id="37" name="文本框 2"/>
          <p:cNvSpPr txBox="1"/>
          <p:nvPr/>
        </p:nvSpPr>
        <p:spPr>
          <a:xfrm>
            <a:off x="917575" y="831850"/>
            <a:ext cx="34671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找一找，排一排。</a:t>
            </a:r>
            <a:endParaRPr 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/>
      <p:bldP spid="30" grpId="1" animBg="1"/>
      <p:bldP spid="31" grpId="1"/>
      <p:bldP spid="32" grpId="0" bldLvl="0" animBg="1"/>
      <p:bldP spid="33" grpId="0"/>
      <p:bldP spid="32" grpId="1" animBg="1"/>
      <p:bldP spid="33" grpId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" name="图片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180" y="912835"/>
            <a:ext cx="326842" cy="360000"/>
          </a:xfrm>
          <a:prstGeom prst="rect">
            <a:avLst/>
          </a:prstGeom>
        </p:spPr>
      </p:pic>
      <p:sp>
        <p:nvSpPr>
          <p:cNvPr id="37" name="文本框 2"/>
          <p:cNvSpPr txBox="1"/>
          <p:nvPr/>
        </p:nvSpPr>
        <p:spPr>
          <a:xfrm>
            <a:off x="917575" y="831850"/>
            <a:ext cx="514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把下面的加法表填完整。</a:t>
            </a:r>
            <a:endParaRPr 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40" y="1510665"/>
            <a:ext cx="10536555" cy="443992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869440" y="2708275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852930" y="3731260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860550" y="4251325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852930" y="4763135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041650" y="2185035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037840" y="2703830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37205" y="3211830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3037205" y="4252595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037205" y="4763135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4226560" y="2190750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226560" y="2703830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4222115" y="3735705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222750" y="4252595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5411470" y="1677035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407025" y="2185035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407025" y="2706370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407025" y="3216275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411470" y="3733165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591300" y="2186305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6583045" y="2699385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6583045" y="3218815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7766685" y="1677035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7772400" y="2190750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7767320" y="2700020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8949055" y="2185035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10130790" y="1670685"/>
            <a:ext cx="1116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963420" y="2658745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963420" y="3698240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963420" y="4202430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963420" y="4732020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138805" y="2153920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138805" y="2658745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138805" y="3184525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138805" y="4202430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138805" y="4732020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31970" y="2153920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332605" y="2658745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27525" y="3698240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332605" y="4202430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486400" y="1628140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486400" y="2153920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491480" y="2658745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486400" y="3184525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486400" y="3698240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680200" y="2153920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680200" y="2658745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680200" y="3184525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846060" y="1628140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846060" y="2153920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846060" y="2658745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055735" y="2153920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0210165" y="1628140"/>
            <a:ext cx="95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912835"/>
            <a:ext cx="326842" cy="360000"/>
          </a:xfrm>
          <a:prstGeom prst="rect">
            <a:avLst/>
          </a:prstGeom>
        </p:spPr>
      </p:pic>
      <p:sp>
        <p:nvSpPr>
          <p:cNvPr id="37" name="文本框 2"/>
          <p:cNvSpPr txBox="1"/>
          <p:nvPr/>
        </p:nvSpPr>
        <p:spPr>
          <a:xfrm>
            <a:off x="917575" y="831850"/>
            <a:ext cx="88880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观察加法表，你发现了什么？与同伴交流。</a:t>
            </a:r>
            <a:endParaRPr 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785" y="1537335"/>
            <a:ext cx="6925945" cy="28975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9145" y="3755390"/>
            <a:ext cx="1537970" cy="243268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05670" y="3962400"/>
            <a:ext cx="1366520" cy="2225675"/>
          </a:xfrm>
          <a:prstGeom prst="rect">
            <a:avLst/>
          </a:prstGeom>
        </p:spPr>
      </p:pic>
      <p:sp>
        <p:nvSpPr>
          <p:cNvPr id="32" name="圆角矩形标注 31"/>
          <p:cNvSpPr/>
          <p:nvPr>
            <p:custDataLst>
              <p:tags r:id="rId5"/>
            </p:custDataLst>
          </p:nvPr>
        </p:nvSpPr>
        <p:spPr bwMode="auto">
          <a:xfrm>
            <a:off x="6907530" y="3708400"/>
            <a:ext cx="3010535" cy="675005"/>
          </a:xfrm>
          <a:prstGeom prst="wedgeRoundRectCallout">
            <a:avLst>
              <a:gd name="adj1" fmla="val 39791"/>
              <a:gd name="adj2" fmla="val 72671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文本框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29120" y="3641725"/>
            <a:ext cx="294449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400" b="1" dirty="0">
                <a:latin typeface="方正科技符号" panose="02000502000000000000" charset="-122"/>
                <a:ea typeface="方正科技符号" panose="02000502000000000000" charset="-122"/>
              </a:rPr>
              <a:t>竖着看，我发现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" name="圆角矩形标注 62"/>
          <p:cNvSpPr/>
          <p:nvPr>
            <p:custDataLst>
              <p:tags r:id="rId7"/>
            </p:custDataLst>
          </p:nvPr>
        </p:nvSpPr>
        <p:spPr bwMode="auto">
          <a:xfrm>
            <a:off x="2599690" y="4566920"/>
            <a:ext cx="3010535" cy="1217295"/>
          </a:xfrm>
          <a:prstGeom prst="wedgeRoundRectCallout">
            <a:avLst>
              <a:gd name="adj1" fmla="val -49852"/>
              <a:gd name="adj2" fmla="val 84995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4" name="文本框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5730" y="4580255"/>
            <a:ext cx="294449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400" b="1" dirty="0">
                <a:latin typeface="方正科技符号" panose="02000502000000000000" charset="-122"/>
                <a:ea typeface="方正科技符号" panose="02000502000000000000" charset="-122"/>
              </a:rPr>
              <a:t>横着看，我发现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400" b="1" dirty="0">
                <a:latin typeface="+mn-ea"/>
                <a:ea typeface="+mn-ea"/>
              </a:rPr>
              <a:t>9+2=8+3=7+4=…</a:t>
            </a:r>
            <a:endParaRPr lang="zh-CN" sz="2400" b="1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/>
      <p:bldP spid="32" grpId="1" animBg="1"/>
      <p:bldP spid="33" grpId="1"/>
      <p:bldP spid="63" grpId="0" bldLvl="0" animBg="1"/>
      <p:bldP spid="64" grpId="0"/>
      <p:bldP spid="63" grpId="1" animBg="1"/>
      <p:bldP spid="6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picid" val="{7276a54b-9b1d-4adc-94a3-9deef0654c4e}"/>
</p:tagLst>
</file>

<file path=ppt/tags/tag11.xml><?xml version="1.0" encoding="utf-8"?>
<p:tagLst xmlns:p="http://schemas.openxmlformats.org/presentationml/2006/main">
  <p:tag name="picid" val="{fa1cf0b6-19a9-4fa6-bce3-6c3719b4d96e}"/>
</p:tagLst>
</file>

<file path=ppt/tags/tag12.xml><?xml version="1.0" encoding="utf-8"?>
<p:tagLst xmlns:p="http://schemas.openxmlformats.org/presentationml/2006/main">
  <p:tag name="KSO_WM_DIAGRAM_VIRTUALLY_FRAME" val="{&quot;height&quot;:288.85,&quot;left&quot;:126.2,&quot;top&quot;:166.6,&quot;width&quot;:721.95}"/>
</p:tagLst>
</file>

<file path=ppt/tags/tag13.xml><?xml version="1.0" encoding="utf-8"?>
<p:tagLst xmlns:p="http://schemas.openxmlformats.org/presentationml/2006/main">
  <p:tag name="KSO_WM_DIAGRAM_VIRTUALLY_FRAME" val="{&quot;height&quot;:288.85,&quot;left&quot;:126.2,&quot;top&quot;:166.6,&quot;width&quot;:721.95}"/>
</p:tagLst>
</file>

<file path=ppt/tags/tag14.xml><?xml version="1.0" encoding="utf-8"?>
<p:tagLst xmlns:p="http://schemas.openxmlformats.org/presentationml/2006/main">
  <p:tag name="KSO_WM_DIAGRAM_VIRTUALLY_FRAME" val="{&quot;height&quot;:288.85,&quot;left&quot;:126.2,&quot;top&quot;:166.6,&quot;width&quot;:721.95}"/>
</p:tagLst>
</file>

<file path=ppt/tags/tag15.xml><?xml version="1.0" encoding="utf-8"?>
<p:tagLst xmlns:p="http://schemas.openxmlformats.org/presentationml/2006/main">
  <p:tag name="KSO_WM_DIAGRAM_VIRTUALLY_FRAME" val="{&quot;height&quot;:288.85,&quot;left&quot;:126.2,&quot;top&quot;:166.6,&quot;width&quot;:721.9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Mzg5NDUyZTcyMTU0NzM4NWFjZTRhZTBkNjM1M2Q1MTA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65.7,&quot;left&quot;:126.2,&quot;top&quot;:166.6,&quot;width&quot;:721.95}"/>
</p:tagLst>
</file>

<file path=ppt/tags/tag7.xml><?xml version="1.0" encoding="utf-8"?>
<p:tagLst xmlns:p="http://schemas.openxmlformats.org/presentationml/2006/main">
  <p:tag name="KSO_WM_DIAGRAM_VIRTUALLY_FRAME" val="{&quot;height&quot;:65.7,&quot;left&quot;:126.2,&quot;top&quot;:166.6,&quot;width&quot;:721.95}"/>
</p:tagLst>
</file>

<file path=ppt/tags/tag8.xml><?xml version="1.0" encoding="utf-8"?>
<p:tagLst xmlns:p="http://schemas.openxmlformats.org/presentationml/2006/main">
  <p:tag name="KSO_WM_DIAGRAM_VIRTUALLY_FRAME" val="{&quot;height&quot;:65.7,&quot;left&quot;:126.2,&quot;top&quot;:166.6,&quot;width&quot;:721.95}"/>
</p:tagLst>
</file>

<file path=ppt/tags/tag9.xml><?xml version="1.0" encoding="utf-8"?>
<p:tagLst xmlns:p="http://schemas.openxmlformats.org/presentationml/2006/main">
  <p:tag name="KSO_WM_DIAGRAM_VIRTUALLY_FRAME" val="{&quot;height&quot;:65.7,&quot;left&quot;:126.2,&quot;top&quot;:166.6,&quot;width&quot;:721.9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WPS 演示</Application>
  <PresentationFormat/>
  <Paragraphs>74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1" baseType="lpstr">
      <vt:lpstr>Arial</vt:lpstr>
      <vt:lpstr>宋体</vt:lpstr>
      <vt:lpstr>Wingdings</vt:lpstr>
      <vt:lpstr>等线</vt:lpstr>
      <vt:lpstr>等线 Light</vt:lpstr>
      <vt:lpstr>方正大标宋简体</vt:lpstr>
      <vt:lpstr>思源宋体 Heavy</vt:lpstr>
      <vt:lpstr>Times New Roman</vt:lpstr>
      <vt:lpstr>Verdana</vt:lpstr>
      <vt:lpstr>微软雅黑</vt:lpstr>
      <vt:lpstr>方正科技符号</vt:lpstr>
      <vt:lpstr>Arial Unicode MS</vt:lpstr>
      <vt:lpstr>Calibri</vt:lpstr>
      <vt:lpstr>楷体</vt:lpstr>
      <vt:lpstr>方正公文小标宋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79</cp:revision>
  <dcterms:created xsi:type="dcterms:W3CDTF">2023-11-18T16:34:00Z</dcterms:created>
  <dcterms:modified xsi:type="dcterms:W3CDTF">2024-12-11T06:48:16Z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3AC7A09955824B6C80FD7803488BADB6_13</vt:lpwstr>
  </property>
  <property fmtid="{D5CDD505-2E9C-101B-9397-08002B2CF9AE}" pid="3" name="KSOProductBuildVer">
    <vt:lpwstr>2052-12.1.0.18608</vt:lpwstr>
  </property>
</Properties>
</file>