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2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94" r:id="rId3"/>
    <p:sldId id="286" r:id="rId5"/>
    <p:sldId id="322" r:id="rId6"/>
    <p:sldId id="333" r:id="rId7"/>
    <p:sldId id="327" r:id="rId8"/>
    <p:sldId id="330" r:id="rId9"/>
    <p:sldId id="334" r:id="rId10"/>
    <p:sldId id="331" r:id="rId11"/>
    <p:sldId id="289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 userDrawn="1">
          <p15:clr>
            <a:srgbClr val="A4A3A4"/>
          </p15:clr>
        </p15:guide>
        <p15:guide id="2" pos="38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83A"/>
    <a:srgbClr val="E38D40"/>
    <a:srgbClr val="BFD694"/>
    <a:srgbClr val="EEF4D3"/>
    <a:srgbClr val="04A2E9"/>
    <a:srgbClr val="BBE3F9"/>
    <a:srgbClr val="CFE1AD"/>
    <a:srgbClr val="FFFEEC"/>
    <a:srgbClr val="7FBB4D"/>
    <a:srgbClr val="B1D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0"/>
        <p:guide pos="38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5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课题页，时长</a:t>
            </a:r>
            <a:r>
              <a:rPr lang="en-US" altLang="zh-CN" dirty="0"/>
              <a:t>3-4</a:t>
            </a:r>
            <a:r>
              <a:rPr lang="zh-CN" altLang="en-US" dirty="0"/>
              <a:t>秒左右，如果是本课的试一试，则在课题后面加上“试一试”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E526D-6177-4680-9543-72F7FA3155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有logo图片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../media/image8.png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9.png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ags" Target="../tags/tag79.xml"/><Relationship Id="rId3" Type="http://schemas.openxmlformats.org/officeDocument/2006/relationships/image" Target="../media/image9.png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89.xml"/><Relationship Id="rId2" Type="http://schemas.openxmlformats.org/officeDocument/2006/relationships/tags" Target="../tags/tag78.xml"/><Relationship Id="rId19" Type="http://schemas.openxmlformats.org/officeDocument/2006/relationships/image" Target="../media/image8.png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image" Target="../media/image14.png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image" Target="../media/image15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image" Target="../media/image8.png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tags" Target="../tags/tag103.x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22.svg"/><Relationship Id="rId20" Type="http://schemas.openxmlformats.org/officeDocument/2006/relationships/image" Target="../media/image21.png"/><Relationship Id="rId2" Type="http://schemas.openxmlformats.org/officeDocument/2006/relationships/image" Target="../media/image8.png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15" Type="http://schemas.openxmlformats.org/officeDocument/2006/relationships/tags" Target="../tags/tag112.xml"/><Relationship Id="rId14" Type="http://schemas.openxmlformats.org/officeDocument/2006/relationships/tags" Target="../tags/tag111.xml"/><Relationship Id="rId13" Type="http://schemas.openxmlformats.org/officeDocument/2006/relationships/tags" Target="../tags/tag110.xml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9.png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image" Target="../media/image23.png"/><Relationship Id="rId3" Type="http://schemas.openxmlformats.org/officeDocument/2006/relationships/tags" Target="../tags/tag116.xml"/><Relationship Id="rId2" Type="http://schemas.openxmlformats.org/officeDocument/2006/relationships/image" Target="../media/image8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../media/image23.png"/><Relationship Id="rId3" Type="http://schemas.openxmlformats.org/officeDocument/2006/relationships/tags" Target="../tags/tag121.xml"/><Relationship Id="rId26" Type="http://schemas.openxmlformats.org/officeDocument/2006/relationships/slideLayout" Target="../slideLayouts/slideLayout2.xml"/><Relationship Id="rId25" Type="http://schemas.openxmlformats.org/officeDocument/2006/relationships/tags" Target="../tags/tag140.xml"/><Relationship Id="rId24" Type="http://schemas.openxmlformats.org/officeDocument/2006/relationships/tags" Target="../tags/tag139.xml"/><Relationship Id="rId23" Type="http://schemas.openxmlformats.org/officeDocument/2006/relationships/tags" Target="../tags/tag138.xml"/><Relationship Id="rId22" Type="http://schemas.openxmlformats.org/officeDocument/2006/relationships/tags" Target="../tags/tag137.xml"/><Relationship Id="rId21" Type="http://schemas.openxmlformats.org/officeDocument/2006/relationships/tags" Target="../tags/tag136.xml"/><Relationship Id="rId20" Type="http://schemas.openxmlformats.org/officeDocument/2006/relationships/tags" Target="../tags/tag135.xml"/><Relationship Id="rId2" Type="http://schemas.openxmlformats.org/officeDocument/2006/relationships/image" Target="../media/image8.png"/><Relationship Id="rId19" Type="http://schemas.openxmlformats.org/officeDocument/2006/relationships/tags" Target="../tags/tag134.xml"/><Relationship Id="rId18" Type="http://schemas.openxmlformats.org/officeDocument/2006/relationships/tags" Target="../tags/tag133.xml"/><Relationship Id="rId17" Type="http://schemas.openxmlformats.org/officeDocument/2006/relationships/tags" Target="../tags/tag132.xml"/><Relationship Id="rId16" Type="http://schemas.openxmlformats.org/officeDocument/2006/relationships/tags" Target="../tags/tag131.xml"/><Relationship Id="rId15" Type="http://schemas.openxmlformats.org/officeDocument/2006/relationships/tags" Target="../tags/tag130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image" Target="../media/image11.png"/><Relationship Id="rId11" Type="http://schemas.openxmlformats.org/officeDocument/2006/relationships/tags" Target="../tags/tag127.xml"/><Relationship Id="rId10" Type="http://schemas.openxmlformats.org/officeDocument/2006/relationships/image" Target="../media/image10.png"/><Relationship Id="rId1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image" Target="../media/image11.png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image" Target="../media/image8.png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52.xml"/><Relationship Id="rId16" Type="http://schemas.openxmlformats.org/officeDocument/2006/relationships/image" Target="../media/image24.jpeg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image" Target="../media/image13.png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242060" y="2368550"/>
            <a:ext cx="570293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一起做游戏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 rot="0">
            <a:off x="5678170" y="4602480"/>
            <a:ext cx="3462020" cy="1581785"/>
            <a:chOff x="11344" y="7316"/>
            <a:chExt cx="5452" cy="2491"/>
          </a:xfrm>
        </p:grpSpPr>
        <p:pic>
          <p:nvPicPr>
            <p:cNvPr id="19" name="图片 18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20" name="图片 19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21" name="图片 20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23" name="图片 22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4" name="TextBox 22"/>
          <p:cNvSpPr txBox="1"/>
          <p:nvPr/>
        </p:nvSpPr>
        <p:spPr>
          <a:xfrm>
            <a:off x="1325880" y="759460"/>
            <a:ext cx="9754870" cy="67373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一年级上册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数学好玩</a:t>
            </a:r>
            <a:endParaRPr lang="zh-CN" altLang="en-US" sz="32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endParaRPr lang="zh-CN" alt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25" name="Freeform 3"/>
          <p:cNvSpPr/>
          <p:nvPr/>
        </p:nvSpPr>
        <p:spPr>
          <a:xfrm flipH="1">
            <a:off x="7835900" y="1038225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878840" y="2204720"/>
            <a:ext cx="4973955" cy="3028950"/>
          </a:xfrm>
          <a:prstGeom prst="roundRect">
            <a:avLst/>
          </a:prstGeom>
          <a:solidFill>
            <a:srgbClr val="EEF4D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206098" y="2694305"/>
            <a:ext cx="5443622" cy="2399665"/>
            <a:chOff x="7793" y="1009"/>
            <a:chExt cx="8766" cy="3779"/>
          </a:xfrm>
        </p:grpSpPr>
        <p:pic>
          <p:nvPicPr>
            <p:cNvPr id="4" name="图片 3" descr="C:/Users/dell/Desktop/光斑圆点.png光斑圆点"/>
            <p:cNvPicPr>
              <a:picLocks noChangeAspect="1"/>
            </p:cNvPicPr>
            <p:nvPr/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08" y="1305"/>
              <a:ext cx="411" cy="397"/>
            </a:xfrm>
            <a:prstGeom prst="rect">
              <a:avLst/>
            </a:prstGeom>
          </p:spPr>
        </p:pic>
        <p:pic>
          <p:nvPicPr>
            <p:cNvPr id="10" name="图片 9" descr="C:/Users/dell/Desktop/光斑圆点.png光斑圆点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08" y="2029"/>
              <a:ext cx="411" cy="397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>
              <p:custDataLst>
                <p:tags r:id="rId3"/>
              </p:custDataLst>
            </p:nvPr>
          </p:nvSpPr>
          <p:spPr>
            <a:xfrm>
              <a:off x="8169" y="1009"/>
              <a:ext cx="8390" cy="37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150000"/>
                </a:lnSpc>
              </a:pPr>
              <a:r>
                <a:rPr sz="2000"/>
                <a:t>小组同学依次摸牌，一次最多摸一张。</a:t>
              </a:r>
              <a:endParaRPr sz="2000"/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一边摸牌，一边算牌上的数的和。</a:t>
              </a:r>
              <a:endParaRPr sz="2000">
                <a:sym typeface="+mn-ea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结果比 6 大就被淘汰。</a:t>
              </a:r>
              <a:endParaRPr sz="2000"/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结果最大的人获胜。</a:t>
              </a:r>
              <a:endParaRPr sz="2000"/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结果一样大，同时获胜。</a:t>
              </a:r>
              <a:endParaRPr sz="2000">
                <a:sym typeface="+mn-ea"/>
              </a:endParaRPr>
            </a:p>
          </p:txBody>
        </p:sp>
        <p:pic>
          <p:nvPicPr>
            <p:cNvPr id="11" name="图片 10" descr="C:/Users/dell/Desktop/光斑圆点.png光斑圆点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793" y="2761"/>
              <a:ext cx="411" cy="397"/>
            </a:xfrm>
            <a:prstGeom prst="rect">
              <a:avLst/>
            </a:prstGeom>
          </p:spPr>
        </p:pic>
        <p:pic>
          <p:nvPicPr>
            <p:cNvPr id="12" name="图片 11" descr="C:/Users/dell/Desktop/光斑圆点.png光斑圆点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08" y="3478"/>
              <a:ext cx="411" cy="397"/>
            </a:xfrm>
            <a:prstGeom prst="rect">
              <a:avLst/>
            </a:prstGeom>
          </p:spPr>
        </p:pic>
        <p:pic>
          <p:nvPicPr>
            <p:cNvPr id="13" name="图片 12" descr="C:/Users/dell/Desktop/光斑圆点.png光斑圆点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23" y="4232"/>
              <a:ext cx="411" cy="397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87375" y="988695"/>
            <a:ext cx="2762250" cy="584835"/>
            <a:chOff x="925" y="1557"/>
            <a:chExt cx="4350" cy="9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7"/>
            <a:srcRect l="6962" r="70082"/>
            <a:stretch>
              <a:fillRect/>
            </a:stretch>
          </p:blipFill>
          <p:spPr>
            <a:xfrm>
              <a:off x="925" y="1558"/>
              <a:ext cx="699" cy="92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8"/>
              </p:custDataLst>
            </p:nvPr>
          </p:nvSpPr>
          <p:spPr>
            <a:xfrm>
              <a:off x="1521" y="1557"/>
              <a:ext cx="3755" cy="9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E38D40"/>
                  </a:solidFill>
                </a:rPr>
                <a:t>读懂了吗</a:t>
              </a:r>
              <a:endParaRPr lang="zh-CN" altLang="en-US" sz="2800" b="1">
                <a:solidFill>
                  <a:srgbClr val="E38D40"/>
                </a:solidFill>
              </a:endParaRPr>
            </a:p>
          </p:txBody>
        </p:sp>
      </p:grpSp>
      <p:sp>
        <p:nvSpPr>
          <p:cNvPr id="3" name="圆角矩形 2"/>
          <p:cNvSpPr/>
          <p:nvPr>
            <p:custDataLst>
              <p:tags r:id="rId9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1137285" y="2178050"/>
            <a:ext cx="2651125" cy="704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/>
              <a:t>游戏规则：</a:t>
            </a:r>
            <a:endParaRPr lang="zh-CN" altLang="en-US" sz="2400"/>
          </a:p>
        </p:txBody>
      </p:sp>
      <p:pic>
        <p:nvPicPr>
          <p:cNvPr id="8" name="图片 7" descr="扑克牌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502400" y="1335405"/>
            <a:ext cx="4328160" cy="462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4" name="组合 63"/>
          <p:cNvGrpSpPr/>
          <p:nvPr/>
        </p:nvGrpSpPr>
        <p:grpSpPr>
          <a:xfrm>
            <a:off x="1579880" y="1659255"/>
            <a:ext cx="2315845" cy="986155"/>
            <a:chOff x="2803" y="3033"/>
            <a:chExt cx="3854" cy="1902"/>
          </a:xfrm>
        </p:grpSpPr>
        <p:sp>
          <p:nvSpPr>
            <p:cNvPr id="8" name="圆角矩形标注 7"/>
            <p:cNvSpPr/>
            <p:nvPr>
              <p:custDataLst>
                <p:tags r:id="rId1"/>
              </p:custDataLst>
            </p:nvPr>
          </p:nvSpPr>
          <p:spPr>
            <a:xfrm>
              <a:off x="2803" y="3219"/>
              <a:ext cx="3854" cy="1716"/>
            </a:xfrm>
            <a:prstGeom prst="wedgeRoundRectCallout">
              <a:avLst>
                <a:gd name="adj1" fmla="val -57135"/>
                <a:gd name="adj2" fmla="val -20804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2821" y="3033"/>
              <a:ext cx="3755" cy="1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我们依次摸牌，一次最多摸一张。</a:t>
              </a:r>
              <a:endParaRPr lang="zh-CN" altLang="en-US" sz="2000"/>
            </a:p>
          </p:txBody>
        </p:sp>
      </p:grpSp>
      <p:pic>
        <p:nvPicPr>
          <p:cNvPr id="2" name="图片 1" descr="扑克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80" y="1720215"/>
            <a:ext cx="3969385" cy="4241165"/>
          </a:xfrm>
          <a:prstGeom prst="rect">
            <a:avLst/>
          </a:prstGeom>
        </p:spPr>
      </p:pic>
      <p:sp>
        <p:nvSpPr>
          <p:cNvPr id="50" name="圆角矩形 49"/>
          <p:cNvSpPr/>
          <p:nvPr>
            <p:custDataLst>
              <p:tags r:id="rId4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75" y="1446530"/>
            <a:ext cx="958215" cy="95821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6900" y="3730625"/>
            <a:ext cx="895350" cy="8953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662920" y="664845"/>
            <a:ext cx="894080" cy="89408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165" y="4896485"/>
            <a:ext cx="780415" cy="780415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 rot="0">
            <a:off x="778510" y="2905125"/>
            <a:ext cx="2283460" cy="1024890"/>
            <a:chOff x="10127" y="5868"/>
            <a:chExt cx="4488" cy="2249"/>
          </a:xfrm>
        </p:grpSpPr>
        <p:sp>
          <p:nvSpPr>
            <p:cNvPr id="40" name="圆角矩形标注 39"/>
            <p:cNvSpPr/>
            <p:nvPr>
              <p:custDataLst>
                <p:tags r:id="rId9"/>
              </p:custDataLst>
            </p:nvPr>
          </p:nvSpPr>
          <p:spPr>
            <a:xfrm>
              <a:off x="10127" y="6079"/>
              <a:ext cx="4488" cy="2038"/>
            </a:xfrm>
            <a:prstGeom prst="wedgeRoundRectCallout">
              <a:avLst>
                <a:gd name="adj1" fmla="val 59678"/>
                <a:gd name="adj2" fmla="val 69888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>
              <p:custDataLst>
                <p:tags r:id="rId10"/>
              </p:custDataLst>
            </p:nvPr>
          </p:nvSpPr>
          <p:spPr>
            <a:xfrm>
              <a:off x="10174" y="5868"/>
              <a:ext cx="4373" cy="2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一边摸牌，一边算牌上的数的和。</a:t>
              </a:r>
              <a:endParaRPr lang="zh-CN" altLang="en-US" sz="2000"/>
            </a:p>
          </p:txBody>
        </p:sp>
      </p:grpSp>
      <p:grpSp>
        <p:nvGrpSpPr>
          <p:cNvPr id="53" name="组合 52"/>
          <p:cNvGrpSpPr/>
          <p:nvPr/>
        </p:nvGrpSpPr>
        <p:grpSpPr>
          <a:xfrm rot="0">
            <a:off x="8408670" y="1457960"/>
            <a:ext cx="2581910" cy="853440"/>
            <a:chOff x="10250" y="5870"/>
            <a:chExt cx="5678" cy="2013"/>
          </a:xfrm>
        </p:grpSpPr>
        <p:sp>
          <p:nvSpPr>
            <p:cNvPr id="54" name="圆角矩形标注 53"/>
            <p:cNvSpPr/>
            <p:nvPr>
              <p:custDataLst>
                <p:tags r:id="rId11"/>
              </p:custDataLst>
            </p:nvPr>
          </p:nvSpPr>
          <p:spPr>
            <a:xfrm>
              <a:off x="10250" y="6079"/>
              <a:ext cx="5678" cy="1095"/>
            </a:xfrm>
            <a:prstGeom prst="wedgeRoundRectCallout">
              <a:avLst>
                <a:gd name="adj1" fmla="val 32364"/>
                <a:gd name="adj2" fmla="val -72442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文本框 54"/>
            <p:cNvSpPr txBox="1"/>
            <p:nvPr>
              <p:custDataLst>
                <p:tags r:id="rId12"/>
              </p:custDataLst>
            </p:nvPr>
          </p:nvSpPr>
          <p:spPr>
            <a:xfrm>
              <a:off x="10355" y="5870"/>
              <a:ext cx="4959" cy="2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那怎么样才算获胜</a:t>
              </a:r>
              <a:r>
                <a:rPr lang="zh-CN" altLang="en-US" sz="2000"/>
                <a:t>？</a:t>
              </a:r>
              <a:endParaRPr lang="zh-CN" altLang="en-US" sz="2000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358147" y="3270725"/>
            <a:ext cx="3256292" cy="1532999"/>
            <a:chOff x="2245" y="8050"/>
            <a:chExt cx="6092" cy="2886"/>
          </a:xfrm>
        </p:grpSpPr>
        <p:sp>
          <p:nvSpPr>
            <p:cNvPr id="56" name="圆角矩形标注 55"/>
            <p:cNvSpPr/>
            <p:nvPr>
              <p:custDataLst>
                <p:tags r:id="rId13"/>
              </p:custDataLst>
            </p:nvPr>
          </p:nvSpPr>
          <p:spPr>
            <a:xfrm>
              <a:off x="2245" y="8135"/>
              <a:ext cx="5302" cy="2801"/>
            </a:xfrm>
            <a:prstGeom prst="wedgeRoundRectCallout">
              <a:avLst>
                <a:gd name="adj1" fmla="val 16233"/>
                <a:gd name="adj2" fmla="val 72235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文本框 56"/>
            <p:cNvSpPr txBox="1"/>
            <p:nvPr>
              <p:custDataLst>
                <p:tags r:id="rId14"/>
              </p:custDataLst>
            </p:nvPr>
          </p:nvSpPr>
          <p:spPr>
            <a:xfrm>
              <a:off x="2245" y="8050"/>
              <a:ext cx="6092" cy="1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结果比 6 大就被淘汰。</a:t>
              </a:r>
              <a:endParaRPr lang="zh-CN" altLang="en-US" sz="2000"/>
            </a:p>
            <a:p>
              <a:pPr>
                <a:lnSpc>
                  <a:spcPct val="150000"/>
                </a:lnSpc>
              </a:pPr>
              <a:r>
                <a:rPr lang="zh-CN" altLang="en-US" sz="2000"/>
                <a:t>结果最大的人获胜。</a:t>
              </a:r>
              <a:endParaRPr lang="zh-CN" altLang="en-US" sz="2000"/>
            </a:p>
            <a:p>
              <a:pPr>
                <a:lnSpc>
                  <a:spcPct val="150000"/>
                </a:lnSpc>
              </a:pPr>
              <a:r>
                <a:rPr lang="zh-CN" altLang="en-US" sz="2000"/>
                <a:t>结果一样大，同时获胜。</a:t>
              </a:r>
              <a:endParaRPr lang="zh-CN" altLang="en-US" sz="2000"/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466725" y="5335905"/>
            <a:ext cx="1122680" cy="112268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 rot="0">
            <a:off x="1676754" y="4714406"/>
            <a:ext cx="2021162" cy="1076243"/>
            <a:chOff x="-5842" y="15400"/>
            <a:chExt cx="4446" cy="2013"/>
          </a:xfrm>
        </p:grpSpPr>
        <p:sp>
          <p:nvSpPr>
            <p:cNvPr id="62" name="圆角矩形标注 61"/>
            <p:cNvSpPr/>
            <p:nvPr>
              <p:custDataLst>
                <p:tags r:id="rId16"/>
              </p:custDataLst>
            </p:nvPr>
          </p:nvSpPr>
          <p:spPr>
            <a:xfrm>
              <a:off x="-5842" y="15615"/>
              <a:ext cx="4318" cy="1584"/>
            </a:xfrm>
            <a:prstGeom prst="wedgeRoundRectCallout">
              <a:avLst>
                <a:gd name="adj1" fmla="val -69033"/>
                <a:gd name="adj2" fmla="val 44976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17"/>
              </p:custDataLst>
            </p:nvPr>
          </p:nvSpPr>
          <p:spPr>
            <a:xfrm>
              <a:off x="-5841" y="15400"/>
              <a:ext cx="4445" cy="2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>
                  <a:sym typeface="+mn-ea"/>
                </a:rPr>
                <a:t>摸的牌不要让别人看见哦！</a:t>
              </a:r>
              <a:endParaRPr lang="zh-CN" altLang="en-US" sz="2000">
                <a:sym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7375" y="988695"/>
            <a:ext cx="2762250" cy="584835"/>
            <a:chOff x="925" y="1557"/>
            <a:chExt cx="4350" cy="921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rcRect l="6962" r="70082"/>
            <a:stretch>
              <a:fillRect/>
            </a:stretch>
          </p:blipFill>
          <p:spPr>
            <a:xfrm>
              <a:off x="925" y="1558"/>
              <a:ext cx="699" cy="92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20"/>
              </p:custDataLst>
            </p:nvPr>
          </p:nvSpPr>
          <p:spPr>
            <a:xfrm>
              <a:off x="1521" y="1557"/>
              <a:ext cx="3755" cy="9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E38D40"/>
                  </a:solidFill>
                </a:rPr>
                <a:t>读懂了吗</a:t>
              </a:r>
              <a:endParaRPr lang="zh-CN" altLang="en-US" sz="2800" b="1">
                <a:solidFill>
                  <a:srgbClr val="E38D4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>
          <a:xfrm>
            <a:off x="3427730" y="732155"/>
            <a:ext cx="4973955" cy="3028950"/>
          </a:xfrm>
          <a:prstGeom prst="roundRect">
            <a:avLst/>
          </a:prstGeom>
          <a:solidFill>
            <a:srgbClr val="EEF4D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3754988" y="1221740"/>
            <a:ext cx="5443622" cy="2399665"/>
            <a:chOff x="7793" y="1009"/>
            <a:chExt cx="8766" cy="3779"/>
          </a:xfrm>
        </p:grpSpPr>
        <p:pic>
          <p:nvPicPr>
            <p:cNvPr id="4" name="图片 3" descr="C:/Users/dell/Desktop/光斑圆点.png光斑圆点"/>
            <p:cNvPicPr>
              <a:picLocks noChangeAspect="1"/>
            </p:cNvPicPr>
            <p:nvPr/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08" y="1305"/>
              <a:ext cx="411" cy="397"/>
            </a:xfrm>
            <a:prstGeom prst="rect">
              <a:avLst/>
            </a:prstGeom>
          </p:spPr>
        </p:pic>
        <p:pic>
          <p:nvPicPr>
            <p:cNvPr id="10" name="图片 9" descr="C:/Users/dell/Desktop/光斑圆点.png光斑圆点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08" y="2029"/>
              <a:ext cx="411" cy="397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>
              <p:custDataLst>
                <p:tags r:id="rId3"/>
              </p:custDataLst>
            </p:nvPr>
          </p:nvSpPr>
          <p:spPr>
            <a:xfrm>
              <a:off x="8169" y="1009"/>
              <a:ext cx="8390" cy="377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indent="0" fontAlgn="auto">
                <a:lnSpc>
                  <a:spcPct val="150000"/>
                </a:lnSpc>
              </a:pPr>
              <a:r>
                <a:rPr sz="2000"/>
                <a:t>小组同学依次摸牌，一次最多摸一张。</a:t>
              </a:r>
              <a:endParaRPr sz="2000"/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一边摸牌，一边算牌上的数的和。</a:t>
              </a:r>
              <a:endParaRPr sz="2000">
                <a:sym typeface="+mn-ea"/>
              </a:endParaRPr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结果比 6 大就被淘汰。</a:t>
              </a:r>
              <a:endParaRPr sz="2000"/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结果最大的人获胜。</a:t>
              </a:r>
              <a:endParaRPr sz="2000"/>
            </a:p>
            <a:p>
              <a:pPr indent="0" fontAlgn="auto">
                <a:lnSpc>
                  <a:spcPct val="150000"/>
                </a:lnSpc>
              </a:pPr>
              <a:r>
                <a:rPr sz="2000">
                  <a:sym typeface="+mn-ea"/>
                </a:rPr>
                <a:t>结果一样大，同时获胜。</a:t>
              </a:r>
              <a:endParaRPr sz="2000">
                <a:sym typeface="+mn-ea"/>
              </a:endParaRPr>
            </a:p>
          </p:txBody>
        </p:sp>
        <p:pic>
          <p:nvPicPr>
            <p:cNvPr id="11" name="图片 10" descr="C:/Users/dell/Desktop/光斑圆点.png光斑圆点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793" y="2761"/>
              <a:ext cx="411" cy="397"/>
            </a:xfrm>
            <a:prstGeom prst="rect">
              <a:avLst/>
            </a:prstGeom>
          </p:spPr>
        </p:pic>
        <p:pic>
          <p:nvPicPr>
            <p:cNvPr id="12" name="图片 11" descr="C:/Users/dell/Desktop/光斑圆点.png光斑圆点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08" y="3478"/>
              <a:ext cx="411" cy="397"/>
            </a:xfrm>
            <a:prstGeom prst="rect">
              <a:avLst/>
            </a:prstGeom>
          </p:spPr>
        </p:pic>
        <p:pic>
          <p:nvPicPr>
            <p:cNvPr id="13" name="图片 12" descr="C:/Users/dell/Desktop/光斑圆点.png光斑圆点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"/>
            <a:srcRect t="1792" b="1792"/>
            <a:stretch>
              <a:fillRect/>
            </a:stretch>
          </p:blipFill>
          <p:spPr>
            <a:xfrm>
              <a:off x="7823" y="4232"/>
              <a:ext cx="411" cy="397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265" y="4488180"/>
            <a:ext cx="2557145" cy="1863725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937903" y="4045846"/>
            <a:ext cx="2477949" cy="1046219"/>
            <a:chOff x="2584" y="3735"/>
            <a:chExt cx="4237" cy="1842"/>
          </a:xfrm>
        </p:grpSpPr>
        <p:sp>
          <p:nvSpPr>
            <p:cNvPr id="16" name="圆角矩形标注 15"/>
            <p:cNvSpPr/>
            <p:nvPr>
              <p:custDataLst>
                <p:tags r:id="rId8"/>
              </p:custDataLst>
            </p:nvPr>
          </p:nvSpPr>
          <p:spPr>
            <a:xfrm>
              <a:off x="2584" y="3861"/>
              <a:ext cx="3854" cy="1716"/>
            </a:xfrm>
            <a:prstGeom prst="wedgeRoundRectCallout">
              <a:avLst>
                <a:gd name="adj1" fmla="val 61424"/>
                <a:gd name="adj2" fmla="val 35198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9"/>
              </p:custDataLst>
            </p:nvPr>
          </p:nvSpPr>
          <p:spPr>
            <a:xfrm>
              <a:off x="2745" y="3735"/>
              <a:ext cx="4076" cy="1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边摸边算，结果</a:t>
              </a:r>
              <a:endParaRPr lang="zh-CN" altLang="en-US" sz="2000"/>
            </a:p>
            <a:p>
              <a:pPr>
                <a:lnSpc>
                  <a:spcPct val="150000"/>
                </a:lnSpc>
              </a:pPr>
              <a:r>
                <a:rPr lang="zh-CN" altLang="en-US" sz="2000"/>
                <a:t>比 6 大就（</a:t>
              </a:r>
              <a:r>
                <a:rPr lang="en-US" altLang="zh-CN" sz="2000"/>
                <a:t>     </a:t>
              </a:r>
              <a:r>
                <a:rPr lang="zh-CN" altLang="en-US" sz="2000"/>
                <a:t>）</a:t>
              </a:r>
              <a:r>
                <a:rPr lang="zh-CN" altLang="en-US" sz="2000"/>
                <a:t>。</a:t>
              </a:r>
              <a:endParaRPr lang="zh-CN" altLang="en-US" sz="20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2310" y="3855720"/>
            <a:ext cx="2378075" cy="1444625"/>
            <a:chOff x="2304" y="3326"/>
            <a:chExt cx="6267" cy="1831"/>
          </a:xfrm>
        </p:grpSpPr>
        <p:sp>
          <p:nvSpPr>
            <p:cNvPr id="19" name="圆角矩形标注 18"/>
            <p:cNvSpPr/>
            <p:nvPr>
              <p:custDataLst>
                <p:tags r:id="rId10"/>
              </p:custDataLst>
            </p:nvPr>
          </p:nvSpPr>
          <p:spPr>
            <a:xfrm>
              <a:off x="2304" y="3441"/>
              <a:ext cx="6267" cy="1716"/>
            </a:xfrm>
            <a:prstGeom prst="wedgeRoundRectCallout">
              <a:avLst>
                <a:gd name="adj1" fmla="val -62347"/>
                <a:gd name="adj2" fmla="val 24579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1"/>
              </p:custDataLst>
            </p:nvPr>
          </p:nvSpPr>
          <p:spPr>
            <a:xfrm>
              <a:off x="2375" y="3326"/>
              <a:ext cx="6196" cy="1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如果想获胜，</a:t>
              </a:r>
              <a:endParaRPr lang="zh-CN" altLang="en-US" sz="2000"/>
            </a:p>
            <a:p>
              <a:pPr>
                <a:lnSpc>
                  <a:spcPct val="150000"/>
                </a:lnSpc>
              </a:pPr>
              <a:r>
                <a:rPr lang="zh-CN" altLang="en-US" sz="2000"/>
                <a:t>和可以比</a:t>
              </a:r>
              <a:r>
                <a:rPr lang="en-US" altLang="zh-CN" sz="2000"/>
                <a:t>6</a:t>
              </a:r>
              <a:r>
                <a:rPr lang="zh-CN" altLang="en-US" sz="2000"/>
                <a:t>（</a:t>
              </a:r>
              <a:r>
                <a:rPr lang="en-US" altLang="zh-CN" sz="2000"/>
                <a:t>     </a:t>
              </a:r>
              <a:r>
                <a:rPr lang="zh-CN" altLang="en-US" sz="2000"/>
                <a:t>），</a:t>
              </a:r>
              <a:endParaRPr lang="zh-CN" altLang="en-US" sz="2000"/>
            </a:p>
            <a:p>
              <a:pPr>
                <a:lnSpc>
                  <a:spcPct val="150000"/>
                </a:lnSpc>
              </a:pPr>
              <a:r>
                <a:rPr lang="zh-CN" altLang="en-US" sz="2000"/>
                <a:t>也可以（</a:t>
              </a:r>
              <a:r>
                <a:rPr lang="en-US" altLang="zh-CN" sz="2000"/>
                <a:t>      </a:t>
              </a:r>
              <a:r>
                <a:rPr lang="zh-CN" altLang="en-US" sz="2000"/>
                <a:t>）。</a:t>
              </a:r>
              <a:endParaRPr lang="zh-CN" altLang="en-US" sz="200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7375" y="988695"/>
            <a:ext cx="2762250" cy="584835"/>
            <a:chOff x="925" y="1557"/>
            <a:chExt cx="4350" cy="92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2"/>
            <a:srcRect l="6962" r="70082"/>
            <a:stretch>
              <a:fillRect/>
            </a:stretch>
          </p:blipFill>
          <p:spPr>
            <a:xfrm>
              <a:off x="925" y="1558"/>
              <a:ext cx="699" cy="92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>
              <p:custDataLst>
                <p:tags r:id="rId13"/>
              </p:custDataLst>
            </p:nvPr>
          </p:nvSpPr>
          <p:spPr>
            <a:xfrm>
              <a:off x="1521" y="1557"/>
              <a:ext cx="3755" cy="91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E38D40"/>
                  </a:solidFill>
                </a:rPr>
                <a:t>读懂了吗</a:t>
              </a:r>
              <a:endParaRPr lang="zh-CN" altLang="en-US" sz="2800" b="1">
                <a:solidFill>
                  <a:srgbClr val="E38D40"/>
                </a:solidFill>
              </a:endParaRPr>
            </a:p>
          </p:txBody>
        </p:sp>
      </p:grpSp>
      <p:sp>
        <p:nvSpPr>
          <p:cNvPr id="3" name="圆角矩形 2"/>
          <p:cNvSpPr/>
          <p:nvPr>
            <p:custDataLst>
              <p:tags r:id="rId14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3686175" y="705485"/>
            <a:ext cx="2651125" cy="7048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400"/>
              <a:t>游戏规则：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962" r="70082"/>
          <a:stretch>
            <a:fillRect/>
          </a:stretch>
        </p:blipFill>
        <p:spPr>
          <a:xfrm>
            <a:off x="587375" y="989330"/>
            <a:ext cx="443865" cy="58420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965835" y="988695"/>
            <a:ext cx="170815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E38D40"/>
                </a:solidFill>
              </a:rPr>
              <a:t>初步</a:t>
            </a:r>
            <a:r>
              <a:rPr lang="zh-CN" altLang="en-US" sz="2800" b="1">
                <a:solidFill>
                  <a:srgbClr val="E38D40"/>
                </a:solidFill>
              </a:rPr>
              <a:t>尝试</a:t>
            </a:r>
            <a:endParaRPr lang="zh-CN" altLang="en-US" sz="2800" b="1">
              <a:solidFill>
                <a:srgbClr val="E38D4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031240" y="1439545"/>
            <a:ext cx="26758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sz="2400"/>
              <a:t>双人</a:t>
            </a:r>
            <a:r>
              <a:rPr lang="zh-CN" sz="2400"/>
              <a:t>游戏：</a:t>
            </a:r>
            <a:endParaRPr lang="zh-CN" sz="2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430" y="3176905"/>
            <a:ext cx="1771650" cy="1181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5440" y="3248660"/>
            <a:ext cx="1819275" cy="1162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1610" y="5076190"/>
            <a:ext cx="1695450" cy="1266825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659771" y="2581275"/>
            <a:ext cx="2014214" cy="629285"/>
            <a:chOff x="2584" y="3755"/>
            <a:chExt cx="3993" cy="991"/>
          </a:xfrm>
        </p:grpSpPr>
        <p:sp>
          <p:nvSpPr>
            <p:cNvPr id="16" name="圆角矩形标注 15"/>
            <p:cNvSpPr/>
            <p:nvPr>
              <p:custDataLst>
                <p:tags r:id="rId7"/>
              </p:custDataLst>
            </p:nvPr>
          </p:nvSpPr>
          <p:spPr>
            <a:xfrm>
              <a:off x="2584" y="3861"/>
              <a:ext cx="3993" cy="787"/>
            </a:xfrm>
            <a:prstGeom prst="wedgeRoundRectCallout">
              <a:avLst>
                <a:gd name="adj1" fmla="val 38272"/>
                <a:gd name="adj2" fmla="val 81893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>
              <p:custDataLst>
                <p:tags r:id="rId8"/>
              </p:custDataLst>
            </p:nvPr>
          </p:nvSpPr>
          <p:spPr>
            <a:xfrm>
              <a:off x="2626" y="3755"/>
              <a:ext cx="3894" cy="9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我摸到了（</a:t>
              </a:r>
              <a:r>
                <a:rPr lang="en-US" altLang="zh-CN" sz="2000"/>
                <a:t>   </a:t>
              </a:r>
              <a:r>
                <a:rPr lang="zh-CN" altLang="en-US" sz="2000"/>
                <a:t>）。</a:t>
              </a:r>
              <a:endParaRPr lang="zh-CN" altLang="en-US" sz="20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62020" y="2583280"/>
            <a:ext cx="2476500" cy="640080"/>
            <a:chOff x="5444" y="3830"/>
            <a:chExt cx="3900" cy="1115"/>
          </a:xfrm>
        </p:grpSpPr>
        <p:sp>
          <p:nvSpPr>
            <p:cNvPr id="9" name="圆角矩形标注 8"/>
            <p:cNvSpPr/>
            <p:nvPr>
              <p:custDataLst>
                <p:tags r:id="rId9"/>
              </p:custDataLst>
            </p:nvPr>
          </p:nvSpPr>
          <p:spPr>
            <a:xfrm>
              <a:off x="5486" y="3976"/>
              <a:ext cx="3412" cy="832"/>
            </a:xfrm>
            <a:prstGeom prst="wedgeRoundRectCallout">
              <a:avLst>
                <a:gd name="adj1" fmla="val -34852"/>
                <a:gd name="adj2" fmla="val 94951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444" y="3830"/>
              <a:ext cx="3900" cy="11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我摸了一张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lang="zh-CN" altLang="en-US" sz="2000"/>
                <a:t>。</a:t>
              </a:r>
              <a:endParaRPr lang="zh-CN" altLang="en-US" sz="200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102985" y="2600325"/>
            <a:ext cx="3436620" cy="572135"/>
            <a:chOff x="2551" y="3761"/>
            <a:chExt cx="3635" cy="932"/>
          </a:xfrm>
        </p:grpSpPr>
        <p:sp>
          <p:nvSpPr>
            <p:cNvPr id="12" name="圆角矩形标注 11"/>
            <p:cNvSpPr/>
            <p:nvPr>
              <p:custDataLst>
                <p:tags r:id="rId10"/>
              </p:custDataLst>
            </p:nvPr>
          </p:nvSpPr>
          <p:spPr>
            <a:xfrm>
              <a:off x="2584" y="3861"/>
              <a:ext cx="2995" cy="832"/>
            </a:xfrm>
            <a:prstGeom prst="wedgeRoundRectCallout">
              <a:avLst>
                <a:gd name="adj1" fmla="val 20504"/>
                <a:gd name="adj2" fmla="val 89163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2551" y="3761"/>
              <a:ext cx="3635" cy="74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我又摸到了一张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lang="zh-CN" altLang="en-US" sz="2000"/>
                <a:t>。</a:t>
              </a:r>
              <a:endParaRPr lang="zh-CN" altLang="en-US" sz="20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16415" y="2628900"/>
            <a:ext cx="2353310" cy="720090"/>
            <a:chOff x="14711" y="3941"/>
            <a:chExt cx="3706" cy="1134"/>
          </a:xfrm>
        </p:grpSpPr>
        <p:sp>
          <p:nvSpPr>
            <p:cNvPr id="14" name="圆角矩形标注 13"/>
            <p:cNvSpPr/>
            <p:nvPr>
              <p:custDataLst>
                <p:tags r:id="rId12"/>
              </p:custDataLst>
            </p:nvPr>
          </p:nvSpPr>
          <p:spPr>
            <a:xfrm>
              <a:off x="14711" y="4021"/>
              <a:ext cx="3701" cy="832"/>
            </a:xfrm>
            <a:prstGeom prst="wedgeRoundRectCallout">
              <a:avLst>
                <a:gd name="adj1" fmla="val -34852"/>
                <a:gd name="adj2" fmla="val 94951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755" y="3941"/>
              <a:ext cx="3662" cy="113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我又摸到了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lang="zh-CN" altLang="en-US" sz="2000"/>
                <a:t>。</a:t>
              </a:r>
              <a:endParaRPr lang="zh-CN" altLang="en-US" sz="20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40435" y="5295900"/>
            <a:ext cx="2658745" cy="1032510"/>
            <a:chOff x="2532" y="3693"/>
            <a:chExt cx="2849" cy="1877"/>
          </a:xfrm>
        </p:grpSpPr>
        <p:sp>
          <p:nvSpPr>
            <p:cNvPr id="19" name="圆角矩形标注 18"/>
            <p:cNvSpPr/>
            <p:nvPr>
              <p:custDataLst>
                <p:tags r:id="rId13"/>
              </p:custDataLst>
            </p:nvPr>
          </p:nvSpPr>
          <p:spPr>
            <a:xfrm>
              <a:off x="2584" y="3861"/>
              <a:ext cx="2786" cy="1709"/>
            </a:xfrm>
            <a:prstGeom prst="wedgeRoundRectCallout">
              <a:avLst>
                <a:gd name="adj1" fmla="val 70495"/>
                <a:gd name="adj2" fmla="val -23557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4"/>
              </p:custDataLst>
            </p:nvPr>
          </p:nvSpPr>
          <p:spPr>
            <a:xfrm>
              <a:off x="2532" y="3693"/>
              <a:ext cx="2849" cy="1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sz="2000"/>
                <a:t>加 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sz="2000"/>
                <a:t> 等于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sz="2000"/>
                <a:t>，不摸了。</a:t>
              </a:r>
              <a:endParaRPr sz="20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70575" y="4645025"/>
            <a:ext cx="5563235" cy="1049655"/>
            <a:chOff x="11135" y="6850"/>
            <a:chExt cx="4252" cy="1918"/>
          </a:xfrm>
        </p:grpSpPr>
        <p:sp>
          <p:nvSpPr>
            <p:cNvPr id="21" name="圆角矩形标注 20"/>
            <p:cNvSpPr/>
            <p:nvPr/>
          </p:nvSpPr>
          <p:spPr>
            <a:xfrm>
              <a:off x="11135" y="6952"/>
              <a:ext cx="4253" cy="1816"/>
            </a:xfrm>
            <a:prstGeom prst="wedgeRoundRectCallout">
              <a:avLst>
                <a:gd name="adj1" fmla="val -57859"/>
                <a:gd name="adj2" fmla="val 34645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67" y="6850"/>
              <a:ext cx="4180" cy="11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sz="2000">
                  <a:sym typeface="+mn-ea"/>
                </a:rPr>
                <a:t>加 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sz="2000">
                  <a:sym typeface="+mn-ea"/>
                </a:rPr>
                <a:t> 等于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</a:t>
              </a:r>
              <a:r>
                <a:rPr lang="zh-CN" altLang="en-US" sz="2000">
                  <a:sym typeface="+mn-ea"/>
                </a:rPr>
                <a:t>）</a:t>
              </a:r>
              <a:r>
                <a:rPr sz="2000">
                  <a:sym typeface="+mn-ea"/>
                </a:rPr>
                <a:t>，</a:t>
              </a:r>
              <a:r>
                <a:rPr sz="2000"/>
                <a:t>我再摸一张</a:t>
              </a:r>
              <a:r>
                <a:rPr lang="zh-CN" sz="2000"/>
                <a:t>。</a:t>
              </a:r>
              <a:endParaRPr lang="zh-CN" altLang="en-US" sz="2000"/>
            </a:p>
          </p:txBody>
        </p:sp>
      </p:grpSp>
      <p:sp>
        <p:nvSpPr>
          <p:cNvPr id="4" name="圆角矩形 3"/>
          <p:cNvSpPr/>
          <p:nvPr>
            <p:custDataLst>
              <p:tags r:id="rId15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77235" y="481330"/>
            <a:ext cx="3448050" cy="202438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42620" y="4486275"/>
            <a:ext cx="10969625" cy="222885"/>
            <a:chOff x="1012" y="7065"/>
            <a:chExt cx="17275" cy="3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12" y="7072"/>
              <a:ext cx="6105" cy="345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7"/>
            <a:srcRect l="1654" t="7826"/>
            <a:stretch>
              <a:fillRect/>
            </a:stretch>
          </p:blipFill>
          <p:spPr>
            <a:xfrm>
              <a:off x="6699" y="7065"/>
              <a:ext cx="6004" cy="33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/>
            <a:srcRect l="1687" t="16232"/>
            <a:stretch>
              <a:fillRect/>
            </a:stretch>
          </p:blipFill>
          <p:spPr>
            <a:xfrm>
              <a:off x="12285" y="7065"/>
              <a:ext cx="6002" cy="339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7"/>
          <a:srcRect l="28051" t="16232" b="27282"/>
          <a:stretch>
            <a:fillRect/>
          </a:stretch>
        </p:blipFill>
        <p:spPr>
          <a:xfrm rot="16200000">
            <a:off x="4940935" y="3426460"/>
            <a:ext cx="2103755" cy="118745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967105" y="4604385"/>
            <a:ext cx="3144520" cy="645160"/>
            <a:chOff x="1673" y="8976"/>
            <a:chExt cx="4952" cy="1016"/>
          </a:xfrm>
        </p:grpSpPr>
        <p:sp>
          <p:nvSpPr>
            <p:cNvPr id="31" name="文本框 30"/>
            <p:cNvSpPr txBox="1"/>
            <p:nvPr>
              <p:custDataLst>
                <p:tags r:id="rId19"/>
              </p:custDataLst>
            </p:nvPr>
          </p:nvSpPr>
          <p:spPr>
            <a:xfrm>
              <a:off x="2411" y="8976"/>
              <a:ext cx="4214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lang="zh-CN" sz="2400"/>
                <a:t>为什么不摸了</a:t>
              </a:r>
              <a:r>
                <a:rPr lang="zh-CN" sz="2400"/>
                <a:t>？</a:t>
              </a:r>
              <a:endParaRPr lang="zh-CN" sz="2400"/>
            </a:p>
          </p:txBody>
        </p:sp>
        <p:pic>
          <p:nvPicPr>
            <p:cNvPr id="32" name="图片 31" descr="思考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3" y="9251"/>
              <a:ext cx="738" cy="738"/>
            </a:xfrm>
            <a:prstGeom prst="rect">
              <a:avLst/>
            </a:prstGeom>
          </p:spPr>
        </p:pic>
      </p:grpSp>
      <p:sp>
        <p:nvSpPr>
          <p:cNvPr id="43" name="文本框 42"/>
          <p:cNvSpPr txBox="1"/>
          <p:nvPr/>
        </p:nvSpPr>
        <p:spPr>
          <a:xfrm>
            <a:off x="5947410" y="5095875"/>
            <a:ext cx="56642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sz="2000">
                <a:sym typeface="+mn-ea"/>
              </a:rPr>
              <a:t>这次</a:t>
            </a:r>
            <a:r>
              <a:rPr lang="zh-CN" sz="2000">
                <a:sym typeface="+mn-ea"/>
              </a:rPr>
              <a:t>我摸到的是</a:t>
            </a:r>
            <a:r>
              <a:rPr lang="zh-CN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   </a:t>
            </a:r>
            <a:r>
              <a:rPr lang="zh-CN" altLang="en-US" sz="2000">
                <a:sym typeface="+mn-ea"/>
              </a:rPr>
              <a:t>），</a:t>
            </a:r>
            <a:r>
              <a:rPr sz="2000">
                <a:sym typeface="+mn-ea"/>
              </a:rPr>
              <a:t>和</a:t>
            </a:r>
            <a:r>
              <a:rPr lang="zh-CN" sz="2000">
                <a:sym typeface="+mn-ea"/>
              </a:rPr>
              <a:t>是（</a:t>
            </a:r>
            <a:r>
              <a:rPr lang="en-US" altLang="zh-CN" sz="2000">
                <a:sym typeface="+mn-ea"/>
              </a:rPr>
              <a:t>   </a:t>
            </a:r>
            <a:r>
              <a:rPr lang="zh-CN" altLang="en-US" sz="2000">
                <a:sym typeface="+mn-ea"/>
              </a:rPr>
              <a:t>），被淘汰了。</a:t>
            </a:r>
            <a:endParaRPr lang="zh-CN" altLang="en-US" sz="20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962" r="70082"/>
          <a:stretch>
            <a:fillRect/>
          </a:stretch>
        </p:blipFill>
        <p:spPr>
          <a:xfrm>
            <a:off x="587375" y="989330"/>
            <a:ext cx="443865" cy="58420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965835" y="988695"/>
            <a:ext cx="170815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E38D40"/>
                </a:solidFill>
              </a:rPr>
              <a:t>挑战升级</a:t>
            </a:r>
            <a:endParaRPr lang="zh-CN" altLang="en-US" sz="2800" b="1">
              <a:solidFill>
                <a:srgbClr val="E38D4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55" y="2742565"/>
            <a:ext cx="4127500" cy="1868170"/>
          </a:xfrm>
          <a:prstGeom prst="rect">
            <a:avLst/>
          </a:prstGeom>
        </p:spPr>
      </p:pic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1031240" y="1439545"/>
            <a:ext cx="26758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sz="2400"/>
              <a:t>四人游戏：</a:t>
            </a:r>
            <a:endParaRPr lang="zh-CN" sz="2400"/>
          </a:p>
        </p:txBody>
      </p:sp>
      <p:sp>
        <p:nvSpPr>
          <p:cNvPr id="2" name="圆角矩形 1"/>
          <p:cNvSpPr/>
          <p:nvPr>
            <p:custDataLst>
              <p:tags r:id="rId6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  <p:pic>
        <p:nvPicPr>
          <p:cNvPr id="52" name="图片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13675" y="360680"/>
            <a:ext cx="4260215" cy="2501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962" r="70082"/>
          <a:stretch>
            <a:fillRect/>
          </a:stretch>
        </p:blipFill>
        <p:spPr>
          <a:xfrm>
            <a:off x="587375" y="989330"/>
            <a:ext cx="443865" cy="58420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965835" y="988695"/>
            <a:ext cx="170815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E38D40"/>
                </a:solidFill>
              </a:rPr>
              <a:t>挑战升级</a:t>
            </a:r>
            <a:endParaRPr lang="zh-CN" altLang="en-US" sz="2800" b="1">
              <a:solidFill>
                <a:srgbClr val="E38D4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005" y="2874645"/>
            <a:ext cx="4127500" cy="1868170"/>
          </a:xfrm>
          <a:prstGeom prst="rect">
            <a:avLst/>
          </a:prstGeom>
        </p:spPr>
      </p:pic>
      <p:sp>
        <p:nvSpPr>
          <p:cNvPr id="21" name="圆角矩形标注 20"/>
          <p:cNvSpPr/>
          <p:nvPr/>
        </p:nvSpPr>
        <p:spPr>
          <a:xfrm>
            <a:off x="8957945" y="3226435"/>
            <a:ext cx="2041525" cy="418465"/>
          </a:xfrm>
          <a:prstGeom prst="wedgeRoundRectCallout">
            <a:avLst>
              <a:gd name="adj1" fmla="val -67869"/>
              <a:gd name="adj2" fmla="val 51651"/>
              <a:gd name="adj3" fmla="val 16667"/>
            </a:avLst>
          </a:prstGeom>
          <a:solidFill>
            <a:srgbClr val="FFFEEC"/>
          </a:solidFill>
          <a:ln>
            <a:solidFill>
              <a:srgbClr val="CFE1A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7345045" y="1911350"/>
            <a:ext cx="3197225" cy="868045"/>
          </a:xfrm>
          <a:prstGeom prst="wedgeRoundRectCallout">
            <a:avLst>
              <a:gd name="adj1" fmla="val -49642"/>
              <a:gd name="adj2" fmla="val 75749"/>
              <a:gd name="adj3" fmla="val 16667"/>
            </a:avLst>
          </a:prstGeom>
          <a:solidFill>
            <a:srgbClr val="FFFEEC"/>
          </a:solidFill>
          <a:ln>
            <a:solidFill>
              <a:srgbClr val="CFE1A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3440430" y="1849120"/>
            <a:ext cx="3233420" cy="566420"/>
          </a:xfrm>
          <a:prstGeom prst="wedgeRoundRectCallout">
            <a:avLst>
              <a:gd name="adj1" fmla="val 25493"/>
              <a:gd name="adj2" fmla="val 151905"/>
              <a:gd name="adj3" fmla="val 16667"/>
            </a:avLst>
          </a:prstGeom>
          <a:solidFill>
            <a:srgbClr val="FFFEEC"/>
          </a:solidFill>
          <a:ln>
            <a:solidFill>
              <a:srgbClr val="CFE1A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441450" y="2635250"/>
            <a:ext cx="2969260" cy="1343660"/>
          </a:xfrm>
          <a:prstGeom prst="wedgeRoundRectCallout">
            <a:avLst>
              <a:gd name="adj1" fmla="val 56928"/>
              <a:gd name="adj2" fmla="val 30056"/>
              <a:gd name="adj3" fmla="val 16667"/>
            </a:avLst>
          </a:prstGeom>
          <a:solidFill>
            <a:srgbClr val="FFFEEC"/>
          </a:solidFill>
          <a:ln>
            <a:solidFill>
              <a:srgbClr val="CFE1AD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1440815" y="2521585"/>
            <a:ext cx="3221990" cy="687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/>
              <a:t>第一张是（</a:t>
            </a:r>
            <a:r>
              <a:rPr lang="en-US" altLang="zh-CN" sz="2000"/>
              <a:t>    </a:t>
            </a:r>
            <a:r>
              <a:rPr lang="zh-CN" altLang="en-US" sz="2000"/>
              <a:t>），第二张是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ym typeface="+mn-ea"/>
              </a:rPr>
              <a:t>），</a:t>
            </a:r>
            <a:r>
              <a:rPr lang="zh-CN" altLang="en-US" sz="2000"/>
              <a:t>和是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    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/>
              <a:t>，被淘汰了。</a:t>
            </a:r>
            <a:endParaRPr lang="zh-CN" altLang="en-US" sz="2000"/>
          </a:p>
        </p:txBody>
      </p:sp>
      <p:sp>
        <p:nvSpPr>
          <p:cNvPr id="19" name="文本框 18"/>
          <p:cNvSpPr txBox="1"/>
          <p:nvPr/>
        </p:nvSpPr>
        <p:spPr>
          <a:xfrm>
            <a:off x="3307715" y="1801495"/>
            <a:ext cx="3475990" cy="687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/>
              <a:t>（</a:t>
            </a:r>
            <a:r>
              <a:rPr lang="en-US" altLang="zh-CN" sz="2000"/>
              <a:t>    </a:t>
            </a:r>
            <a:r>
              <a:rPr lang="zh-CN" altLang="en-US" sz="2000"/>
              <a:t>），（</a:t>
            </a:r>
            <a:r>
              <a:rPr lang="en-US" altLang="zh-CN" sz="2000"/>
              <a:t>    </a:t>
            </a:r>
            <a:r>
              <a:rPr lang="zh-CN" altLang="en-US" sz="2000"/>
              <a:t>）</a:t>
            </a:r>
            <a:r>
              <a:rPr lang="zh-CN" altLang="en-US" sz="2000"/>
              <a:t>，我不摸了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7359015" y="1748155"/>
            <a:ext cx="3298190" cy="687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/>
              <a:t>（</a:t>
            </a:r>
            <a:r>
              <a:rPr lang="en-US" altLang="zh-CN" sz="2000"/>
              <a:t>   </a:t>
            </a:r>
            <a:r>
              <a:rPr lang="zh-CN" altLang="en-US" sz="2000"/>
              <a:t>），</a:t>
            </a:r>
            <a:r>
              <a:rPr lang="zh-CN" altLang="en-US" sz="2000">
                <a:sym typeface="+mn-ea"/>
              </a:rPr>
              <a:t>（</a:t>
            </a:r>
            <a:r>
              <a:rPr lang="en-US" altLang="zh-CN" sz="2000">
                <a:sym typeface="+mn-ea"/>
              </a:rPr>
              <a:t>   </a:t>
            </a:r>
            <a:r>
              <a:rPr lang="zh-CN" altLang="en-US" sz="2000">
                <a:sym typeface="+mn-ea"/>
              </a:rPr>
              <a:t>），我还可以再摸一张，是（</a:t>
            </a:r>
            <a:r>
              <a:rPr lang="en-US" altLang="zh-CN" sz="2000">
                <a:sym typeface="+mn-ea"/>
              </a:rPr>
              <a:t>   </a:t>
            </a:r>
            <a:r>
              <a:rPr lang="zh-CN" altLang="en-US" sz="2000">
                <a:sym typeface="+mn-ea"/>
              </a:rPr>
              <a:t>）</a:t>
            </a:r>
            <a:r>
              <a:rPr lang="zh-CN" altLang="en-US" sz="2000">
                <a:sym typeface="+mn-ea"/>
              </a:rPr>
              <a:t>。</a:t>
            </a:r>
            <a:endParaRPr lang="zh-CN" altLang="en-US" sz="2000"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8974455" y="3102610"/>
            <a:ext cx="289941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/>
              <a:t>3</a:t>
            </a:r>
            <a:r>
              <a:rPr lang="zh-CN" altLang="en-US" sz="2000"/>
              <a:t>，</a:t>
            </a:r>
            <a:r>
              <a:rPr lang="en-US" altLang="zh-CN" sz="2000"/>
              <a:t>1</a:t>
            </a:r>
            <a:r>
              <a:rPr lang="zh-CN" altLang="en-US" sz="2000"/>
              <a:t>，还摸吗？</a:t>
            </a:r>
            <a:endParaRPr lang="zh-CN" altLang="en-US" sz="2000"/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1031240" y="1439545"/>
            <a:ext cx="26758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None/>
            </a:pPr>
            <a:r>
              <a:rPr lang="zh-CN" sz="2400">
                <a:solidFill>
                  <a:srgbClr val="7030A0"/>
                </a:solidFill>
              </a:rPr>
              <a:t>猜猜可能是几？</a:t>
            </a:r>
            <a:endParaRPr lang="zh-CN" sz="2400">
              <a:solidFill>
                <a:srgbClr val="7030A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86815" y="4898390"/>
            <a:ext cx="856615" cy="942975"/>
            <a:chOff x="1855" y="8070"/>
            <a:chExt cx="1694" cy="1694"/>
          </a:xfrm>
        </p:grpSpPr>
        <p:sp>
          <p:nvSpPr>
            <p:cNvPr id="30" name="椭圆 29"/>
            <p:cNvSpPr/>
            <p:nvPr/>
          </p:nvSpPr>
          <p:spPr>
            <a:xfrm>
              <a:off x="1855" y="8070"/>
              <a:ext cx="1695" cy="1695"/>
            </a:xfrm>
            <a:prstGeom prst="ellipse">
              <a:avLst/>
            </a:prstGeom>
            <a:noFill/>
            <a:ln>
              <a:solidFill>
                <a:srgbClr val="BFD69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956" y="8086"/>
              <a:ext cx="1559" cy="1559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10678160" y="5700395"/>
            <a:ext cx="856615" cy="859155"/>
            <a:chOff x="6551" y="8086"/>
            <a:chExt cx="1694" cy="1725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6715" y="8086"/>
              <a:ext cx="1531" cy="1531"/>
            </a:xfrm>
            <a:prstGeom prst="rect">
              <a:avLst/>
            </a:prstGeom>
          </p:spPr>
        </p:pic>
        <p:sp>
          <p:nvSpPr>
            <p:cNvPr id="33" name="椭圆 32"/>
            <p:cNvSpPr/>
            <p:nvPr>
              <p:custDataLst>
                <p:tags r:id="rId13"/>
              </p:custDataLst>
            </p:nvPr>
          </p:nvSpPr>
          <p:spPr>
            <a:xfrm>
              <a:off x="6551" y="8117"/>
              <a:ext cx="1695" cy="1695"/>
            </a:xfrm>
            <a:prstGeom prst="ellipse">
              <a:avLst/>
            </a:prstGeom>
            <a:noFill/>
            <a:ln>
              <a:solidFill>
                <a:srgbClr val="BFD69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346325" y="4695190"/>
            <a:ext cx="4859655" cy="1013460"/>
            <a:chOff x="2785" y="7261"/>
            <a:chExt cx="6903" cy="1769"/>
          </a:xfrm>
        </p:grpSpPr>
        <p:sp>
          <p:nvSpPr>
            <p:cNvPr id="36" name="圆角矩形标注 35"/>
            <p:cNvSpPr/>
            <p:nvPr>
              <p:custDataLst>
                <p:tags r:id="rId14"/>
              </p:custDataLst>
            </p:nvPr>
          </p:nvSpPr>
          <p:spPr>
            <a:xfrm>
              <a:off x="2785" y="7472"/>
              <a:ext cx="6416" cy="1558"/>
            </a:xfrm>
            <a:prstGeom prst="wedgeRoundRectCallout">
              <a:avLst>
                <a:gd name="adj1" fmla="val -56901"/>
                <a:gd name="adj2" fmla="val 21887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37" name="文本框 36"/>
            <p:cNvSpPr txBox="1"/>
            <p:nvPr>
              <p:custDataLst>
                <p:tags r:id="rId15"/>
              </p:custDataLst>
            </p:nvPr>
          </p:nvSpPr>
          <p:spPr>
            <a:xfrm>
              <a:off x="2919" y="7261"/>
              <a:ext cx="6769" cy="10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摸到</a:t>
              </a:r>
              <a:r>
                <a:rPr lang="en-US" altLang="zh-CN" sz="2000"/>
                <a:t>1</a:t>
              </a:r>
              <a:r>
                <a:rPr lang="zh-CN" altLang="en-US" sz="2000"/>
                <a:t>，和是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    </a:t>
              </a:r>
              <a:r>
                <a:rPr lang="zh-CN" altLang="en-US" sz="2000">
                  <a:sym typeface="+mn-ea"/>
                </a:rPr>
                <a:t>），就（</a:t>
              </a:r>
              <a:r>
                <a:rPr lang="en-US" altLang="zh-CN" sz="2000">
                  <a:sym typeface="+mn-ea"/>
                </a:rPr>
                <a:t>       </a:t>
              </a:r>
              <a:r>
                <a:rPr lang="zh-CN" altLang="en-US" sz="2000">
                  <a:sym typeface="+mn-ea"/>
                </a:rPr>
                <a:t>）；</a:t>
              </a:r>
              <a:endParaRPr lang="zh-CN" altLang="en-US" sz="2000"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/>
                <a:t>摸到</a:t>
              </a:r>
              <a:r>
                <a:rPr lang="en-US" altLang="zh-CN" sz="2000"/>
                <a:t>2</a:t>
              </a:r>
              <a:r>
                <a:rPr lang="zh-CN" altLang="en-US" sz="2000"/>
                <a:t>，和是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    </a:t>
              </a:r>
              <a:r>
                <a:rPr lang="zh-CN" altLang="en-US" sz="2000">
                  <a:sym typeface="+mn-ea"/>
                </a:rPr>
                <a:t>），就（</a:t>
              </a:r>
              <a:r>
                <a:rPr lang="en-US" altLang="zh-CN" sz="2000">
                  <a:sym typeface="+mn-ea"/>
                </a:rPr>
                <a:t>       </a:t>
              </a:r>
              <a:r>
                <a:rPr lang="zh-CN" altLang="en-US" sz="2000">
                  <a:sym typeface="+mn-ea"/>
                </a:rPr>
                <a:t>）</a:t>
              </a:r>
              <a:r>
                <a:rPr lang="zh-CN" altLang="en-US" sz="2000">
                  <a:sym typeface="+mn-ea"/>
                </a:rPr>
                <a:t>。</a:t>
              </a:r>
              <a:endParaRPr lang="zh-CN" altLang="en-US" sz="2000">
                <a:sym typeface="+mn-ea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99414" y="5775325"/>
            <a:ext cx="6040501" cy="588010"/>
            <a:chOff x="10136" y="8892"/>
            <a:chExt cx="7789" cy="926"/>
          </a:xfrm>
        </p:grpSpPr>
        <p:sp>
          <p:nvSpPr>
            <p:cNvPr id="38" name="圆角矩形标注 37"/>
            <p:cNvSpPr/>
            <p:nvPr>
              <p:custDataLst>
                <p:tags r:id="rId16"/>
              </p:custDataLst>
            </p:nvPr>
          </p:nvSpPr>
          <p:spPr>
            <a:xfrm>
              <a:off x="10136" y="9080"/>
              <a:ext cx="5796" cy="738"/>
            </a:xfrm>
            <a:prstGeom prst="wedgeRoundRectCallout">
              <a:avLst>
                <a:gd name="adj1" fmla="val 56500"/>
                <a:gd name="adj2" fmla="val -17977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600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0165" y="8892"/>
              <a:ext cx="7760" cy="92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摸到</a:t>
              </a:r>
              <a:r>
                <a:rPr lang="en-US" altLang="zh-CN" sz="2000"/>
                <a:t>3</a:t>
              </a:r>
              <a:r>
                <a:rPr lang="zh-CN" altLang="en-US" sz="2000"/>
                <a:t>，和是（</a:t>
              </a:r>
              <a:r>
                <a:rPr lang="en-US" altLang="zh-CN" sz="2000"/>
                <a:t>       </a:t>
              </a:r>
              <a:r>
                <a:rPr lang="zh-CN" altLang="en-US" sz="2000"/>
                <a:t>），那就</a:t>
              </a:r>
              <a:r>
                <a:rPr lang="zh-CN" altLang="en-US" sz="2000">
                  <a:sym typeface="+mn-ea"/>
                </a:rPr>
                <a:t>（</a:t>
              </a:r>
              <a:r>
                <a:rPr lang="en-US" altLang="zh-CN" sz="2000">
                  <a:sym typeface="+mn-ea"/>
                </a:rPr>
                <a:t>       </a:t>
              </a:r>
              <a:r>
                <a:rPr lang="zh-CN" altLang="en-US" sz="2000">
                  <a:sym typeface="+mn-ea"/>
                </a:rPr>
                <a:t>）</a:t>
              </a:r>
              <a:r>
                <a:rPr lang="zh-CN" altLang="en-US" sz="2000">
                  <a:sym typeface="+mn-ea"/>
                </a:rPr>
                <a:t>。</a:t>
              </a:r>
              <a:endParaRPr lang="zh-CN" altLang="en-US" sz="2000">
                <a:sym typeface="+mn-ea"/>
              </a:endParaRPr>
            </a:p>
          </p:txBody>
        </p:sp>
      </p:grpSp>
      <p:sp>
        <p:nvSpPr>
          <p:cNvPr id="2" name="圆角矩形 1"/>
          <p:cNvSpPr/>
          <p:nvPr>
            <p:custDataLst>
              <p:tags r:id="rId17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8"/>
            </p:custDataLst>
          </p:nvPr>
        </p:nvSpPr>
        <p:spPr>
          <a:xfrm>
            <a:off x="2774315" y="2541270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3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19"/>
            </p:custDataLst>
          </p:nvPr>
        </p:nvSpPr>
        <p:spPr>
          <a:xfrm>
            <a:off x="2000250" y="3007360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5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0"/>
            </p:custDataLst>
          </p:nvPr>
        </p:nvSpPr>
        <p:spPr>
          <a:xfrm>
            <a:off x="3548380" y="3007360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8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21"/>
            </p:custDataLst>
          </p:nvPr>
        </p:nvSpPr>
        <p:spPr>
          <a:xfrm>
            <a:off x="3646805" y="1820545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4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4662805" y="1807845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23"/>
            </p:custDataLst>
          </p:nvPr>
        </p:nvSpPr>
        <p:spPr>
          <a:xfrm>
            <a:off x="7640320" y="1801495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>
            <p:custDataLst>
              <p:tags r:id="rId24"/>
            </p:custDataLst>
          </p:nvPr>
        </p:nvSpPr>
        <p:spPr>
          <a:xfrm>
            <a:off x="8597265" y="1801495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2</a:t>
            </a:r>
            <a:endParaRPr lang="en-US" altLang="zh-CN" sz="2000">
              <a:solidFill>
                <a:srgbClr val="FF0000"/>
              </a:solidFill>
            </a:endParaRPr>
          </a:p>
        </p:txBody>
      </p:sp>
      <p:sp>
        <p:nvSpPr>
          <p:cNvPr id="44" name="文本框 43"/>
          <p:cNvSpPr txBox="1"/>
          <p:nvPr>
            <p:custDataLst>
              <p:tags r:id="rId25"/>
            </p:custDataLst>
          </p:nvPr>
        </p:nvSpPr>
        <p:spPr>
          <a:xfrm>
            <a:off x="9188450" y="2237105"/>
            <a:ext cx="360680" cy="542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1</a:t>
            </a:r>
            <a:endParaRPr lang="en-US" altLang="zh-CN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9" grpId="0" bldLvl="0" animBg="1"/>
      <p:bldP spid="8" grpId="0" bldLvl="0" animBg="1"/>
      <p:bldP spid="21" grpId="0" bldLvl="0" animBg="1"/>
      <p:bldP spid="10" grpId="1" animBg="1"/>
      <p:bldP spid="9" grpId="1" animBg="1"/>
      <p:bldP spid="8" grpId="1" animBg="1"/>
      <p:bldP spid="21" grpId="1" animBg="1"/>
      <p:bldP spid="18" grpId="0"/>
      <p:bldP spid="18" grpId="1"/>
      <p:bldP spid="19" grpId="0"/>
      <p:bldP spid="19" grpId="1"/>
      <p:bldP spid="20" grpId="0"/>
      <p:bldP spid="20" grpId="1"/>
      <p:bldP spid="24" grpId="0"/>
      <p:bldP spid="24" grpId="1"/>
      <p:bldP spid="25" grpId="1"/>
      <p:bldP spid="3" grpId="0"/>
      <p:bldP spid="3" grpId="1"/>
      <p:bldP spid="4" grpId="0"/>
      <p:bldP spid="4" grpId="1"/>
      <p:bldP spid="5" grpId="0"/>
      <p:bldP spid="5" grpId="1"/>
      <p:bldP spid="26" grpId="0"/>
      <p:bldP spid="26" grpId="1"/>
      <p:bldP spid="29" grpId="0"/>
      <p:bldP spid="29" grpId="1"/>
      <p:bldP spid="32" grpId="0"/>
      <p:bldP spid="32" grpId="1"/>
      <p:bldP spid="43" grpId="0"/>
      <p:bldP spid="43" grpId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6962" r="70082"/>
          <a:stretch>
            <a:fillRect/>
          </a:stretch>
        </p:blipFill>
        <p:spPr>
          <a:xfrm>
            <a:off x="587375" y="989330"/>
            <a:ext cx="443865" cy="584200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3"/>
            </p:custDataLst>
          </p:nvPr>
        </p:nvSpPr>
        <p:spPr>
          <a:xfrm>
            <a:off x="965835" y="988695"/>
            <a:ext cx="1708150" cy="583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E38D40"/>
                </a:solidFill>
              </a:rPr>
              <a:t>回顾反思</a:t>
            </a:r>
            <a:endParaRPr lang="zh-CN" altLang="en-US" sz="2800" b="1">
              <a:solidFill>
                <a:srgbClr val="E38D40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078865" y="1856105"/>
            <a:ext cx="2792730" cy="556260"/>
            <a:chOff x="1399" y="2623"/>
            <a:chExt cx="5160" cy="1082"/>
          </a:xfrm>
        </p:grpSpPr>
        <p:sp>
          <p:nvSpPr>
            <p:cNvPr id="10" name="圆角矩形标注 9"/>
            <p:cNvSpPr/>
            <p:nvPr/>
          </p:nvSpPr>
          <p:spPr>
            <a:xfrm>
              <a:off x="1399" y="2813"/>
              <a:ext cx="4948" cy="890"/>
            </a:xfrm>
            <a:prstGeom prst="wedgeRoundRectCallout">
              <a:avLst>
                <a:gd name="adj1" fmla="val -17380"/>
                <a:gd name="adj2" fmla="val 124382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>
              <p:custDataLst>
                <p:tags r:id="rId4"/>
              </p:custDataLst>
            </p:nvPr>
          </p:nvSpPr>
          <p:spPr>
            <a:xfrm>
              <a:off x="1521" y="2623"/>
              <a:ext cx="5039" cy="108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读懂游戏规则很重要。</a:t>
              </a:r>
              <a:endParaRPr lang="zh-CN" altLang="en-US" sz="200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116820" y="4569460"/>
            <a:ext cx="1076960" cy="1180465"/>
            <a:chOff x="15962" y="7032"/>
            <a:chExt cx="1696" cy="1859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5962" y="7032"/>
              <a:ext cx="1696" cy="1696"/>
            </a:xfrm>
            <a:prstGeom prst="rect">
              <a:avLst/>
            </a:prstGeom>
          </p:spPr>
        </p:pic>
        <p:sp>
          <p:nvSpPr>
            <p:cNvPr id="33" name="椭圆 32"/>
            <p:cNvSpPr/>
            <p:nvPr>
              <p:custDataLst>
                <p:tags r:id="rId7"/>
              </p:custDataLst>
            </p:nvPr>
          </p:nvSpPr>
          <p:spPr>
            <a:xfrm>
              <a:off x="15962" y="7197"/>
              <a:ext cx="1695" cy="1695"/>
            </a:xfrm>
            <a:prstGeom prst="ellipse">
              <a:avLst/>
            </a:prstGeom>
            <a:noFill/>
            <a:ln>
              <a:solidFill>
                <a:srgbClr val="BFD69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222375" y="2675255"/>
            <a:ext cx="1132205" cy="1149985"/>
            <a:chOff x="5146" y="5479"/>
            <a:chExt cx="1783" cy="1811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5243" y="5479"/>
              <a:ext cx="1687" cy="1687"/>
            </a:xfrm>
            <a:prstGeom prst="rect">
              <a:avLst/>
            </a:prstGeom>
          </p:spPr>
        </p:pic>
        <p:sp>
          <p:nvSpPr>
            <p:cNvPr id="4" name="椭圆 3"/>
            <p:cNvSpPr/>
            <p:nvPr>
              <p:custDataLst>
                <p:tags r:id="rId10"/>
              </p:custDataLst>
            </p:nvPr>
          </p:nvSpPr>
          <p:spPr>
            <a:xfrm>
              <a:off x="5146" y="5596"/>
              <a:ext cx="1695" cy="1695"/>
            </a:xfrm>
            <a:prstGeom prst="ellipse">
              <a:avLst/>
            </a:prstGeom>
            <a:noFill/>
            <a:ln>
              <a:solidFill>
                <a:srgbClr val="BFD69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 flipH="1">
            <a:off x="1197610" y="4569460"/>
            <a:ext cx="1101090" cy="1160780"/>
            <a:chOff x="8516" y="5003"/>
            <a:chExt cx="1696" cy="1828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516" y="5003"/>
              <a:ext cx="1696" cy="1696"/>
            </a:xfrm>
            <a:prstGeom prst="rect">
              <a:avLst/>
            </a:prstGeom>
          </p:spPr>
        </p:pic>
        <p:sp>
          <p:nvSpPr>
            <p:cNvPr id="5" name="椭圆 4"/>
            <p:cNvSpPr/>
            <p:nvPr>
              <p:custDataLst>
                <p:tags r:id="rId13"/>
              </p:custDataLst>
            </p:nvPr>
          </p:nvSpPr>
          <p:spPr>
            <a:xfrm>
              <a:off x="8518" y="5137"/>
              <a:ext cx="1695" cy="1695"/>
            </a:xfrm>
            <a:prstGeom prst="ellipse">
              <a:avLst/>
            </a:prstGeom>
            <a:noFill/>
            <a:ln>
              <a:solidFill>
                <a:srgbClr val="BFD694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 rot="0">
            <a:off x="5601335" y="4783540"/>
            <a:ext cx="4682060" cy="967020"/>
            <a:chOff x="8909" y="7554"/>
            <a:chExt cx="7278" cy="1850"/>
          </a:xfrm>
        </p:grpSpPr>
        <p:sp>
          <p:nvSpPr>
            <p:cNvPr id="38" name="圆角矩形标注 37"/>
            <p:cNvSpPr/>
            <p:nvPr>
              <p:custDataLst>
                <p:tags r:id="rId14"/>
              </p:custDataLst>
            </p:nvPr>
          </p:nvSpPr>
          <p:spPr>
            <a:xfrm>
              <a:off x="8909" y="7554"/>
              <a:ext cx="6695" cy="1850"/>
            </a:xfrm>
            <a:prstGeom prst="wedgeRoundRectCallout">
              <a:avLst>
                <a:gd name="adj1" fmla="val 56500"/>
                <a:gd name="adj2" fmla="val -17977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164" y="7777"/>
              <a:ext cx="7023" cy="158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sz="2000"/>
                <a:t>牌上的数更大，还能这样玩吗？</a:t>
              </a:r>
              <a:endParaRPr lang="zh-CN" altLang="en-US" sz="200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546860" y="3827185"/>
            <a:ext cx="3128010" cy="537170"/>
            <a:chOff x="11196" y="2961"/>
            <a:chExt cx="5933" cy="1114"/>
          </a:xfrm>
        </p:grpSpPr>
        <p:sp>
          <p:nvSpPr>
            <p:cNvPr id="9" name="圆角矩形标注 8"/>
            <p:cNvSpPr/>
            <p:nvPr/>
          </p:nvSpPr>
          <p:spPr>
            <a:xfrm>
              <a:off x="11196" y="3183"/>
              <a:ext cx="5780" cy="892"/>
            </a:xfrm>
            <a:prstGeom prst="wedgeRoundRectCallout">
              <a:avLst>
                <a:gd name="adj1" fmla="val -34948"/>
                <a:gd name="adj2" fmla="val 118273"/>
                <a:gd name="adj3" fmla="val 16667"/>
              </a:avLst>
            </a:prstGeom>
            <a:solidFill>
              <a:srgbClr val="FFFEEC"/>
            </a:solidFill>
            <a:ln>
              <a:solidFill>
                <a:srgbClr val="CFE1A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>
              <p:custDataLst>
                <p:tags r:id="rId15"/>
              </p:custDataLst>
            </p:nvPr>
          </p:nvSpPr>
          <p:spPr>
            <a:xfrm>
              <a:off x="11207" y="2961"/>
              <a:ext cx="5922" cy="76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000"/>
                <a:t>接近 6，可以不摸了……</a:t>
              </a:r>
              <a:endParaRPr lang="zh-CN" altLang="en-US" sz="2000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389245" y="781050"/>
            <a:ext cx="6047740" cy="3418840"/>
            <a:chOff x="9493" y="2088"/>
            <a:chExt cx="7389" cy="4136"/>
          </a:xfrm>
        </p:grpSpPr>
        <p:pic>
          <p:nvPicPr>
            <p:cNvPr id="51" name="http://photo-static-api.fotomore.com/creative/vcg/400/new/VCG41N1300359326.jpg?uid=386&amp;timestamp=1706286122&amp;sign=237088530ecee9176ebf406d3c67498a" descr="扑克牌全甲板-孤立"/>
            <p:cNvPicPr>
              <a:picLocks noChangeAspect="1"/>
            </p:cNvPicPr>
            <p:nvPr/>
          </p:nvPicPr>
          <p:blipFill>
            <a:blip r:embed="rId16"/>
            <a:srcRect t="598" r="30901"/>
            <a:stretch>
              <a:fillRect/>
            </a:stretch>
          </p:blipFill>
          <p:spPr>
            <a:xfrm>
              <a:off x="10148" y="2088"/>
              <a:ext cx="6734" cy="4137"/>
            </a:xfrm>
            <a:prstGeom prst="rect">
              <a:avLst/>
            </a:prstGeom>
          </p:spPr>
        </p:pic>
        <p:pic>
          <p:nvPicPr>
            <p:cNvPr id="52" name="http://photo-static-api.fotomore.com/creative/vcg/400/new/VCG41N1300359326.jpg?uid=386&amp;timestamp=1706286266&amp;sign=bd03f791e341af53da8d66f2c887be18" descr="扑克牌全甲板-孤立"/>
            <p:cNvPicPr>
              <a:picLocks noChangeAspect="1"/>
            </p:cNvPicPr>
            <p:nvPr/>
          </p:nvPicPr>
          <p:blipFill>
            <a:blip r:embed="rId16"/>
            <a:srcRect l="91495" t="500" r="1241"/>
            <a:stretch>
              <a:fillRect/>
            </a:stretch>
          </p:blipFill>
          <p:spPr>
            <a:xfrm>
              <a:off x="9493" y="2120"/>
              <a:ext cx="679" cy="4090"/>
            </a:xfrm>
            <a:prstGeom prst="rect">
              <a:avLst/>
            </a:prstGeom>
          </p:spPr>
        </p:pic>
      </p:grpSp>
      <p:sp>
        <p:nvSpPr>
          <p:cNvPr id="7" name="圆角矩形 6"/>
          <p:cNvSpPr/>
          <p:nvPr>
            <p:custDataLst>
              <p:tags r:id="rId17"/>
            </p:custDataLst>
          </p:nvPr>
        </p:nvSpPr>
        <p:spPr>
          <a:xfrm>
            <a:off x="455930" y="445135"/>
            <a:ext cx="1889760" cy="494030"/>
          </a:xfrm>
          <a:prstGeom prst="roundRect">
            <a:avLst/>
          </a:prstGeom>
          <a:solidFill>
            <a:srgbClr val="EEF4D3"/>
          </a:solidFill>
          <a:ln>
            <a:solidFill>
              <a:srgbClr val="BFD694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摸</a:t>
            </a: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ea"/>
                <a:cs typeface="+mn-ea"/>
              </a:rPr>
              <a:t>牌游戏</a:t>
            </a:r>
            <a:endParaRPr lang="zh-CN" altLang="en-US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590800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你学到了什么？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commondata" val="eyJoZGlkIjoiYjk5ODM0YmMxOWJiYWQyNDU4MGIzYWRmYTA0ZmI5NDcifQ=="/>
  <p:tag name="COMMONDATA" val="eyJoZGlkIjoiYTk0ZmMyNGM4YmRhY2NmYzcyNjk4MjU1MmZiYjAwZjQifQ=="/>
  <p:tag name="KSO_WPP_MARK_KEY" val="cc7686d4-157e-44d2-9f5f-c6aa59f06f5f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717</Words>
  <Application>WPS 演示</Application>
  <PresentationFormat>宽屏</PresentationFormat>
  <Paragraphs>128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Wingdings</vt:lpstr>
      <vt:lpstr>方正大标宋简体</vt:lpstr>
      <vt:lpstr>思源宋体 Heavy</vt:lpstr>
      <vt:lpstr>黑体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郑雪</cp:lastModifiedBy>
  <cp:revision>199</cp:revision>
  <dcterms:created xsi:type="dcterms:W3CDTF">2019-06-19T02:08:00Z</dcterms:created>
  <dcterms:modified xsi:type="dcterms:W3CDTF">2024-09-18T11:35:53Z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6058611245324037927AAF0332AADBC2_13</vt:lpwstr>
  </property>
</Properties>
</file>