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94" r:id="rId3"/>
    <p:sldId id="288" r:id="rId5"/>
    <p:sldId id="286" r:id="rId6"/>
    <p:sldId id="287" r:id="rId7"/>
    <p:sldId id="299" r:id="rId8"/>
    <p:sldId id="300" r:id="rId9"/>
    <p:sldId id="301" r:id="rId10"/>
    <p:sldId id="302" r:id="rId11"/>
    <p:sldId id="304" r:id="rId12"/>
    <p:sldId id="308" r:id="rId13"/>
    <p:sldId id="310" r:id="rId14"/>
    <p:sldId id="305" r:id="rId15"/>
    <p:sldId id="306" r:id="rId16"/>
    <p:sldId id="311" r:id="rId17"/>
    <p:sldId id="307" r:id="rId18"/>
    <p:sldId id="289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 userDrawn="1">
          <p15:clr>
            <a:srgbClr val="A4A3A4"/>
          </p15:clr>
        </p15:guide>
        <p15:guide id="2" pos="3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8D9"/>
    <a:srgbClr val="54C3F1"/>
    <a:srgbClr val="ABCD06"/>
    <a:srgbClr val="FCC800"/>
    <a:srgbClr val="FFFEEC"/>
    <a:srgbClr val="EB8680"/>
    <a:srgbClr val="EC8D86"/>
    <a:srgbClr val="EB8C85"/>
    <a:srgbClr val="7FBB4D"/>
    <a:srgbClr val="B1D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89"/>
        <p:guide pos="39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56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有logo图片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7.xml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image" Target="../media/image13.png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image" Target="../media/image8.png"/><Relationship Id="rId3" Type="http://schemas.openxmlformats.org/officeDocument/2006/relationships/tags" Target="../tags/tag115.xml"/><Relationship Id="rId2" Type="http://schemas.openxmlformats.org/officeDocument/2006/relationships/image" Target="../media/image46.png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25.xml"/><Relationship Id="rId15" Type="http://schemas.openxmlformats.org/officeDocument/2006/relationships/image" Target="../media/image47.png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tags" Target="../tags/tag11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image" Target="../media/image47.png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image" Target="../media/image8.png"/><Relationship Id="rId3" Type="http://schemas.openxmlformats.org/officeDocument/2006/relationships/tags" Target="../tags/tag127.xml"/><Relationship Id="rId2" Type="http://schemas.openxmlformats.org/officeDocument/2006/relationships/image" Target="../media/image46.png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37.xml"/><Relationship Id="rId15" Type="http://schemas.openxmlformats.org/officeDocument/2006/relationships/tags" Target="../tags/tag136.xml"/><Relationship Id="rId14" Type="http://schemas.openxmlformats.org/officeDocument/2006/relationships/tags" Target="../tags/tag135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image" Target="../media/image13.png"/><Relationship Id="rId10" Type="http://schemas.openxmlformats.org/officeDocument/2006/relationships/tags" Target="../tags/tag132.xml"/><Relationship Id="rId1" Type="http://schemas.openxmlformats.org/officeDocument/2006/relationships/tags" Target="../tags/tag12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image" Target="../media/image49.png"/><Relationship Id="rId4" Type="http://schemas.openxmlformats.org/officeDocument/2006/relationships/tags" Target="../tags/tag139.xml"/><Relationship Id="rId3" Type="http://schemas.openxmlformats.org/officeDocument/2006/relationships/image" Target="../media/image30.png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148.xml"/><Relationship Id="rId23" Type="http://schemas.openxmlformats.org/officeDocument/2006/relationships/tags" Target="../tags/tag147.xml"/><Relationship Id="rId22" Type="http://schemas.openxmlformats.org/officeDocument/2006/relationships/tags" Target="../tags/tag146.xml"/><Relationship Id="rId21" Type="http://schemas.openxmlformats.org/officeDocument/2006/relationships/image" Target="../media/image39.png"/><Relationship Id="rId20" Type="http://schemas.openxmlformats.org/officeDocument/2006/relationships/image" Target="../media/image58.png"/><Relationship Id="rId2" Type="http://schemas.openxmlformats.org/officeDocument/2006/relationships/tags" Target="../tags/tag138.xml"/><Relationship Id="rId19" Type="http://schemas.openxmlformats.org/officeDocument/2006/relationships/image" Target="../media/image57.png"/><Relationship Id="rId18" Type="http://schemas.openxmlformats.org/officeDocument/2006/relationships/image" Target="../media/image56.png"/><Relationship Id="rId17" Type="http://schemas.openxmlformats.org/officeDocument/2006/relationships/image" Target="../media/image55.png"/><Relationship Id="rId16" Type="http://schemas.openxmlformats.org/officeDocument/2006/relationships/image" Target="../media/image54.png"/><Relationship Id="rId15" Type="http://schemas.openxmlformats.org/officeDocument/2006/relationships/image" Target="../media/image53.png"/><Relationship Id="rId14" Type="http://schemas.openxmlformats.org/officeDocument/2006/relationships/image" Target="../media/image52.png"/><Relationship Id="rId13" Type="http://schemas.openxmlformats.org/officeDocument/2006/relationships/image" Target="../media/image51.png"/><Relationship Id="rId12" Type="http://schemas.openxmlformats.org/officeDocument/2006/relationships/image" Target="../media/image50.png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30.png"/><Relationship Id="rId3" Type="http://schemas.openxmlformats.org/officeDocument/2006/relationships/tags" Target="../tags/tag150.xml"/><Relationship Id="rId2" Type="http://schemas.openxmlformats.org/officeDocument/2006/relationships/image" Target="../media/image59.png"/><Relationship Id="rId1" Type="http://schemas.openxmlformats.org/officeDocument/2006/relationships/tags" Target="../tags/tag149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30.png"/><Relationship Id="rId3" Type="http://schemas.openxmlformats.org/officeDocument/2006/relationships/tags" Target="../tags/tag152.xml"/><Relationship Id="rId2" Type="http://schemas.openxmlformats.org/officeDocument/2006/relationships/image" Target="../media/image59.png"/><Relationship Id="rId1" Type="http://schemas.openxmlformats.org/officeDocument/2006/relationships/tags" Target="../tags/tag15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2.png"/><Relationship Id="rId3" Type="http://schemas.openxmlformats.org/officeDocument/2006/relationships/tags" Target="../tags/tag154.xml"/><Relationship Id="rId2" Type="http://schemas.openxmlformats.org/officeDocument/2006/relationships/image" Target="../media/image30.png"/><Relationship Id="rId1" Type="http://schemas.openxmlformats.org/officeDocument/2006/relationships/tags" Target="../tags/tag1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8.png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8.png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15.png"/><Relationship Id="rId20" Type="http://schemas.openxmlformats.org/officeDocument/2006/relationships/image" Target="../media/image25.png"/><Relationship Id="rId2" Type="http://schemas.openxmlformats.org/officeDocument/2006/relationships/tags" Target="../tags/tag76.xml"/><Relationship Id="rId19" Type="http://schemas.openxmlformats.org/officeDocument/2006/relationships/tags" Target="../tags/tag83.xml"/><Relationship Id="rId18" Type="http://schemas.openxmlformats.org/officeDocument/2006/relationships/image" Target="../media/image24.png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image" Target="../media/image13.png"/><Relationship Id="rId10" Type="http://schemas.openxmlformats.org/officeDocument/2006/relationships/image" Target="../media/image23.png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8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tags" Target="../tags/tag88.xml"/><Relationship Id="rId4" Type="http://schemas.openxmlformats.org/officeDocument/2006/relationships/image" Target="../media/image31.png"/><Relationship Id="rId3" Type="http://schemas.openxmlformats.org/officeDocument/2006/relationships/tags" Target="../tags/tag87.xml"/><Relationship Id="rId2" Type="http://schemas.openxmlformats.org/officeDocument/2006/relationships/image" Target="../media/image30.png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image" Target="../media/image39.png"/><Relationship Id="rId12" Type="http://schemas.openxmlformats.org/officeDocument/2006/relationships/image" Target="../media/image38.png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" Type="http://schemas.openxmlformats.org/officeDocument/2006/relationships/tags" Target="../tags/tag8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tags" Target="../tags/tag94.xml"/><Relationship Id="rId5" Type="http://schemas.openxmlformats.org/officeDocument/2006/relationships/image" Target="../media/image31.png"/><Relationship Id="rId4" Type="http://schemas.openxmlformats.org/officeDocument/2006/relationships/tags" Target="../tags/tag93.xml"/><Relationship Id="rId3" Type="http://schemas.openxmlformats.org/officeDocument/2006/relationships/image" Target="../media/image30.png"/><Relationship Id="rId2" Type="http://schemas.openxmlformats.org/officeDocument/2006/relationships/tags" Target="../tags/tag92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tags" Target="../tags/tag96.xml"/><Relationship Id="rId14" Type="http://schemas.openxmlformats.org/officeDocument/2006/relationships/image" Target="../media/image39.png"/><Relationship Id="rId13" Type="http://schemas.openxmlformats.org/officeDocument/2006/relationships/tags" Target="../tags/tag95.xml"/><Relationship Id="rId12" Type="http://schemas.openxmlformats.org/officeDocument/2006/relationships/image" Target="../media/image45.png"/><Relationship Id="rId11" Type="http://schemas.openxmlformats.org/officeDocument/2006/relationships/image" Target="../media/image44.png"/><Relationship Id="rId10" Type="http://schemas.openxmlformats.org/officeDocument/2006/relationships/image" Target="../media/image43.png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image" Target="../media/image47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tags" Target="../tags/tag101.xml"/><Relationship Id="rId4" Type="http://schemas.openxmlformats.org/officeDocument/2006/relationships/image" Target="../media/image8.png"/><Relationship Id="rId3" Type="http://schemas.openxmlformats.org/officeDocument/2006/relationships/tags" Target="../tags/tag100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113.xml"/><Relationship Id="rId20" Type="http://schemas.openxmlformats.org/officeDocument/2006/relationships/tags" Target="../tags/tag112.xml"/><Relationship Id="rId2" Type="http://schemas.openxmlformats.org/officeDocument/2006/relationships/image" Target="../media/image46.png"/><Relationship Id="rId19" Type="http://schemas.openxmlformats.org/officeDocument/2006/relationships/tags" Target="../tags/tag111.xml"/><Relationship Id="rId18" Type="http://schemas.openxmlformats.org/officeDocument/2006/relationships/tags" Target="../tags/tag110.xml"/><Relationship Id="rId17" Type="http://schemas.openxmlformats.org/officeDocument/2006/relationships/tags" Target="../tags/tag109.xml"/><Relationship Id="rId16" Type="http://schemas.openxmlformats.org/officeDocument/2006/relationships/tags" Target="../tags/tag10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image" Target="../media/image13.png"/><Relationship Id="rId10" Type="http://schemas.openxmlformats.org/officeDocument/2006/relationships/tags" Target="../tags/tag103.xml"/><Relationship Id="rId1" Type="http://schemas.openxmlformats.org/officeDocument/2006/relationships/tags" Target="../tags/tag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42060" y="2368233"/>
            <a:ext cx="5787390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一起来分类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19" name="图片 18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20" name="图片 19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21" name="图片 20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23" name="图片 22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4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第三单元  整理与分类</a:t>
            </a: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5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试一试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1980" y="387985"/>
            <a:ext cx="2230120" cy="947420"/>
          </a:xfrm>
          <a:prstGeom prst="rect">
            <a:avLst/>
          </a:prstGeom>
        </p:spPr>
      </p:pic>
      <p:pic>
        <p:nvPicPr>
          <p:cNvPr id="6" name="图片 5" descr="点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3260" y="1456690"/>
            <a:ext cx="432000" cy="432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663065" y="2161540"/>
            <a:ext cx="1152000" cy="1152000"/>
          </a:xfrm>
          <a:prstGeom prst="ellipse">
            <a:avLst/>
          </a:prstGeom>
          <a:solidFill>
            <a:srgbClr val="FCC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442945" y="2161540"/>
            <a:ext cx="1151890" cy="1152000"/>
          </a:xfrm>
          <a:prstGeom prst="ellipse">
            <a:avLst/>
          </a:prstGeom>
          <a:solidFill>
            <a:srgbClr val="54C3F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200885" y="3880485"/>
            <a:ext cx="1151890" cy="1152000"/>
          </a:xfrm>
          <a:prstGeom prst="ellipse">
            <a:avLst/>
          </a:prstGeom>
          <a:solidFill>
            <a:srgbClr val="ABCD06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89765" y="2161540"/>
            <a:ext cx="1151890" cy="1152000"/>
          </a:xfrm>
          <a:prstGeom prst="rect">
            <a:avLst/>
          </a:prstGeom>
          <a:solidFill>
            <a:srgbClr val="54C3F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174465" y="3880485"/>
            <a:ext cx="1151890" cy="1152000"/>
          </a:xfrm>
          <a:prstGeom prst="rect">
            <a:avLst/>
          </a:prstGeom>
          <a:solidFill>
            <a:srgbClr val="FCC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227305" y="3880485"/>
            <a:ext cx="1151890" cy="1152000"/>
          </a:xfrm>
          <a:prstGeom prst="rect">
            <a:avLst/>
          </a:prstGeom>
          <a:solidFill>
            <a:srgbClr val="ABCD06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5516355" y="2161540"/>
            <a:ext cx="1151890" cy="1152000"/>
          </a:xfrm>
          <a:prstGeom prst="triangle">
            <a:avLst/>
          </a:prstGeom>
          <a:solidFill>
            <a:srgbClr val="FCC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2253615" y="3880485"/>
            <a:ext cx="1152000" cy="1152000"/>
          </a:xfrm>
          <a:prstGeom prst="triangle">
            <a:avLst/>
          </a:prstGeom>
          <a:solidFill>
            <a:srgbClr val="54C3F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>
            <a:off x="9369535" y="2161540"/>
            <a:ext cx="1151890" cy="1152000"/>
          </a:xfrm>
          <a:prstGeom prst="triangle">
            <a:avLst/>
          </a:prstGeom>
          <a:solidFill>
            <a:srgbClr val="ABCD06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239520" y="1461135"/>
            <a:ext cx="6203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把附页中的图剪下来，</a:t>
            </a:r>
            <a:r>
              <a:rPr lang="zh-CN" altLang="en-US" sz="2800"/>
              <a:t>分一分。</a:t>
            </a:r>
            <a:endParaRPr lang="zh-CN" altLang="en-US" sz="2800"/>
          </a:p>
        </p:txBody>
      </p:sp>
      <p:sp>
        <p:nvSpPr>
          <p:cNvPr id="2" name="椭圆 1"/>
          <p:cNvSpPr/>
          <p:nvPr/>
        </p:nvSpPr>
        <p:spPr>
          <a:xfrm>
            <a:off x="531495" y="2058670"/>
            <a:ext cx="3215640" cy="31654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4263390" y="2058670"/>
            <a:ext cx="3215640" cy="31654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6"/>
            </p:custDataLst>
          </p:nvPr>
        </p:nvSpPr>
        <p:spPr>
          <a:xfrm>
            <a:off x="7995285" y="2058670"/>
            <a:ext cx="3215640" cy="31654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1455420" y="5113655"/>
            <a:ext cx="2443480" cy="749300"/>
            <a:chOff x="8926" y="8760"/>
            <a:chExt cx="3848" cy="1180"/>
          </a:xfrm>
        </p:grpSpPr>
        <p:pic>
          <p:nvPicPr>
            <p:cNvPr id="38" name="图片 37" descr="长方形气泡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926" y="8760"/>
              <a:ext cx="2249" cy="1180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>
              <p:custDataLst>
                <p:tags r:id="rId9"/>
              </p:custDataLst>
            </p:nvPr>
          </p:nvSpPr>
          <p:spPr>
            <a:xfrm>
              <a:off x="9231" y="8856"/>
              <a:ext cx="35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/>
                <a:t>黄色</a:t>
              </a:r>
              <a:endParaRPr lang="zh-CN" altLang="en-US" sz="360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267960" y="5113655"/>
            <a:ext cx="2443480" cy="749300"/>
            <a:chOff x="8926" y="8760"/>
            <a:chExt cx="3848" cy="1180"/>
          </a:xfrm>
        </p:grpSpPr>
        <p:pic>
          <p:nvPicPr>
            <p:cNvPr id="41" name="图片 40" descr="长方形气泡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926" y="8760"/>
              <a:ext cx="2249" cy="1180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>
              <p:custDataLst>
                <p:tags r:id="rId11"/>
              </p:custDataLst>
            </p:nvPr>
          </p:nvSpPr>
          <p:spPr>
            <a:xfrm>
              <a:off x="9231" y="8856"/>
              <a:ext cx="35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/>
                <a:t>蓝色</a:t>
              </a:r>
              <a:endParaRPr lang="zh-CN" altLang="en-US" sz="360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058910" y="5113655"/>
            <a:ext cx="2443480" cy="749300"/>
            <a:chOff x="8926" y="8760"/>
            <a:chExt cx="3848" cy="1180"/>
          </a:xfrm>
        </p:grpSpPr>
        <p:pic>
          <p:nvPicPr>
            <p:cNvPr id="44" name="图片 43" descr="长方形气泡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926" y="8760"/>
              <a:ext cx="2249" cy="1180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>
              <p:custDataLst>
                <p:tags r:id="rId13"/>
              </p:custDataLst>
            </p:nvPr>
          </p:nvSpPr>
          <p:spPr>
            <a:xfrm>
              <a:off x="9231" y="8856"/>
              <a:ext cx="35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/>
                <a:t>绿色</a:t>
              </a:r>
              <a:endParaRPr lang="zh-CN" altLang="en-US" sz="36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889365" y="650023"/>
            <a:ext cx="2810577" cy="900647"/>
            <a:chOff x="2203" y="8418"/>
            <a:chExt cx="4317" cy="1355"/>
          </a:xfrm>
        </p:grpSpPr>
        <p:pic>
          <p:nvPicPr>
            <p:cNvPr id="14" name="图片 13" descr="空白气泡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2203" y="8418"/>
              <a:ext cx="4317" cy="1355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16"/>
              </p:custDataLst>
            </p:nvPr>
          </p:nvSpPr>
          <p:spPr>
            <a:xfrm>
              <a:off x="3034" y="8604"/>
              <a:ext cx="3420" cy="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/>
                <a:t>按颜色分。</a:t>
              </a:r>
              <a:endParaRPr lang="zh-CN" altLang="en-US" sz="3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48438 0.0464815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2969 0.0416667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41302 -0.0137963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76042 0.0432407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2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4896 -0.0153704 " pathEditMode="relative" rAng="0" ptsTypes="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83854 0.0608333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85185 L 0.350417 -0.192963 " pathEditMode="relative" rAng="0" ptsTypes="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4375 -0.00259259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7656 0.0416667 " pathEditMode="relative" rAng="0" ptsTypes="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15" grpId="0" animBg="1"/>
      <p:bldP spid="12" grpId="0" animBg="1"/>
      <p:bldP spid="11" grpId="0" animBg="1"/>
      <p:bldP spid="16" grpId="0" animBg="1"/>
      <p:bldP spid="17" grpId="0" animBg="1"/>
      <p:bldP spid="13" grpId="0" animBg="1"/>
      <p:bldP spid="10" grpId="0" animBg="1"/>
      <p:bldP spid="9" grpId="0" animBg="1"/>
      <p:bldP spid="2" grpId="0" bldLvl="0" animBg="1"/>
      <p:bldP spid="3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试一试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1980" y="387985"/>
            <a:ext cx="2230120" cy="947420"/>
          </a:xfrm>
          <a:prstGeom prst="rect">
            <a:avLst/>
          </a:prstGeom>
        </p:spPr>
      </p:pic>
      <p:pic>
        <p:nvPicPr>
          <p:cNvPr id="6" name="图片 5" descr="点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3260" y="1456690"/>
            <a:ext cx="432000" cy="432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663065" y="2161540"/>
            <a:ext cx="1152000" cy="1152000"/>
          </a:xfrm>
          <a:prstGeom prst="ellipse">
            <a:avLst/>
          </a:prstGeom>
          <a:solidFill>
            <a:srgbClr val="FCC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442945" y="2161540"/>
            <a:ext cx="1151890" cy="1152000"/>
          </a:xfrm>
          <a:prstGeom prst="ellipse">
            <a:avLst/>
          </a:prstGeom>
          <a:solidFill>
            <a:srgbClr val="54C3F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200885" y="3880485"/>
            <a:ext cx="1151890" cy="1152000"/>
          </a:xfrm>
          <a:prstGeom prst="ellipse">
            <a:avLst/>
          </a:prstGeom>
          <a:solidFill>
            <a:srgbClr val="ABCD06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89765" y="2161540"/>
            <a:ext cx="1151890" cy="1152000"/>
          </a:xfrm>
          <a:prstGeom prst="rect">
            <a:avLst/>
          </a:prstGeom>
          <a:solidFill>
            <a:srgbClr val="54C3F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174465" y="3880485"/>
            <a:ext cx="1151890" cy="1152000"/>
          </a:xfrm>
          <a:prstGeom prst="rect">
            <a:avLst/>
          </a:prstGeom>
          <a:solidFill>
            <a:srgbClr val="FCC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227305" y="3880485"/>
            <a:ext cx="1151890" cy="1152000"/>
          </a:xfrm>
          <a:prstGeom prst="rect">
            <a:avLst/>
          </a:prstGeom>
          <a:solidFill>
            <a:srgbClr val="ABCD06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5516355" y="2161540"/>
            <a:ext cx="1151890" cy="1152000"/>
          </a:xfrm>
          <a:prstGeom prst="triangle">
            <a:avLst/>
          </a:prstGeom>
          <a:solidFill>
            <a:srgbClr val="FCC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2253615" y="3880485"/>
            <a:ext cx="1152000" cy="1152000"/>
          </a:xfrm>
          <a:prstGeom prst="triangle">
            <a:avLst/>
          </a:prstGeom>
          <a:solidFill>
            <a:srgbClr val="54C3F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>
            <a:off x="9369535" y="2161540"/>
            <a:ext cx="1151890" cy="1152000"/>
          </a:xfrm>
          <a:prstGeom prst="triangle">
            <a:avLst/>
          </a:prstGeom>
          <a:solidFill>
            <a:srgbClr val="ABCD06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239520" y="1461135"/>
            <a:ext cx="6203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把附页中的图剪下来，</a:t>
            </a:r>
            <a:r>
              <a:rPr lang="zh-CN" altLang="en-US" sz="2800"/>
              <a:t>分一分。</a:t>
            </a:r>
            <a:endParaRPr lang="zh-CN" altLang="en-US" sz="2800"/>
          </a:p>
        </p:txBody>
      </p:sp>
      <p:sp>
        <p:nvSpPr>
          <p:cNvPr id="2" name="椭圆 1"/>
          <p:cNvSpPr/>
          <p:nvPr/>
        </p:nvSpPr>
        <p:spPr>
          <a:xfrm>
            <a:off x="531495" y="2058670"/>
            <a:ext cx="3215640" cy="31654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4263390" y="2058670"/>
            <a:ext cx="3215640" cy="31654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6"/>
            </p:custDataLst>
          </p:nvPr>
        </p:nvSpPr>
        <p:spPr>
          <a:xfrm>
            <a:off x="7995285" y="2058670"/>
            <a:ext cx="3215640" cy="31654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8889365" y="650023"/>
            <a:ext cx="2810577" cy="900647"/>
            <a:chOff x="2203" y="8418"/>
            <a:chExt cx="4317" cy="1355"/>
          </a:xfrm>
        </p:grpSpPr>
        <p:pic>
          <p:nvPicPr>
            <p:cNvPr id="14" name="图片 13" descr="空白气泡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203" y="8418"/>
              <a:ext cx="4317" cy="1355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9"/>
              </p:custDataLst>
            </p:nvPr>
          </p:nvSpPr>
          <p:spPr>
            <a:xfrm>
              <a:off x="3034" y="8604"/>
              <a:ext cx="3420" cy="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/>
                <a:t>按</a:t>
              </a:r>
              <a:r>
                <a:rPr lang="zh-CN" altLang="en-US" sz="3600"/>
                <a:t>形状分。</a:t>
              </a:r>
              <a:endParaRPr lang="zh-CN" altLang="en-US" sz="36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38275" y="5032375"/>
            <a:ext cx="1774190" cy="749300"/>
            <a:chOff x="8926" y="8760"/>
            <a:chExt cx="2794" cy="1180"/>
          </a:xfrm>
        </p:grpSpPr>
        <p:pic>
          <p:nvPicPr>
            <p:cNvPr id="29" name="图片 28" descr="长方形气泡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926" y="8760"/>
              <a:ext cx="2236" cy="1180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>
              <p:custDataLst>
                <p:tags r:id="rId12"/>
              </p:custDataLst>
            </p:nvPr>
          </p:nvSpPr>
          <p:spPr>
            <a:xfrm>
              <a:off x="9198" y="8818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/>
                <a:t>圆形</a:t>
              </a:r>
              <a:endParaRPr lang="zh-CN" altLang="en-US" sz="360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28565" y="5032375"/>
            <a:ext cx="2357120" cy="749300"/>
            <a:chOff x="8926" y="8760"/>
            <a:chExt cx="3712" cy="1180"/>
          </a:xfrm>
        </p:grpSpPr>
        <p:pic>
          <p:nvPicPr>
            <p:cNvPr id="32" name="图片 31" descr="长方形气泡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926" y="8760"/>
              <a:ext cx="2823" cy="1180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>
              <p:custDataLst>
                <p:tags r:id="rId14"/>
              </p:custDataLst>
            </p:nvPr>
          </p:nvSpPr>
          <p:spPr>
            <a:xfrm>
              <a:off x="9095" y="8856"/>
              <a:ext cx="35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/>
                <a:t>正方形</a:t>
              </a:r>
              <a:endParaRPr lang="zh-CN" altLang="en-US" sz="36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759190" y="5032375"/>
            <a:ext cx="2357120" cy="749300"/>
            <a:chOff x="8926" y="8760"/>
            <a:chExt cx="3712" cy="1180"/>
          </a:xfrm>
        </p:grpSpPr>
        <p:pic>
          <p:nvPicPr>
            <p:cNvPr id="35" name="图片 34" descr="长方形气泡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926" y="8760"/>
              <a:ext cx="2823" cy="1180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>
              <p:custDataLst>
                <p:tags r:id="rId16"/>
              </p:custDataLst>
            </p:nvPr>
          </p:nvSpPr>
          <p:spPr>
            <a:xfrm>
              <a:off x="9095" y="8856"/>
              <a:ext cx="35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/>
                <a:t>三角形</a:t>
              </a:r>
              <a:endParaRPr lang="zh-CN" altLang="en-US" sz="3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20833 0.0512037 " pathEditMode="relative" ptsTypes="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79844 -0.0368519 " pathEditMode="relative" ptsTypes="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22135 0.0591667 " pathEditMode="relative" ptsTypes="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1406 0.0416667 " pathEditMode="relative" rAng="0" ptsTypes="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1146 -0.149815 " pathEditMode="relative" rAng="0" ptsTypes="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9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1667 -0.0137963 " pathEditMode="relative" rAng="0" ptsTypes="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89583 0 L 0.0303646 0.0368519 " pathEditMode="relative" rAng="0" ptsTypes="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1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401 0.0384259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55521 -0.0409259 " pathEditMode="relative" rAng="0" ptsTypes="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5" grpId="0" bldLvl="0" animBg="1"/>
      <p:bldP spid="8" grpId="0" animBg="1"/>
      <p:bldP spid="10" grpId="0" animBg="1"/>
      <p:bldP spid="9" grpId="0" animBg="1"/>
      <p:bldP spid="11" grpId="0" animBg="1"/>
      <p:bldP spid="13" grpId="0" animBg="1"/>
      <p:bldP spid="12" grpId="0" animBg="1"/>
      <p:bldP spid="17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" name="图片 4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045" y="2200275"/>
            <a:ext cx="11250295" cy="2473325"/>
          </a:xfrm>
          <a:prstGeom prst="rect">
            <a:avLst/>
          </a:prstGeom>
        </p:spPr>
      </p:pic>
      <p:pic>
        <p:nvPicPr>
          <p:cNvPr id="4" name="图片 3" descr="练一练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93704" b="88698"/>
          <a:stretch>
            <a:fillRect/>
          </a:stretch>
        </p:blipFill>
        <p:spPr>
          <a:xfrm>
            <a:off x="565150" y="1458595"/>
            <a:ext cx="763270" cy="80835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328420" y="1601470"/>
            <a:ext cx="3934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按要求分一分，</a:t>
            </a:r>
            <a:r>
              <a:rPr lang="zh-CN" altLang="zh-CN" sz="2800"/>
              <a:t>说一说。</a:t>
            </a:r>
            <a:endParaRPr lang="zh-CN" altLang="zh-CN" sz="2800"/>
          </a:p>
        </p:txBody>
      </p:sp>
      <p:sp>
        <p:nvSpPr>
          <p:cNvPr id="7" name="文本框 6"/>
          <p:cNvSpPr txBox="1"/>
          <p:nvPr/>
        </p:nvSpPr>
        <p:spPr>
          <a:xfrm>
            <a:off x="1031240" y="4954270"/>
            <a:ext cx="266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分成两类：</a:t>
            </a:r>
            <a:endParaRPr lang="zh-CN" altLang="en-US" sz="2800"/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031240" y="5794375"/>
            <a:ext cx="266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分成</a:t>
            </a:r>
            <a:r>
              <a:rPr lang="zh-CN" altLang="en-US" sz="2800"/>
              <a:t>三类：</a:t>
            </a:r>
            <a:endParaRPr lang="zh-CN" altLang="en-US" sz="2800"/>
          </a:p>
        </p:txBody>
      </p:sp>
      <p:cxnSp>
        <p:nvCxnSpPr>
          <p:cNvPr id="10" name="直接连接符 9"/>
          <p:cNvCxnSpPr/>
          <p:nvPr/>
        </p:nvCxnSpPr>
        <p:spPr>
          <a:xfrm>
            <a:off x="3148965" y="5568315"/>
            <a:ext cx="3357880" cy="11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8"/>
            </p:custDataLst>
          </p:nvPr>
        </p:nvCxnSpPr>
        <p:spPr>
          <a:xfrm>
            <a:off x="7292340" y="5579745"/>
            <a:ext cx="3357880" cy="11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9"/>
            </p:custDataLst>
          </p:nvPr>
        </p:nvCxnSpPr>
        <p:spPr>
          <a:xfrm flipV="1">
            <a:off x="3148965" y="6292850"/>
            <a:ext cx="220599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0"/>
            </p:custDataLst>
          </p:nvPr>
        </p:nvCxnSpPr>
        <p:spPr>
          <a:xfrm flipV="1">
            <a:off x="5796915" y="6303645"/>
            <a:ext cx="220599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1"/>
            </p:custDataLst>
          </p:nvPr>
        </p:nvCxnSpPr>
        <p:spPr>
          <a:xfrm flipV="1">
            <a:off x="8444865" y="6303645"/>
            <a:ext cx="220599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073400" y="4900295"/>
            <a:ext cx="690880" cy="70675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84390" y="4905375"/>
            <a:ext cx="69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23945" y="4900295"/>
            <a:ext cx="690880" cy="70675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③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10805" y="4889500"/>
            <a:ext cx="69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④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63060" y="4895850"/>
            <a:ext cx="690880" cy="70675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235315" y="4900295"/>
            <a:ext cx="69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⑥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28845" y="4900295"/>
            <a:ext cx="690880" cy="70675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⑦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751570" y="4884420"/>
            <a:ext cx="69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⑧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65420" y="4889500"/>
            <a:ext cx="690880" cy="70675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⑨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87370" y="5604510"/>
            <a:ext cx="690880" cy="70675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①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63920" y="5607050"/>
            <a:ext cx="690880" cy="70675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③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22465" y="5597525"/>
            <a:ext cx="690880" cy="70675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⑤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209415" y="5613400"/>
            <a:ext cx="690880" cy="70675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⑦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446260" y="5613400"/>
            <a:ext cx="690880" cy="70675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⑨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665220" y="5611495"/>
            <a:ext cx="69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②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01130" y="5588000"/>
            <a:ext cx="69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④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854440" y="5613400"/>
            <a:ext cx="69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⑥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750435" y="5594350"/>
            <a:ext cx="69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</a:rPr>
              <a:t>⑧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3" name="图片 32" descr="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1710" y="2686685"/>
            <a:ext cx="635635" cy="877570"/>
          </a:xfrm>
          <a:prstGeom prst="rect">
            <a:avLst/>
          </a:prstGeom>
        </p:spPr>
      </p:pic>
      <p:pic>
        <p:nvPicPr>
          <p:cNvPr id="34" name="图片 33" descr="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0390" y="2898140"/>
            <a:ext cx="1169035" cy="457200"/>
          </a:xfrm>
          <a:prstGeom prst="rect">
            <a:avLst/>
          </a:prstGeom>
        </p:spPr>
      </p:pic>
      <p:pic>
        <p:nvPicPr>
          <p:cNvPr id="35" name="图片 34" descr="3_副本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9135" y="2667635"/>
            <a:ext cx="911860" cy="911860"/>
          </a:xfrm>
          <a:prstGeom prst="rect">
            <a:avLst/>
          </a:prstGeom>
        </p:spPr>
      </p:pic>
      <p:pic>
        <p:nvPicPr>
          <p:cNvPr id="36" name="图片 35" descr="4_副本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98950" y="2862580"/>
            <a:ext cx="536575" cy="535940"/>
          </a:xfrm>
          <a:prstGeom prst="rect">
            <a:avLst/>
          </a:prstGeom>
        </p:spPr>
      </p:pic>
      <p:pic>
        <p:nvPicPr>
          <p:cNvPr id="37" name="图片 36" descr="5_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33010" y="2667635"/>
            <a:ext cx="929005" cy="929005"/>
          </a:xfrm>
          <a:prstGeom prst="rect">
            <a:avLst/>
          </a:prstGeom>
        </p:spPr>
      </p:pic>
      <p:pic>
        <p:nvPicPr>
          <p:cNvPr id="38" name="图片 37" descr="6_副本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5525" y="2775585"/>
            <a:ext cx="666115" cy="666115"/>
          </a:xfrm>
          <a:prstGeom prst="rect">
            <a:avLst/>
          </a:prstGeom>
        </p:spPr>
      </p:pic>
      <p:pic>
        <p:nvPicPr>
          <p:cNvPr id="39" name="图片 38" descr="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66585" y="2865755"/>
            <a:ext cx="1191260" cy="532765"/>
          </a:xfrm>
          <a:prstGeom prst="rect">
            <a:avLst/>
          </a:prstGeom>
        </p:spPr>
      </p:pic>
      <p:pic>
        <p:nvPicPr>
          <p:cNvPr id="40" name="图片 39" descr="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12480" y="2771775"/>
            <a:ext cx="1713865" cy="708025"/>
          </a:xfrm>
          <a:prstGeom prst="rect">
            <a:avLst/>
          </a:prstGeom>
        </p:spPr>
      </p:pic>
      <p:pic>
        <p:nvPicPr>
          <p:cNvPr id="41" name="图片 40" descr="9_副本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59390" y="2678430"/>
            <a:ext cx="899160" cy="897890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8444865" y="1164590"/>
            <a:ext cx="2373630" cy="853440"/>
            <a:chOff x="8267" y="1177"/>
            <a:chExt cx="3738" cy="1344"/>
          </a:xfrm>
        </p:grpSpPr>
        <p:pic>
          <p:nvPicPr>
            <p:cNvPr id="48" name="图片 47" descr="答案气泡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267" y="1177"/>
              <a:ext cx="3738" cy="1345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>
              <p:custDataLst>
                <p:tags r:id="rId22"/>
              </p:custDataLst>
            </p:nvPr>
          </p:nvSpPr>
          <p:spPr>
            <a:xfrm>
              <a:off x="8479" y="1332"/>
              <a:ext cx="350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/>
                <a:t>按颜色分。</a:t>
              </a:r>
              <a:endParaRPr lang="zh-CN" altLang="en-US" sz="360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444865" y="1164590"/>
            <a:ext cx="2373630" cy="853440"/>
            <a:chOff x="13231" y="1177"/>
            <a:chExt cx="3738" cy="1344"/>
          </a:xfrm>
        </p:grpSpPr>
        <p:pic>
          <p:nvPicPr>
            <p:cNvPr id="51" name="图片 50" descr="答案气泡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3231" y="1177"/>
              <a:ext cx="3738" cy="1345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>
              <p:custDataLst>
                <p:tags r:id="rId24"/>
              </p:custDataLst>
            </p:nvPr>
          </p:nvSpPr>
          <p:spPr>
            <a:xfrm>
              <a:off x="13443" y="1332"/>
              <a:ext cx="350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/>
                <a:t>按形状分。</a:t>
              </a:r>
              <a:endParaRPr lang="zh-CN" altLang="en-US" sz="3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  <p:bldP spid="16" grpId="0"/>
      <p:bldP spid="18" grpId="0"/>
      <p:bldP spid="20" grpId="0"/>
      <p:bldP spid="22" grpId="0"/>
      <p:bldP spid="24" grpId="0"/>
      <p:bldP spid="27" grpId="0"/>
      <p:bldP spid="29" grpId="0"/>
      <p:bldP spid="32" grpId="0"/>
      <p:bldP spid="25" grpId="0"/>
      <p:bldP spid="26" grpId="0"/>
      <p:bldP spid="30" grpId="0"/>
      <p:bldP spid="28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86273"/>
          <a:stretch>
            <a:fillRect/>
          </a:stretch>
        </p:blipFill>
        <p:spPr>
          <a:xfrm>
            <a:off x="785495" y="1394460"/>
            <a:ext cx="579120" cy="647700"/>
          </a:xfrm>
          <a:prstGeom prst="rect">
            <a:avLst/>
          </a:prstGeom>
        </p:spPr>
      </p:pic>
      <p:pic>
        <p:nvPicPr>
          <p:cNvPr id="5" name="图片 4" descr="练一练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1350" y="19685"/>
            <a:ext cx="2308860" cy="12738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83970" y="1436370"/>
            <a:ext cx="5854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看一看，说一说它们是怎么分类的。</a:t>
            </a:r>
            <a:endParaRPr lang="zh-CN" altLang="zh-CN" sz="2800"/>
          </a:p>
        </p:txBody>
      </p:sp>
      <p:pic>
        <p:nvPicPr>
          <p:cNvPr id="7" name="图片 6" descr="练3-1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895" y="1687830"/>
            <a:ext cx="7487920" cy="452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86273"/>
          <a:stretch>
            <a:fillRect/>
          </a:stretch>
        </p:blipFill>
        <p:spPr>
          <a:xfrm>
            <a:off x="785495" y="1435100"/>
            <a:ext cx="579120" cy="647700"/>
          </a:xfrm>
          <a:prstGeom prst="rect">
            <a:avLst/>
          </a:prstGeom>
        </p:spPr>
      </p:pic>
      <p:pic>
        <p:nvPicPr>
          <p:cNvPr id="5" name="图片 4" descr="练一练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1350" y="60325"/>
            <a:ext cx="2308860" cy="12738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83970" y="1477010"/>
            <a:ext cx="5854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看一看，说一说它们是怎么分类的。</a:t>
            </a:r>
            <a:endParaRPr lang="zh-CN" altLang="zh-CN" sz="2800"/>
          </a:p>
        </p:txBody>
      </p:sp>
      <p:pic>
        <p:nvPicPr>
          <p:cNvPr id="2" name="图片 1" descr="练3-2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25" y="2116455"/>
            <a:ext cx="11083925" cy="4124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283970" y="1687830"/>
            <a:ext cx="9848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想一想，你最喜欢本单元的哪个活动？还有好奇的问题吗？</a:t>
            </a:r>
            <a:endParaRPr lang="zh-CN" altLang="zh-CN" sz="2800"/>
          </a:p>
        </p:txBody>
      </p:sp>
      <p:pic>
        <p:nvPicPr>
          <p:cNvPr id="4" name="图片 3" descr="脚丫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95" y="1685290"/>
            <a:ext cx="561340" cy="6388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ln/>
                <a:solidFill>
                  <a:srgbClr val="62A8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  <a:endParaRPr lang="zh-CN" altLang="en-US" sz="3200" b="1">
              <a:ln/>
              <a:solidFill>
                <a:srgbClr val="62A83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D:/BaiduSyncdisk/数学工作室/♥.2024/1上课件（全）/1上教材背景图（课件使用）/一起来分类（1）.png一起来分类（1）"/>
          <p:cNvPicPr>
            <a:picLocks noChangeAspect="1"/>
          </p:cNvPicPr>
          <p:nvPr/>
        </p:nvPicPr>
        <p:blipFill>
          <a:blip r:embed="rId1"/>
          <a:srcRect l="1355" r="1355"/>
          <a:stretch>
            <a:fillRect/>
          </a:stretch>
        </p:blipFill>
        <p:spPr>
          <a:xfrm>
            <a:off x="1642745" y="956945"/>
            <a:ext cx="8811260" cy="524700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83260" y="207010"/>
            <a:ext cx="8189595" cy="521970"/>
            <a:chOff x="1076" y="735"/>
            <a:chExt cx="12897" cy="822"/>
          </a:xfrm>
        </p:grpSpPr>
        <p:sp>
          <p:nvSpPr>
            <p:cNvPr id="24" name="文本框 23"/>
            <p:cNvSpPr txBox="1"/>
            <p:nvPr>
              <p:custDataLst>
                <p:tags r:id="rId2"/>
              </p:custDataLst>
            </p:nvPr>
          </p:nvSpPr>
          <p:spPr>
            <a:xfrm>
              <a:off x="1764" y="735"/>
              <a:ext cx="1220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把书本分成两类，说一说你是</a:t>
              </a:r>
              <a:r>
                <a:rPr lang="zh-CN" altLang="en-US" sz="2800"/>
                <a:t>怎么分的。</a:t>
              </a:r>
              <a:endParaRPr lang="zh-CN" altLang="en-US" sz="2800"/>
            </a:p>
          </p:txBody>
        </p:sp>
        <p:pic>
          <p:nvPicPr>
            <p:cNvPr id="25" name="图片 24" descr="点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76" y="827"/>
              <a:ext cx="680" cy="6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D:/BaiduSyncdisk/数学工作室/♥.2024/1上课件（全）/1上教材背景图（课件使用）/一起来分类（数学书）.png一起来分类（数学书）"/>
          <p:cNvPicPr>
            <a:picLocks noChangeAspect="1"/>
          </p:cNvPicPr>
          <p:nvPr/>
        </p:nvPicPr>
        <p:blipFill>
          <a:blip r:embed="rId1"/>
          <a:srcRect l="9712" r="9712"/>
          <a:stretch>
            <a:fillRect/>
          </a:stretch>
        </p:blipFill>
        <p:spPr>
          <a:xfrm>
            <a:off x="5880100" y="1117600"/>
            <a:ext cx="1361440" cy="1435100"/>
          </a:xfrm>
          <a:prstGeom prst="rect">
            <a:avLst/>
          </a:prstGeom>
        </p:spPr>
      </p:pic>
      <p:pic>
        <p:nvPicPr>
          <p:cNvPr id="20" name="图片 19" descr="D:/BaiduSyncdisk/数学工作室/♥.2024/1上课件（全）/1上教材背景图（课件使用）/一起来分类（数学练习本）.png一起来分类（数学练习本）"/>
          <p:cNvPicPr>
            <a:picLocks noChangeAspect="1"/>
          </p:cNvPicPr>
          <p:nvPr/>
        </p:nvPicPr>
        <p:blipFill>
          <a:blip r:embed="rId2"/>
          <a:srcRect l="9924" r="9924"/>
          <a:stretch>
            <a:fillRect/>
          </a:stretch>
        </p:blipFill>
        <p:spPr>
          <a:xfrm>
            <a:off x="3894455" y="1212215"/>
            <a:ext cx="1203960" cy="1340485"/>
          </a:xfrm>
          <a:prstGeom prst="rect">
            <a:avLst/>
          </a:prstGeom>
        </p:spPr>
      </p:pic>
      <p:pic>
        <p:nvPicPr>
          <p:cNvPr id="29" name="图片 28" descr="D:/BaiduSyncdisk/数学工作室/♥.2024/1上课件（全）/1上教材背景图（课件使用）/一起来分类（语文书）.png一起来分类（语文书）"/>
          <p:cNvPicPr>
            <a:picLocks noChangeAspect="1"/>
          </p:cNvPicPr>
          <p:nvPr/>
        </p:nvPicPr>
        <p:blipFill>
          <a:blip r:embed="rId3"/>
          <a:srcRect l="7897" r="7897"/>
          <a:stretch>
            <a:fillRect/>
          </a:stretch>
        </p:blipFill>
        <p:spPr>
          <a:xfrm>
            <a:off x="4681855" y="1510665"/>
            <a:ext cx="1431290" cy="144335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683260" y="434975"/>
            <a:ext cx="8189595" cy="521970"/>
            <a:chOff x="1076" y="735"/>
            <a:chExt cx="12897" cy="822"/>
          </a:xfrm>
        </p:grpSpPr>
        <p:sp>
          <p:nvSpPr>
            <p:cNvPr id="35" name="文本框 34"/>
            <p:cNvSpPr txBox="1"/>
            <p:nvPr>
              <p:custDataLst>
                <p:tags r:id="rId4"/>
              </p:custDataLst>
            </p:nvPr>
          </p:nvSpPr>
          <p:spPr>
            <a:xfrm>
              <a:off x="1764" y="735"/>
              <a:ext cx="1220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把书本分成两类，说一说你是</a:t>
              </a:r>
              <a:r>
                <a:rPr lang="zh-CN" altLang="en-US" sz="2800"/>
                <a:t>怎么分的。</a:t>
              </a:r>
              <a:endParaRPr lang="zh-CN" altLang="en-US" sz="2800"/>
            </a:p>
          </p:txBody>
        </p:sp>
        <p:pic>
          <p:nvPicPr>
            <p:cNvPr id="36" name="图片 35" descr="点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76" y="827"/>
              <a:ext cx="680" cy="680"/>
            </a:xfrm>
            <a:prstGeom prst="rect">
              <a:avLst/>
            </a:prstGeom>
          </p:spPr>
        </p:pic>
      </p:grpSp>
      <p:pic>
        <p:nvPicPr>
          <p:cNvPr id="27" name="图片 26" descr="D:/BaiduSyncdisk/数学工作室/♥.2024/1上课件（全）/1上教材背景图（课件使用）/一起来分类（语文练习本）.png一起来分类（语文练习本）"/>
          <p:cNvPicPr>
            <a:picLocks noChangeAspect="1"/>
          </p:cNvPicPr>
          <p:nvPr/>
        </p:nvPicPr>
        <p:blipFill>
          <a:blip r:embed="rId7"/>
          <a:srcRect l="9889" r="9889"/>
          <a:stretch>
            <a:fillRect/>
          </a:stretch>
        </p:blipFill>
        <p:spPr>
          <a:xfrm>
            <a:off x="6934835" y="1280795"/>
            <a:ext cx="1235710" cy="1374140"/>
          </a:xfrm>
          <a:prstGeom prst="rect">
            <a:avLst/>
          </a:prstGeom>
        </p:spPr>
      </p:pic>
      <p:pic>
        <p:nvPicPr>
          <p:cNvPr id="26" name="图片 25" descr="D:/BaiduSyncdisk/数学工作室/♥.2024/1上课件（全）/1上教材背景图（课件使用）/一起来分类（数学书）.png一起来分类（数学书）"/>
          <p:cNvPicPr>
            <a:picLocks noChangeAspect="1"/>
          </p:cNvPicPr>
          <p:nvPr/>
        </p:nvPicPr>
        <p:blipFill>
          <a:blip r:embed="rId1"/>
          <a:srcRect l="9712" r="9712"/>
          <a:stretch>
            <a:fillRect/>
          </a:stretch>
        </p:blipFill>
        <p:spPr>
          <a:xfrm>
            <a:off x="5880100" y="1147445"/>
            <a:ext cx="1361440" cy="1435100"/>
          </a:xfrm>
          <a:prstGeom prst="rect">
            <a:avLst/>
          </a:prstGeom>
        </p:spPr>
      </p:pic>
      <p:pic>
        <p:nvPicPr>
          <p:cNvPr id="33" name="图片 32" descr="D:/BaiduSyncdisk/数学工作室/♥.2024/1上课件（全）/1上教材背景图（课件使用）/一起来分类（语文书）.png一起来分类（语文书）"/>
          <p:cNvPicPr>
            <a:picLocks noChangeAspect="1"/>
          </p:cNvPicPr>
          <p:nvPr/>
        </p:nvPicPr>
        <p:blipFill>
          <a:blip r:embed="rId3"/>
          <a:srcRect l="7897" r="7897"/>
          <a:stretch>
            <a:fillRect/>
          </a:stretch>
        </p:blipFill>
        <p:spPr>
          <a:xfrm>
            <a:off x="4681855" y="1540510"/>
            <a:ext cx="1431290" cy="1443355"/>
          </a:xfrm>
          <a:prstGeom prst="rect">
            <a:avLst/>
          </a:prstGeom>
        </p:spPr>
      </p:pic>
      <p:pic>
        <p:nvPicPr>
          <p:cNvPr id="6" name="图片 5" descr="D:/BaiduSyncdisk/数学工作室/♥.2024/1上课件（全）/1上教材背景图（课件使用）/一起来分类（语文书）.png一起来分类（语文书）"/>
          <p:cNvPicPr>
            <a:picLocks noChangeAspect="1"/>
          </p:cNvPicPr>
          <p:nvPr/>
        </p:nvPicPr>
        <p:blipFill>
          <a:blip r:embed="rId3"/>
          <a:srcRect l="7897" r="7897"/>
          <a:stretch>
            <a:fillRect/>
          </a:stretch>
        </p:blipFill>
        <p:spPr>
          <a:xfrm>
            <a:off x="4695825" y="1520190"/>
            <a:ext cx="1431290" cy="1443355"/>
          </a:xfrm>
          <a:prstGeom prst="rect">
            <a:avLst/>
          </a:prstGeom>
        </p:spPr>
      </p:pic>
      <p:pic>
        <p:nvPicPr>
          <p:cNvPr id="31" name="图片 30" descr="D:/BaiduSyncdisk/数学工作室/♥.2024/1上课件（全）/1上教材背景图（课件使用）/一起来分类（语文练习本）.png一起来分类（语文练习本）"/>
          <p:cNvPicPr>
            <a:picLocks noChangeAspect="1"/>
          </p:cNvPicPr>
          <p:nvPr/>
        </p:nvPicPr>
        <p:blipFill>
          <a:blip r:embed="rId7"/>
          <a:srcRect l="9889" r="9889"/>
          <a:stretch>
            <a:fillRect/>
          </a:stretch>
        </p:blipFill>
        <p:spPr>
          <a:xfrm>
            <a:off x="6934835" y="1310640"/>
            <a:ext cx="1235710" cy="1374140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579755" y="3637915"/>
            <a:ext cx="2569210" cy="1070610"/>
            <a:chOff x="1362" y="7769"/>
            <a:chExt cx="4046" cy="1686"/>
          </a:xfrm>
        </p:grpSpPr>
        <p:pic>
          <p:nvPicPr>
            <p:cNvPr id="55" name="图片 54" descr="长方形气泡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62" y="7769"/>
              <a:ext cx="3494" cy="1634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>
              <p:custDataLst>
                <p:tags r:id="rId9"/>
              </p:custDataLst>
            </p:nvPr>
          </p:nvSpPr>
          <p:spPr>
            <a:xfrm>
              <a:off x="1490" y="7938"/>
              <a:ext cx="3918" cy="15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2400"/>
                <a:t>语文书和语文</a:t>
              </a:r>
              <a:endParaRPr lang="zh-CN" altLang="en-US" sz="2400"/>
            </a:p>
            <a:p>
              <a:r>
                <a:rPr lang="zh-CN" altLang="en-US" sz="2400"/>
                <a:t>练习本为一类。</a:t>
              </a:r>
              <a:endParaRPr lang="zh-CN" altLang="en-US" sz="240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79755" y="5037455"/>
            <a:ext cx="2740025" cy="1054100"/>
            <a:chOff x="844" y="5042"/>
            <a:chExt cx="4315" cy="1660"/>
          </a:xfrm>
        </p:grpSpPr>
        <p:pic>
          <p:nvPicPr>
            <p:cNvPr id="53" name="图片 52" descr="长方形气泡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4" y="5042"/>
              <a:ext cx="3619" cy="1660"/>
            </a:xfrm>
            <a:prstGeom prst="rect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1076" y="5295"/>
              <a:ext cx="4083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>
                  <a:sym typeface="+mn-ea"/>
                </a:rPr>
                <a:t>数学书和数学</a:t>
              </a:r>
              <a:endParaRPr lang="zh-CN" altLang="en-US" sz="2400">
                <a:sym typeface="+mn-ea"/>
              </a:endParaRPr>
            </a:p>
            <a:p>
              <a:pPr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>
                  <a:sym typeface="+mn-ea"/>
                </a:rPr>
                <a:t>练习本为一类</a:t>
              </a:r>
              <a:r>
                <a:rPr lang="zh-CN" altLang="en-US" sz="3200">
                  <a:sym typeface="+mn-ea"/>
                </a:rPr>
                <a:t>。</a:t>
              </a:r>
              <a:endParaRPr lang="zh-CN" altLang="en-US" sz="3200">
                <a:sym typeface="+mn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494520" y="3790315"/>
            <a:ext cx="2299335" cy="732790"/>
            <a:chOff x="12867" y="6422"/>
            <a:chExt cx="3621" cy="1154"/>
          </a:xfrm>
        </p:grpSpPr>
        <p:pic>
          <p:nvPicPr>
            <p:cNvPr id="57" name="图片 56" descr="长方形气泡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2867" y="6422"/>
              <a:ext cx="3139" cy="1154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13028" y="6597"/>
              <a:ext cx="34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/>
                <a:t>书分为一类。</a:t>
              </a:r>
              <a:endParaRPr lang="zh-CN" altLang="en-US" sz="2400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9309100" y="5201920"/>
            <a:ext cx="2485390" cy="765175"/>
            <a:chOff x="12361" y="1687"/>
            <a:chExt cx="3914" cy="1205"/>
          </a:xfrm>
        </p:grpSpPr>
        <p:pic>
          <p:nvPicPr>
            <p:cNvPr id="56" name="图片 55" descr="长方形气泡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2361" y="1687"/>
              <a:ext cx="3914" cy="1205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12430" y="1943"/>
              <a:ext cx="380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/>
                <a:t>练习本分为一类。</a:t>
              </a:r>
              <a:endParaRPr lang="zh-CN" altLang="en-US" sz="2400"/>
            </a:p>
          </p:txBody>
        </p:sp>
      </p:grpSp>
      <p:pic>
        <p:nvPicPr>
          <p:cNvPr id="62" name="图片 61" descr="笑笑人头气泡"/>
          <p:cNvPicPr>
            <a:picLocks noChangeAspect="1"/>
          </p:cNvPicPr>
          <p:nvPr/>
        </p:nvPicPr>
        <p:blipFill>
          <a:blip r:embed="rId12"/>
          <a:srcRect l="70847" t="62473"/>
          <a:stretch>
            <a:fillRect/>
          </a:stretch>
        </p:blipFill>
        <p:spPr>
          <a:xfrm>
            <a:off x="410845" y="2684780"/>
            <a:ext cx="1170940" cy="1085850"/>
          </a:xfrm>
          <a:prstGeom prst="ellipse">
            <a:avLst/>
          </a:prstGeom>
        </p:spPr>
      </p:pic>
      <p:pic>
        <p:nvPicPr>
          <p:cNvPr id="63" name="图片 62" descr="淘气人头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10629265" y="2684780"/>
            <a:ext cx="1164590" cy="1153795"/>
          </a:xfrm>
          <a:prstGeom prst="rect">
            <a:avLst/>
          </a:prstGeom>
        </p:spPr>
      </p:pic>
      <p:sp>
        <p:nvSpPr>
          <p:cNvPr id="64" name="椭圆 63"/>
          <p:cNvSpPr/>
          <p:nvPr/>
        </p:nvSpPr>
        <p:spPr>
          <a:xfrm>
            <a:off x="6268085" y="4895850"/>
            <a:ext cx="2685415" cy="13601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3091180" y="3411220"/>
            <a:ext cx="2685415" cy="13601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3091180" y="4889500"/>
            <a:ext cx="2685415" cy="13601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6274435" y="3411220"/>
            <a:ext cx="2685415" cy="13601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 descr="D:/BaiduSyncdisk/数学工作室/♥.2024/1上课件（全）/1上教材背景图（课件使用）/一起来分类（数学练习本）.png一起来分类（数学练习本）"/>
          <p:cNvPicPr>
            <a:picLocks noChangeAspect="1"/>
          </p:cNvPicPr>
          <p:nvPr/>
        </p:nvPicPr>
        <p:blipFill>
          <a:blip r:embed="rId2"/>
          <a:srcRect l="9924" r="9924"/>
          <a:stretch>
            <a:fillRect/>
          </a:stretch>
        </p:blipFill>
        <p:spPr>
          <a:xfrm>
            <a:off x="3894455" y="1268730"/>
            <a:ext cx="1203960" cy="1340485"/>
          </a:xfrm>
          <a:prstGeom prst="rect">
            <a:avLst/>
          </a:prstGeom>
        </p:spPr>
      </p:pic>
      <p:pic>
        <p:nvPicPr>
          <p:cNvPr id="32" name="图片 31" descr="D:/BaiduSyncdisk/数学工作室/♥.2024/1上课件（全）/1上教材背景图（课件使用）/一起来分类（数学练习本）.png一起来分类（数学练习本）"/>
          <p:cNvPicPr>
            <a:picLocks noChangeAspect="1"/>
          </p:cNvPicPr>
          <p:nvPr/>
        </p:nvPicPr>
        <p:blipFill>
          <a:blip r:embed="rId2"/>
          <a:srcRect l="9924" r="9924"/>
          <a:stretch>
            <a:fillRect/>
          </a:stretch>
        </p:blipFill>
        <p:spPr>
          <a:xfrm>
            <a:off x="3895725" y="1242060"/>
            <a:ext cx="1203960" cy="1340485"/>
          </a:xfrm>
          <a:prstGeom prst="rect">
            <a:avLst/>
          </a:prstGeom>
        </p:spPr>
      </p:pic>
      <p:pic>
        <p:nvPicPr>
          <p:cNvPr id="30" name="图片 29" descr="D:/BaiduSyncdisk/数学工作室/♥.2024/1上课件（全）/1上教材背景图（课件使用）/一起来分类（数学书）.png一起来分类（数学书）"/>
          <p:cNvPicPr>
            <a:picLocks noChangeAspect="1"/>
          </p:cNvPicPr>
          <p:nvPr/>
        </p:nvPicPr>
        <p:blipFill>
          <a:blip r:embed="rId1"/>
          <a:srcRect l="9712" r="9712"/>
          <a:stretch>
            <a:fillRect/>
          </a:stretch>
        </p:blipFill>
        <p:spPr>
          <a:xfrm>
            <a:off x="5881370" y="1147445"/>
            <a:ext cx="1361440" cy="1435100"/>
          </a:xfrm>
          <a:prstGeom prst="rect">
            <a:avLst/>
          </a:prstGeom>
        </p:spPr>
      </p:pic>
      <p:pic>
        <p:nvPicPr>
          <p:cNvPr id="19" name="图片 18" descr="D:/BaiduSyncdisk/数学工作室/♥.2024/1上课件（全）/1上教材背景图（课件使用）/一起来分类（语文练习本）.png一起来分类（语文练习本）"/>
          <p:cNvPicPr>
            <a:picLocks noChangeAspect="1"/>
          </p:cNvPicPr>
          <p:nvPr/>
        </p:nvPicPr>
        <p:blipFill>
          <a:blip r:embed="rId7"/>
          <a:srcRect l="9889" r="9889"/>
          <a:stretch>
            <a:fillRect/>
          </a:stretch>
        </p:blipFill>
        <p:spPr>
          <a:xfrm>
            <a:off x="6936105" y="1310640"/>
            <a:ext cx="1235710" cy="1374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89583 0.00138889 L -0.121094 0.27713 " pathEditMode="relative" rAng="0" ptsTypes="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14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151 0.317222 " pathEditMode="relative" rAng="0" ptsTypes="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5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49 0.542593 " pathEditMode="relative" rAng="0" ptsTypes="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27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292 -0.00194444 L 0.0448437 0.535 " pathEditMode="relative" rAng="0" ptsTypes="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6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89583 -0.00324074 L 0.137083 0.275463 " pathEditMode="relative" rAng="0" ptsTypes="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14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026 0.333426 " pathEditMode="relative" rAng="0" ptsTypes="">
                                      <p:cBhvr>
                                        <p:cTn id="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16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48438 0.523981 " pathEditMode="relative" rAng="0" ptsTypes=""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24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9167 0.00166667 L 0.292188 0.536481 " pathEditMode="relative" rAng="0" ptsTypes="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247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6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683260" y="288290"/>
            <a:ext cx="8256270" cy="521970"/>
            <a:chOff x="1076" y="735"/>
            <a:chExt cx="13002" cy="822"/>
          </a:xfrm>
        </p:grpSpPr>
        <p:sp>
          <p:nvSpPr>
            <p:cNvPr id="24" name="文本框 23"/>
            <p:cNvSpPr txBox="1"/>
            <p:nvPr/>
          </p:nvSpPr>
          <p:spPr>
            <a:xfrm>
              <a:off x="1764" y="735"/>
              <a:ext cx="1231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把笔袋里的笔分成两类，说一说你是怎么分的。</a:t>
              </a:r>
              <a:endParaRPr lang="zh-CN" altLang="en-US" sz="2800"/>
            </a:p>
          </p:txBody>
        </p:sp>
        <p:pic>
          <p:nvPicPr>
            <p:cNvPr id="25" name="图片 24" descr="点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6" y="827"/>
              <a:ext cx="680" cy="680"/>
            </a:xfrm>
            <a:prstGeom prst="rect">
              <a:avLst/>
            </a:prstGeom>
          </p:spPr>
        </p:pic>
      </p:grpSp>
      <p:pic>
        <p:nvPicPr>
          <p:cNvPr id="2" name="图片 1" descr="主图-2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1160145"/>
            <a:ext cx="8569325" cy="5102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683260" y="466725"/>
            <a:ext cx="8256270" cy="521970"/>
            <a:chOff x="1076" y="735"/>
            <a:chExt cx="13002" cy="822"/>
          </a:xfrm>
        </p:grpSpPr>
        <p:sp>
          <p:nvSpPr>
            <p:cNvPr id="24" name="文本框 23"/>
            <p:cNvSpPr txBox="1"/>
            <p:nvPr>
              <p:custDataLst>
                <p:tags r:id="rId1"/>
              </p:custDataLst>
            </p:nvPr>
          </p:nvSpPr>
          <p:spPr>
            <a:xfrm>
              <a:off x="1764" y="735"/>
              <a:ext cx="1231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把笔袋里的笔分成两类，说一说你是怎么分的。</a:t>
              </a:r>
              <a:endParaRPr lang="zh-CN" altLang="en-US" sz="2800"/>
            </a:p>
          </p:txBody>
        </p:sp>
        <p:pic>
          <p:nvPicPr>
            <p:cNvPr id="25" name="图片 24" descr="点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076" y="827"/>
              <a:ext cx="680" cy="680"/>
            </a:xfrm>
            <a:prstGeom prst="rect">
              <a:avLst/>
            </a:prstGeom>
          </p:spPr>
        </p:pic>
      </p:grpSp>
      <p:pic>
        <p:nvPicPr>
          <p:cNvPr id="2" name="图片 1" descr="1-绿色彩笔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180" y="1603375"/>
            <a:ext cx="1106805" cy="337820"/>
          </a:xfrm>
          <a:prstGeom prst="rect">
            <a:avLst/>
          </a:prstGeom>
        </p:spPr>
      </p:pic>
      <p:pic>
        <p:nvPicPr>
          <p:cNvPr id="4" name="图片 3" descr="2-红色彩笔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135" y="1945005"/>
            <a:ext cx="736600" cy="276225"/>
          </a:xfrm>
          <a:prstGeom prst="rect">
            <a:avLst/>
          </a:prstGeom>
        </p:spPr>
      </p:pic>
      <p:pic>
        <p:nvPicPr>
          <p:cNvPr id="5" name="图片 4" descr="3-蓝色彩笔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335" y="2204085"/>
            <a:ext cx="650875" cy="393065"/>
          </a:xfrm>
          <a:prstGeom prst="rect">
            <a:avLst/>
          </a:prstGeom>
        </p:spPr>
      </p:pic>
      <p:pic>
        <p:nvPicPr>
          <p:cNvPr id="6" name="图片 5" descr="4-铅笔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5220" y="1564005"/>
            <a:ext cx="640715" cy="280035"/>
          </a:xfrm>
          <a:prstGeom prst="rect">
            <a:avLst/>
          </a:prstGeom>
        </p:spPr>
      </p:pic>
      <p:pic>
        <p:nvPicPr>
          <p:cNvPr id="7" name="图片 6" descr="5-橡皮头铅笔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1775" y="1506855"/>
            <a:ext cx="810895" cy="635635"/>
          </a:xfrm>
          <a:prstGeom prst="rect">
            <a:avLst/>
          </a:prstGeom>
        </p:spPr>
      </p:pic>
      <p:pic>
        <p:nvPicPr>
          <p:cNvPr id="8" name="图片 7" descr="6-黄色彩笔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8805" y="1529715"/>
            <a:ext cx="1134745" cy="287655"/>
          </a:xfrm>
          <a:prstGeom prst="rect">
            <a:avLst/>
          </a:prstGeom>
        </p:spPr>
      </p:pic>
      <p:pic>
        <p:nvPicPr>
          <p:cNvPr id="9" name="图片 8" descr="7-橡皮头铅笔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3205" y="1732915"/>
            <a:ext cx="962660" cy="398780"/>
          </a:xfrm>
          <a:prstGeom prst="rect">
            <a:avLst/>
          </a:prstGeom>
        </p:spPr>
      </p:pic>
      <p:pic>
        <p:nvPicPr>
          <p:cNvPr id="11" name="图片 10" descr="4-铅笔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8055" y="1456055"/>
            <a:ext cx="619760" cy="271145"/>
          </a:xfrm>
          <a:prstGeom prst="rect">
            <a:avLst/>
          </a:prstGeom>
        </p:spPr>
      </p:pic>
      <p:pic>
        <p:nvPicPr>
          <p:cNvPr id="20" name="图片 19" descr="5-橡皮头铅笔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1775" y="1496060"/>
            <a:ext cx="810895" cy="635635"/>
          </a:xfrm>
          <a:prstGeom prst="rect">
            <a:avLst/>
          </a:prstGeom>
        </p:spPr>
      </p:pic>
      <p:pic>
        <p:nvPicPr>
          <p:cNvPr id="22" name="图片 21" descr="7-橡皮头铅笔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3205" y="1733550"/>
            <a:ext cx="962660" cy="398780"/>
          </a:xfrm>
          <a:prstGeom prst="rect">
            <a:avLst/>
          </a:prstGeom>
        </p:spPr>
      </p:pic>
      <p:pic>
        <p:nvPicPr>
          <p:cNvPr id="30" name="图片 29" descr="5-橡皮头铅笔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1775" y="1529715"/>
            <a:ext cx="810895" cy="635635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442595" y="3498215"/>
            <a:ext cx="3021965" cy="902335"/>
            <a:chOff x="8517" y="5828"/>
            <a:chExt cx="4759" cy="1421"/>
          </a:xfrm>
        </p:grpSpPr>
        <p:pic>
          <p:nvPicPr>
            <p:cNvPr id="35" name="图片 34" descr="长方形气泡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17" y="5828"/>
              <a:ext cx="4608" cy="1421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8724" y="6169"/>
              <a:ext cx="455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/>
                <a:t>带橡皮的分为一类。</a:t>
              </a:r>
              <a:endParaRPr lang="zh-CN" altLang="en-US" sz="2400"/>
            </a:p>
          </p:txBody>
        </p:sp>
      </p:grpSp>
      <p:pic>
        <p:nvPicPr>
          <p:cNvPr id="32" name="图片 31" descr="7-橡皮头铅笔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5115" y="1743710"/>
            <a:ext cx="962660" cy="398780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9101455" y="3498215"/>
            <a:ext cx="2334260" cy="902335"/>
            <a:chOff x="8517" y="5828"/>
            <a:chExt cx="3676" cy="1421"/>
          </a:xfrm>
        </p:grpSpPr>
        <p:pic>
          <p:nvPicPr>
            <p:cNvPr id="42" name="图片 41" descr="长方形气泡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517" y="5828"/>
              <a:ext cx="3676" cy="1421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>
              <p:custDataLst>
                <p:tags r:id="rId13"/>
              </p:custDataLst>
            </p:nvPr>
          </p:nvSpPr>
          <p:spPr>
            <a:xfrm>
              <a:off x="8724" y="6169"/>
              <a:ext cx="346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/>
                <a:t>铅笔分为一类。</a:t>
              </a:r>
              <a:endParaRPr lang="zh-CN" altLang="en-US" sz="240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22275" y="4893310"/>
            <a:ext cx="3199981" cy="902335"/>
            <a:chOff x="8517" y="5828"/>
            <a:chExt cx="5084" cy="1421"/>
          </a:xfrm>
        </p:grpSpPr>
        <p:pic>
          <p:nvPicPr>
            <p:cNvPr id="39" name="图片 38" descr="长方形气泡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517" y="5828"/>
              <a:ext cx="5084" cy="1421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>
              <p:custDataLst>
                <p:tags r:id="rId15"/>
              </p:custDataLst>
            </p:nvPr>
          </p:nvSpPr>
          <p:spPr>
            <a:xfrm>
              <a:off x="8692" y="6169"/>
              <a:ext cx="490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/>
                <a:t>不带橡皮的分为一类。</a:t>
              </a:r>
              <a:endParaRPr lang="zh-CN" altLang="en-US" sz="240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097010" y="4893310"/>
            <a:ext cx="2334260" cy="902335"/>
            <a:chOff x="8517" y="5828"/>
            <a:chExt cx="3676" cy="1421"/>
          </a:xfrm>
        </p:grpSpPr>
        <p:pic>
          <p:nvPicPr>
            <p:cNvPr id="45" name="图片 44" descr="长方形气泡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517" y="5828"/>
              <a:ext cx="3676" cy="1421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>
              <p:custDataLst>
                <p:tags r:id="rId17"/>
              </p:custDataLst>
            </p:nvPr>
          </p:nvSpPr>
          <p:spPr>
            <a:xfrm>
              <a:off x="8724" y="6169"/>
              <a:ext cx="346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/>
                <a:t>彩笔分为一类。</a:t>
              </a:r>
              <a:endParaRPr lang="zh-CN" altLang="en-US" sz="2400"/>
            </a:p>
          </p:txBody>
        </p:sp>
      </p:grpSp>
      <p:pic>
        <p:nvPicPr>
          <p:cNvPr id="47" name="图片 46" descr="7-橡皮头铅笔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500000">
            <a:off x="4787900" y="3790315"/>
            <a:ext cx="962660" cy="398780"/>
          </a:xfrm>
          <a:prstGeom prst="rect">
            <a:avLst/>
          </a:prstGeom>
        </p:spPr>
      </p:pic>
      <p:pic>
        <p:nvPicPr>
          <p:cNvPr id="14" name="图片 13" descr="笑笑人头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9895" y="2515870"/>
            <a:ext cx="1276350" cy="1183640"/>
          </a:xfrm>
          <a:prstGeom prst="rect">
            <a:avLst/>
          </a:prstGeom>
        </p:spPr>
      </p:pic>
      <p:sp>
        <p:nvSpPr>
          <p:cNvPr id="68" name="椭圆 67"/>
          <p:cNvSpPr/>
          <p:nvPr>
            <p:custDataLst>
              <p:tags r:id="rId19"/>
            </p:custDataLst>
          </p:nvPr>
        </p:nvSpPr>
        <p:spPr>
          <a:xfrm>
            <a:off x="3792855" y="3446780"/>
            <a:ext cx="2221865" cy="99631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 descr="1-绿色彩笔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020" y="1597025"/>
            <a:ext cx="1106805" cy="337820"/>
          </a:xfrm>
          <a:prstGeom prst="rect">
            <a:avLst/>
          </a:prstGeom>
        </p:spPr>
      </p:pic>
      <p:pic>
        <p:nvPicPr>
          <p:cNvPr id="17" name="图片 16" descr="2-红色彩笔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135" y="1945005"/>
            <a:ext cx="736600" cy="276225"/>
          </a:xfrm>
          <a:prstGeom prst="rect">
            <a:avLst/>
          </a:prstGeom>
        </p:spPr>
      </p:pic>
      <p:pic>
        <p:nvPicPr>
          <p:cNvPr id="18" name="图片 17" descr="3-蓝色彩笔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4175" y="2204085"/>
            <a:ext cx="650875" cy="393065"/>
          </a:xfrm>
          <a:prstGeom prst="rect">
            <a:avLst/>
          </a:prstGeom>
        </p:spPr>
      </p:pic>
      <p:pic>
        <p:nvPicPr>
          <p:cNvPr id="19" name="图片 18" descr="4-铅笔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6810" y="1553845"/>
            <a:ext cx="640715" cy="280035"/>
          </a:xfrm>
          <a:prstGeom prst="rect">
            <a:avLst/>
          </a:prstGeom>
        </p:spPr>
      </p:pic>
      <p:pic>
        <p:nvPicPr>
          <p:cNvPr id="21" name="图片 20" descr="6-黄色彩笔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8805" y="1536065"/>
            <a:ext cx="1134745" cy="287655"/>
          </a:xfrm>
          <a:prstGeom prst="rect">
            <a:avLst/>
          </a:prstGeom>
        </p:spPr>
      </p:pic>
      <p:pic>
        <p:nvPicPr>
          <p:cNvPr id="23" name="图片 22" descr="4-铅笔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8055" y="1462405"/>
            <a:ext cx="619760" cy="271145"/>
          </a:xfrm>
          <a:prstGeom prst="rect">
            <a:avLst/>
          </a:prstGeom>
        </p:spPr>
      </p:pic>
      <p:pic>
        <p:nvPicPr>
          <p:cNvPr id="48" name="图片 47" descr="1-绿色彩笔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60000">
            <a:off x="4246880" y="5292725"/>
            <a:ext cx="1106805" cy="337820"/>
          </a:xfrm>
          <a:prstGeom prst="rect">
            <a:avLst/>
          </a:prstGeom>
        </p:spPr>
      </p:pic>
      <p:pic>
        <p:nvPicPr>
          <p:cNvPr id="49" name="图片 48" descr="2-红色彩笔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660000">
            <a:off x="4076700" y="4932045"/>
            <a:ext cx="736600" cy="276225"/>
          </a:xfrm>
          <a:prstGeom prst="rect">
            <a:avLst/>
          </a:prstGeom>
        </p:spPr>
      </p:pic>
      <p:pic>
        <p:nvPicPr>
          <p:cNvPr id="50" name="图片 49" descr="3-蓝色彩笔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00000">
            <a:off x="4206875" y="5289550"/>
            <a:ext cx="650875" cy="393065"/>
          </a:xfrm>
          <a:prstGeom prst="rect">
            <a:avLst/>
          </a:prstGeom>
        </p:spPr>
      </p:pic>
      <p:pic>
        <p:nvPicPr>
          <p:cNvPr id="51" name="图片 50" descr="4-铅笔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580000">
            <a:off x="4850130" y="5442585"/>
            <a:ext cx="640715" cy="280035"/>
          </a:xfrm>
          <a:prstGeom prst="rect">
            <a:avLst/>
          </a:prstGeom>
        </p:spPr>
      </p:pic>
      <p:pic>
        <p:nvPicPr>
          <p:cNvPr id="52" name="图片 51" descr="6-黄色彩笔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140000">
            <a:off x="5024755" y="5327015"/>
            <a:ext cx="1134745" cy="287655"/>
          </a:xfrm>
          <a:prstGeom prst="rect">
            <a:avLst/>
          </a:prstGeom>
        </p:spPr>
      </p:pic>
      <p:pic>
        <p:nvPicPr>
          <p:cNvPr id="53" name="图片 52" descr="4-铅笔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400000">
            <a:off x="4931410" y="5041900"/>
            <a:ext cx="619760" cy="271145"/>
          </a:xfrm>
          <a:prstGeom prst="rect">
            <a:avLst/>
          </a:prstGeom>
        </p:spPr>
      </p:pic>
      <p:sp>
        <p:nvSpPr>
          <p:cNvPr id="54" name="椭圆 53"/>
          <p:cNvSpPr/>
          <p:nvPr/>
        </p:nvSpPr>
        <p:spPr>
          <a:xfrm>
            <a:off x="3691255" y="4602480"/>
            <a:ext cx="2491740" cy="142684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487795" y="3446780"/>
            <a:ext cx="2221865" cy="99631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4" name="图片 33" descr="4-铅笔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600000">
            <a:off x="7259955" y="3710305"/>
            <a:ext cx="640715" cy="280035"/>
          </a:xfrm>
          <a:prstGeom prst="rect">
            <a:avLst/>
          </a:prstGeom>
        </p:spPr>
      </p:pic>
      <p:pic>
        <p:nvPicPr>
          <p:cNvPr id="55" name="图片 54" descr="5-橡皮头铅笔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7955" y="3712210"/>
            <a:ext cx="810895" cy="635635"/>
          </a:xfrm>
          <a:prstGeom prst="rect">
            <a:avLst/>
          </a:prstGeom>
        </p:spPr>
      </p:pic>
      <p:pic>
        <p:nvPicPr>
          <p:cNvPr id="56" name="图片 55" descr="7-橡皮头铅笔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500000">
            <a:off x="7329805" y="3756025"/>
            <a:ext cx="962660" cy="398780"/>
          </a:xfrm>
          <a:prstGeom prst="rect">
            <a:avLst/>
          </a:prstGeom>
        </p:spPr>
      </p:pic>
      <p:pic>
        <p:nvPicPr>
          <p:cNvPr id="57" name="图片 56" descr="4-铅笔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40000">
            <a:off x="6799580" y="3740150"/>
            <a:ext cx="619760" cy="271145"/>
          </a:xfrm>
          <a:prstGeom prst="rect">
            <a:avLst/>
          </a:prstGeom>
        </p:spPr>
      </p:pic>
      <p:pic>
        <p:nvPicPr>
          <p:cNvPr id="58" name="图片 57" descr="1-绿色彩笔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80000">
            <a:off x="7785735" y="5330190"/>
            <a:ext cx="1106805" cy="337820"/>
          </a:xfrm>
          <a:prstGeom prst="rect">
            <a:avLst/>
          </a:prstGeom>
        </p:spPr>
      </p:pic>
      <p:pic>
        <p:nvPicPr>
          <p:cNvPr id="59" name="图片 58" descr="2-红色彩笔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40000">
            <a:off x="6812915" y="4965700"/>
            <a:ext cx="736600" cy="256540"/>
          </a:xfrm>
          <a:prstGeom prst="rect">
            <a:avLst/>
          </a:prstGeom>
        </p:spPr>
      </p:pic>
      <p:pic>
        <p:nvPicPr>
          <p:cNvPr id="60" name="图片 59" descr="3-蓝色彩笔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00000">
            <a:off x="7046595" y="5324475"/>
            <a:ext cx="650875" cy="393065"/>
          </a:xfrm>
          <a:prstGeom prst="rect">
            <a:avLst/>
          </a:prstGeom>
        </p:spPr>
      </p:pic>
      <p:pic>
        <p:nvPicPr>
          <p:cNvPr id="61" name="图片 60" descr="6-黄色彩笔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440000">
            <a:off x="7316470" y="5314950"/>
            <a:ext cx="1134745" cy="287655"/>
          </a:xfrm>
          <a:prstGeom prst="rect">
            <a:avLst/>
          </a:prstGeom>
        </p:spPr>
      </p:pic>
      <p:sp>
        <p:nvSpPr>
          <p:cNvPr id="63" name="椭圆 62"/>
          <p:cNvSpPr/>
          <p:nvPr/>
        </p:nvSpPr>
        <p:spPr>
          <a:xfrm>
            <a:off x="6410325" y="4602480"/>
            <a:ext cx="2491740" cy="142684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课桌_副本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38375" y="1344295"/>
            <a:ext cx="8317865" cy="1968500"/>
          </a:xfrm>
          <a:prstGeom prst="rect">
            <a:avLst/>
          </a:prstGeom>
        </p:spPr>
      </p:pic>
      <p:pic>
        <p:nvPicPr>
          <p:cNvPr id="29" name="图片 28" descr="4-铅笔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6485" y="1572895"/>
            <a:ext cx="640715" cy="280035"/>
          </a:xfrm>
          <a:prstGeom prst="rect">
            <a:avLst/>
          </a:prstGeom>
        </p:spPr>
      </p:pic>
      <p:pic>
        <p:nvPicPr>
          <p:cNvPr id="33" name="图片 32" descr="4-铅笔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8055" y="1456055"/>
            <a:ext cx="619760" cy="271145"/>
          </a:xfrm>
          <a:prstGeom prst="rect">
            <a:avLst/>
          </a:prstGeom>
        </p:spPr>
      </p:pic>
      <p:pic>
        <p:nvPicPr>
          <p:cNvPr id="15" name="图片 14" descr="淘气人头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10614025" y="2463800"/>
            <a:ext cx="1219200" cy="1196340"/>
          </a:xfrm>
          <a:prstGeom prst="rect">
            <a:avLst/>
          </a:prstGeom>
        </p:spPr>
      </p:pic>
      <p:pic>
        <p:nvPicPr>
          <p:cNvPr id="27" name="图片 26" descr="2-红色彩笔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835" y="1947545"/>
            <a:ext cx="736600" cy="276225"/>
          </a:xfrm>
          <a:prstGeom prst="rect">
            <a:avLst/>
          </a:prstGeom>
        </p:spPr>
      </p:pic>
      <p:pic>
        <p:nvPicPr>
          <p:cNvPr id="28" name="图片 27" descr="3-蓝色彩笔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270" y="2223770"/>
            <a:ext cx="650875" cy="393065"/>
          </a:xfrm>
          <a:prstGeom prst="rect">
            <a:avLst/>
          </a:prstGeom>
        </p:spPr>
      </p:pic>
      <p:pic>
        <p:nvPicPr>
          <p:cNvPr id="31" name="图片 30" descr="6-黄色彩笔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3405" y="1546225"/>
            <a:ext cx="1134745" cy="287655"/>
          </a:xfrm>
          <a:prstGeom prst="rect">
            <a:avLst/>
          </a:prstGeom>
        </p:spPr>
      </p:pic>
      <p:pic>
        <p:nvPicPr>
          <p:cNvPr id="26" name="图片 25" descr="1-绿色彩笔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020" y="1607185"/>
            <a:ext cx="1106805" cy="337820"/>
          </a:xfrm>
          <a:prstGeom prst="rect">
            <a:avLst/>
          </a:prstGeom>
        </p:spPr>
      </p:pic>
      <p:pic>
        <p:nvPicPr>
          <p:cNvPr id="10" name="图片 9" descr="6-黄色彩笔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3405" y="1536065"/>
            <a:ext cx="1134745" cy="287655"/>
          </a:xfrm>
          <a:prstGeom prst="rect">
            <a:avLst/>
          </a:prstGeom>
        </p:spPr>
      </p:pic>
      <p:grpSp>
        <p:nvGrpSpPr>
          <p:cNvPr id="67" name="组合 66"/>
          <p:cNvGrpSpPr/>
          <p:nvPr/>
        </p:nvGrpSpPr>
        <p:grpSpPr>
          <a:xfrm>
            <a:off x="8748395" y="1231265"/>
            <a:ext cx="2727325" cy="788670"/>
            <a:chOff x="15040" y="696"/>
            <a:chExt cx="4295" cy="1242"/>
          </a:xfrm>
        </p:grpSpPr>
        <p:pic>
          <p:nvPicPr>
            <p:cNvPr id="64" name="图片 63" descr="长方形气泡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40" y="696"/>
              <a:ext cx="3494" cy="1243"/>
            </a:xfrm>
            <a:prstGeom prst="rect">
              <a:avLst/>
            </a:prstGeom>
          </p:spPr>
        </p:pic>
        <p:sp>
          <p:nvSpPr>
            <p:cNvPr id="65" name="文本框 64"/>
            <p:cNvSpPr txBox="1"/>
            <p:nvPr/>
          </p:nvSpPr>
          <p:spPr>
            <a:xfrm>
              <a:off x="15417" y="900"/>
              <a:ext cx="39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还可以</a:t>
              </a:r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</a:rPr>
                <a:t>……</a:t>
              </a:r>
              <a:endParaRPr lang="zh-CN" altLang="en-US" sz="28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7083 0.0122222 L -0.0933333 0.308611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138889 L -0.134687 0.309352 " pathEditMode="relative" rAng="0" ptsTypes="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25 0.481574 " pathEditMode="relative" rAng="0" ptsTypes="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28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1979 0.548241 " pathEditMode="relative" rAng="0" ptsTypes="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3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37037 L -0.150937 0.543796 " pathEditMode="relative" rAng="0" ptsTypes="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45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96875 0.5875 " pathEditMode="relative" rAng="0" ptsTypes="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2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 0.566574 " pathEditMode="relative" rAng="0" ptsTypes="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6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27604 0.463981 " pathEditMode="relative" rAng="0" ptsTypes="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33333 0 L 0.173438 0.309722 " pathEditMode="relative" rAng="0" ptsTypes="">
                                      <p:cBhvr>
                                        <p:cTn id="1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225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91146 0.306574 " pathEditMode="relative" rAng="0" ptsTypes="">
                                      <p:cBhvr>
                                        <p:cTn id="1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6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7656 0.312407 " pathEditMode="relative" rAng="0" ptsTypes="">
                                      <p:cBhvr>
                                        <p:cTn id="1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16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3333 0.331296 " pathEditMode="relative" rAng="0" ptsTypes="">
                                      <p:cBhvr>
                                        <p:cTn id="1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07292 0 L 0.0376042 0.546296 " pathEditMode="relative" rAng="0" ptsTypes="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319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85185 L 0.233542 0.450926 " pathEditMode="relative" rAng="0" ptsTypes="">
                                      <p:cBhvr>
                                        <p:cTn id="1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295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151 0.443796 " pathEditMode="relative" rAng="0" ptsTypes="">
                                      <p:cBhvr>
                                        <p:cTn id="20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407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46615 0.537593 " pathEditMode="relative" rAng="0" ptsTypes="">
                                      <p:cBhvr>
                                        <p:cTn id="2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4" grpId="0" bldLvl="0" animBg="1"/>
      <p:bldP spid="12" grpId="0" bldLvl="0" animBg="1"/>
      <p:bldP spid="6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1120140" y="784225"/>
            <a:ext cx="7820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你有什么分类的好方法，与同伴说一说。</a:t>
            </a:r>
            <a:endParaRPr lang="zh-CN" altLang="en-US" sz="2800"/>
          </a:p>
        </p:txBody>
      </p:sp>
      <p:pic>
        <p:nvPicPr>
          <p:cNvPr id="36" name="图片 35" descr="点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260" y="810895"/>
            <a:ext cx="431800" cy="431800"/>
          </a:xfrm>
          <a:prstGeom prst="rect">
            <a:avLst/>
          </a:prstGeom>
        </p:spPr>
      </p:pic>
      <p:pic>
        <p:nvPicPr>
          <p:cNvPr id="2" name="图片 1" descr="气泡5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525" y="3630295"/>
            <a:ext cx="3978910" cy="1747520"/>
          </a:xfrm>
          <a:prstGeom prst="rect">
            <a:avLst/>
          </a:prstGeom>
        </p:spPr>
      </p:pic>
      <p:pic>
        <p:nvPicPr>
          <p:cNvPr id="3" name="图片 2" descr="气泡6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245" y="3597910"/>
            <a:ext cx="3221355" cy="1779905"/>
          </a:xfrm>
          <a:prstGeom prst="rect">
            <a:avLst/>
          </a:prstGeom>
        </p:spPr>
      </p:pic>
      <p:pic>
        <p:nvPicPr>
          <p:cNvPr id="4" name="图片 3" descr="淘气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93935" y="2305050"/>
            <a:ext cx="2167890" cy="3787775"/>
          </a:xfrm>
          <a:prstGeom prst="rect">
            <a:avLst/>
          </a:prstGeom>
        </p:spPr>
      </p:pic>
      <p:pic>
        <p:nvPicPr>
          <p:cNvPr id="5" name="图片 4" descr="笑笑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245" y="2529840"/>
            <a:ext cx="2119630" cy="3562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练一练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1350" y="271145"/>
            <a:ext cx="2308860" cy="1273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469390"/>
            <a:ext cx="674370" cy="7194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239520" y="1612265"/>
            <a:ext cx="4427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把同类的涂上相同的颜色。</a:t>
            </a:r>
            <a:endParaRPr lang="zh-CN" altLang="zh-CN" sz="2800"/>
          </a:p>
        </p:txBody>
      </p:sp>
      <p:pic>
        <p:nvPicPr>
          <p:cNvPr id="2" name="图片 1" descr="练1"/>
          <p:cNvPicPr>
            <a:picLocks noChangeAspect="1"/>
          </p:cNvPicPr>
          <p:nvPr/>
        </p:nvPicPr>
        <p:blipFill>
          <a:blip r:embed="rId6"/>
          <a:srcRect l="2264" t="12228" r="51413" b="9156"/>
          <a:stretch>
            <a:fillRect/>
          </a:stretch>
        </p:blipFill>
        <p:spPr>
          <a:xfrm>
            <a:off x="2950210" y="2541270"/>
            <a:ext cx="6436360" cy="3785870"/>
          </a:xfrm>
          <a:prstGeom prst="rect">
            <a:avLst/>
          </a:prstGeom>
        </p:spPr>
      </p:pic>
      <p:pic>
        <p:nvPicPr>
          <p:cNvPr id="5" name="图片 4" descr="1-1_副本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7560" y="2552065"/>
            <a:ext cx="1537970" cy="1549400"/>
          </a:xfrm>
          <a:prstGeom prst="rect">
            <a:avLst/>
          </a:prstGeom>
        </p:spPr>
      </p:pic>
      <p:pic>
        <p:nvPicPr>
          <p:cNvPr id="7" name="图片 6" descr="1-2_副本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6845" y="2762885"/>
            <a:ext cx="1516380" cy="1123950"/>
          </a:xfrm>
          <a:prstGeom prst="rect">
            <a:avLst/>
          </a:prstGeom>
        </p:spPr>
      </p:pic>
      <p:pic>
        <p:nvPicPr>
          <p:cNvPr id="8" name="图片 7" descr="1-3_副本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2155" y="2784475"/>
            <a:ext cx="2194560" cy="1113790"/>
          </a:xfrm>
          <a:prstGeom prst="rect">
            <a:avLst/>
          </a:prstGeom>
        </p:spPr>
      </p:pic>
      <p:pic>
        <p:nvPicPr>
          <p:cNvPr id="9" name="图片 8" descr="1-4_副本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0210" y="4753610"/>
            <a:ext cx="1962150" cy="1530350"/>
          </a:xfrm>
          <a:prstGeom prst="rect">
            <a:avLst/>
          </a:prstGeom>
        </p:spPr>
      </p:pic>
      <p:pic>
        <p:nvPicPr>
          <p:cNvPr id="10" name="图片 9" descr="1-5_副本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6710" y="5156835"/>
            <a:ext cx="1293495" cy="907415"/>
          </a:xfrm>
          <a:prstGeom prst="rect">
            <a:avLst/>
          </a:prstGeom>
        </p:spPr>
      </p:pic>
      <p:pic>
        <p:nvPicPr>
          <p:cNvPr id="11" name="图片 10" descr="1-6_副本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52005" y="4591685"/>
            <a:ext cx="2197735" cy="162687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1077595" y="2924810"/>
            <a:ext cx="4598035" cy="339090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630805" y="2507615"/>
            <a:ext cx="1694180" cy="678815"/>
            <a:chOff x="9219" y="1320"/>
            <a:chExt cx="2668" cy="1069"/>
          </a:xfrm>
        </p:grpSpPr>
        <p:pic>
          <p:nvPicPr>
            <p:cNvPr id="13" name="图片 12" descr="答案气泡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19" y="1320"/>
              <a:ext cx="2542" cy="1063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607" y="1373"/>
              <a:ext cx="22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>
                  <a:solidFill>
                    <a:srgbClr val="7030A0"/>
                  </a:solidFill>
                </a:rPr>
                <a:t>餐具</a:t>
              </a:r>
              <a:endParaRPr lang="zh-CN" altLang="en-US" sz="3600">
                <a:solidFill>
                  <a:srgbClr val="7030A0"/>
                </a:solidFill>
              </a:endParaRPr>
            </a:p>
          </p:txBody>
        </p:sp>
      </p:grpSp>
      <p:sp>
        <p:nvSpPr>
          <p:cNvPr id="16" name="椭圆 15"/>
          <p:cNvSpPr/>
          <p:nvPr>
            <p:custDataLst>
              <p:tags r:id="rId14"/>
            </p:custDataLst>
          </p:nvPr>
        </p:nvSpPr>
        <p:spPr>
          <a:xfrm>
            <a:off x="6625590" y="2924810"/>
            <a:ext cx="4598035" cy="339090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8200390" y="2507615"/>
            <a:ext cx="1694180" cy="678815"/>
            <a:chOff x="9219" y="1320"/>
            <a:chExt cx="2668" cy="1069"/>
          </a:xfrm>
        </p:grpSpPr>
        <p:pic>
          <p:nvPicPr>
            <p:cNvPr id="18" name="图片 17" descr="答案气泡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9219" y="1320"/>
              <a:ext cx="2542" cy="1063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>
              <p:custDataLst>
                <p:tags r:id="rId16"/>
              </p:custDataLst>
            </p:nvPr>
          </p:nvSpPr>
          <p:spPr>
            <a:xfrm>
              <a:off x="9607" y="1373"/>
              <a:ext cx="22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>
                  <a:solidFill>
                    <a:srgbClr val="7030A0"/>
                  </a:solidFill>
                </a:rPr>
                <a:t>玩具</a:t>
              </a:r>
              <a:endParaRPr lang="zh-CN" altLang="en-US" sz="360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85417 0 L -0.134271 0.0805556 " pathEditMode="relative" rAng="0" ptsTypes="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3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3594 0.327222 " pathEditMode="relative" rAng="0" ptsTypes="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1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06354 0.0832407 " pathEditMode="relative" rAng="0" ptsTypes="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4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3698 -0.0284259 " pathEditMode="relative" rAng="0" ptsTypes="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2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8333 -0.146296 " pathEditMode="relative" rAng="0" ptsTypes="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9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5052 -0.124907 " pathEditMode="relative" rAng="0" ptsTypes="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6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练1"/>
          <p:cNvPicPr>
            <a:picLocks noChangeAspect="1"/>
          </p:cNvPicPr>
          <p:nvPr/>
        </p:nvPicPr>
        <p:blipFill>
          <a:blip r:embed="rId1"/>
          <a:srcRect l="58678" t="3578" r="1278" b="4580"/>
          <a:stretch>
            <a:fillRect/>
          </a:stretch>
        </p:blipFill>
        <p:spPr>
          <a:xfrm>
            <a:off x="3303270" y="1835785"/>
            <a:ext cx="5563870" cy="4422775"/>
          </a:xfrm>
          <a:prstGeom prst="rect">
            <a:avLst/>
          </a:prstGeom>
        </p:spPr>
      </p:pic>
      <p:pic>
        <p:nvPicPr>
          <p:cNvPr id="3" name="图片 2" descr="练一练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1350" y="61595"/>
            <a:ext cx="2308860" cy="1273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335405"/>
            <a:ext cx="674370" cy="7194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239520" y="1478280"/>
            <a:ext cx="4427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把同类的涂上相同的颜色。</a:t>
            </a:r>
            <a:endParaRPr lang="zh-CN" altLang="zh-CN" sz="2800"/>
          </a:p>
        </p:txBody>
      </p:sp>
      <p:pic>
        <p:nvPicPr>
          <p:cNvPr id="5" name="图片 4" descr="2-1_副本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9020" y="2153920"/>
            <a:ext cx="1331595" cy="1325245"/>
          </a:xfrm>
          <a:prstGeom prst="rect">
            <a:avLst/>
          </a:prstGeom>
        </p:spPr>
      </p:pic>
      <p:pic>
        <p:nvPicPr>
          <p:cNvPr id="7" name="图片 6" descr="2-2_副本_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0060" y="2054860"/>
            <a:ext cx="803910" cy="1593850"/>
          </a:xfrm>
          <a:prstGeom prst="rect">
            <a:avLst/>
          </a:prstGeom>
        </p:spPr>
      </p:pic>
      <p:pic>
        <p:nvPicPr>
          <p:cNvPr id="8" name="图片 7" descr="2-3_副本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9495" y="1889760"/>
            <a:ext cx="1191260" cy="1830705"/>
          </a:xfrm>
          <a:prstGeom prst="rect">
            <a:avLst/>
          </a:prstGeom>
        </p:spPr>
      </p:pic>
      <p:pic>
        <p:nvPicPr>
          <p:cNvPr id="9" name="图片 8" descr="2-4_副本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2325" y="4248785"/>
            <a:ext cx="1464945" cy="1751330"/>
          </a:xfrm>
          <a:prstGeom prst="rect">
            <a:avLst/>
          </a:prstGeom>
        </p:spPr>
      </p:pic>
      <p:pic>
        <p:nvPicPr>
          <p:cNvPr id="10" name="图片 9" descr="2-5_副本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1000" y="4011930"/>
            <a:ext cx="1183005" cy="2225040"/>
          </a:xfrm>
          <a:prstGeom prst="rect">
            <a:avLst/>
          </a:prstGeom>
        </p:spPr>
      </p:pic>
      <p:pic>
        <p:nvPicPr>
          <p:cNvPr id="11" name="图片 10" descr="2-6_副本_副本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7620" y="4676775"/>
            <a:ext cx="1228725" cy="121983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1077595" y="2715260"/>
            <a:ext cx="4598035" cy="339090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630805" y="2298065"/>
            <a:ext cx="1694180" cy="678815"/>
            <a:chOff x="9219" y="1320"/>
            <a:chExt cx="2668" cy="1069"/>
          </a:xfrm>
        </p:grpSpPr>
        <p:pic>
          <p:nvPicPr>
            <p:cNvPr id="13" name="图片 12" descr="答案气泡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9219" y="1320"/>
              <a:ext cx="2542" cy="1063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5"/>
              </p:custDataLst>
            </p:nvPr>
          </p:nvSpPr>
          <p:spPr>
            <a:xfrm>
              <a:off x="9607" y="1373"/>
              <a:ext cx="22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>
                  <a:solidFill>
                    <a:srgbClr val="7030A0"/>
                  </a:solidFill>
                </a:rPr>
                <a:t>水果</a:t>
              </a:r>
              <a:endParaRPr lang="zh-CN" altLang="en-US" sz="3600">
                <a:solidFill>
                  <a:srgbClr val="7030A0"/>
                </a:solidFill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6625590" y="2715260"/>
            <a:ext cx="4598035" cy="339090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8200390" y="2298065"/>
            <a:ext cx="1694180" cy="678815"/>
            <a:chOff x="9219" y="1320"/>
            <a:chExt cx="2668" cy="1069"/>
          </a:xfrm>
        </p:grpSpPr>
        <p:pic>
          <p:nvPicPr>
            <p:cNvPr id="18" name="图片 17" descr="答案气泡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9219" y="1320"/>
              <a:ext cx="2542" cy="1063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>
              <p:custDataLst>
                <p:tags r:id="rId17"/>
              </p:custDataLst>
            </p:nvPr>
          </p:nvSpPr>
          <p:spPr>
            <a:xfrm>
              <a:off x="9607" y="1373"/>
              <a:ext cx="22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>
                  <a:solidFill>
                    <a:srgbClr val="7030A0"/>
                  </a:solidFill>
                </a:rPr>
                <a:t>文具</a:t>
              </a:r>
              <a:endParaRPr lang="zh-CN" altLang="en-US" sz="360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85417 -0.00324074 L -0.141927 0.111667 " pathEditMode="relative" rAng="0" ptsTypes="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5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4687 0.105278 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4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4323 0.00712963 " pathEditMode="relative" rAng="0" ptsTypes="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8958 -0.000925926 " pathEditMode="relative" rAng="0" ptsTypes="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2448 0.2025 " pathEditMode="relative" rAng="0" ptsTypes="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9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802 -0.155741 " pathEditMode="relative" rAng="0" ptsTypes="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试一试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1980" y="146050"/>
            <a:ext cx="2230120" cy="947420"/>
          </a:xfrm>
          <a:prstGeom prst="rect">
            <a:avLst/>
          </a:prstGeom>
        </p:spPr>
      </p:pic>
      <p:pic>
        <p:nvPicPr>
          <p:cNvPr id="6" name="图片 5" descr="点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3260" y="1214755"/>
            <a:ext cx="432000" cy="432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663065" y="1919605"/>
            <a:ext cx="1152000" cy="1152000"/>
          </a:xfrm>
          <a:prstGeom prst="ellipse">
            <a:avLst/>
          </a:prstGeom>
          <a:solidFill>
            <a:srgbClr val="FCC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442945" y="1919605"/>
            <a:ext cx="1151890" cy="1152000"/>
          </a:xfrm>
          <a:prstGeom prst="ellipse">
            <a:avLst/>
          </a:prstGeom>
          <a:solidFill>
            <a:srgbClr val="54C3F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200885" y="3638550"/>
            <a:ext cx="1151890" cy="1152000"/>
          </a:xfrm>
          <a:prstGeom prst="ellipse">
            <a:avLst/>
          </a:prstGeom>
          <a:solidFill>
            <a:srgbClr val="ABCD06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89765" y="1919605"/>
            <a:ext cx="1151890" cy="1152000"/>
          </a:xfrm>
          <a:prstGeom prst="rect">
            <a:avLst/>
          </a:prstGeom>
          <a:solidFill>
            <a:srgbClr val="54C3F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174465" y="3638550"/>
            <a:ext cx="1151890" cy="1152000"/>
          </a:xfrm>
          <a:prstGeom prst="rect">
            <a:avLst/>
          </a:prstGeom>
          <a:solidFill>
            <a:srgbClr val="FCC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227305" y="3638550"/>
            <a:ext cx="1151890" cy="1152000"/>
          </a:xfrm>
          <a:prstGeom prst="rect">
            <a:avLst/>
          </a:prstGeom>
          <a:solidFill>
            <a:srgbClr val="ABCD06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5516355" y="1919605"/>
            <a:ext cx="1151890" cy="1152000"/>
          </a:xfrm>
          <a:prstGeom prst="triangle">
            <a:avLst/>
          </a:prstGeom>
          <a:solidFill>
            <a:srgbClr val="FCC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2253615" y="3638550"/>
            <a:ext cx="1152000" cy="1152000"/>
          </a:xfrm>
          <a:prstGeom prst="triangle">
            <a:avLst/>
          </a:prstGeom>
          <a:solidFill>
            <a:srgbClr val="54C3F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>
            <a:off x="9369535" y="1919605"/>
            <a:ext cx="1151890" cy="1152000"/>
          </a:xfrm>
          <a:prstGeom prst="triangle">
            <a:avLst/>
          </a:prstGeom>
          <a:solidFill>
            <a:srgbClr val="ABCD06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1239520" y="1219200"/>
            <a:ext cx="4427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说一说，你打算</a:t>
            </a:r>
            <a:r>
              <a:rPr lang="zh-CN" altLang="zh-CN" sz="2800"/>
              <a:t>怎么分？</a:t>
            </a:r>
            <a:endParaRPr lang="zh-CN" altLang="zh-CN" sz="2800"/>
          </a:p>
        </p:txBody>
      </p:sp>
      <p:pic>
        <p:nvPicPr>
          <p:cNvPr id="19" name="图片 18" descr="淘气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719435" y="3951605"/>
            <a:ext cx="1331595" cy="2304415"/>
          </a:xfrm>
          <a:prstGeom prst="rect">
            <a:avLst/>
          </a:prstGeom>
        </p:spPr>
      </p:pic>
      <p:pic>
        <p:nvPicPr>
          <p:cNvPr id="20" name="图片 19" descr="笑笑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205" y="4210050"/>
            <a:ext cx="1217295" cy="204597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398905" y="5085080"/>
            <a:ext cx="2613025" cy="1087120"/>
            <a:chOff x="2203" y="8389"/>
            <a:chExt cx="4115" cy="1712"/>
          </a:xfrm>
        </p:grpSpPr>
        <p:pic>
          <p:nvPicPr>
            <p:cNvPr id="21" name="图片 20" descr="空白气泡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03" y="8389"/>
              <a:ext cx="4115" cy="1712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2898" y="8796"/>
              <a:ext cx="34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我按颜色分。</a:t>
              </a:r>
              <a:endParaRPr lang="zh-CN" altLang="en-US" sz="28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174355" y="5085080"/>
            <a:ext cx="2849880" cy="1087120"/>
            <a:chOff x="12873" y="8389"/>
            <a:chExt cx="4488" cy="1712"/>
          </a:xfrm>
        </p:grpSpPr>
        <p:pic>
          <p:nvPicPr>
            <p:cNvPr id="22" name="图片 21" descr="空白气泡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flipH="1">
              <a:off x="12873" y="8389"/>
              <a:ext cx="4489" cy="1712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>
              <p:custDataLst>
                <p:tags r:id="rId10"/>
              </p:custDataLst>
            </p:nvPr>
          </p:nvSpPr>
          <p:spPr>
            <a:xfrm>
              <a:off x="13149" y="8818"/>
              <a:ext cx="34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/>
                <a:t>我按</a:t>
              </a:r>
              <a:r>
                <a:rPr lang="zh-CN" altLang="en-US" sz="2800"/>
                <a:t>形状分。</a:t>
              </a:r>
              <a:endParaRPr lang="zh-CN" altLang="en-US" sz="28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67655" y="5306060"/>
            <a:ext cx="1774190" cy="749300"/>
            <a:chOff x="8926" y="8760"/>
            <a:chExt cx="2794" cy="1180"/>
          </a:xfrm>
        </p:grpSpPr>
        <p:pic>
          <p:nvPicPr>
            <p:cNvPr id="29" name="图片 28" descr="长方形气泡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926" y="8760"/>
              <a:ext cx="2236" cy="1180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198" y="8818"/>
              <a:ext cx="252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/>
                <a:t>圆形</a:t>
              </a:r>
              <a:endParaRPr lang="zh-CN" altLang="en-US" sz="360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84140" y="5330825"/>
            <a:ext cx="2357120" cy="749300"/>
            <a:chOff x="8926" y="8760"/>
            <a:chExt cx="3712" cy="1180"/>
          </a:xfrm>
        </p:grpSpPr>
        <p:pic>
          <p:nvPicPr>
            <p:cNvPr id="32" name="图片 31" descr="长方形气泡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926" y="8760"/>
              <a:ext cx="2823" cy="1180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9095" y="8856"/>
              <a:ext cx="35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/>
                <a:t>正方形</a:t>
              </a:r>
              <a:endParaRPr lang="zh-CN" altLang="en-US" sz="36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172710" y="5289550"/>
            <a:ext cx="2357120" cy="749300"/>
            <a:chOff x="8926" y="8760"/>
            <a:chExt cx="3712" cy="1180"/>
          </a:xfrm>
        </p:grpSpPr>
        <p:pic>
          <p:nvPicPr>
            <p:cNvPr id="35" name="图片 34" descr="长方形气泡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926" y="8760"/>
              <a:ext cx="2823" cy="1180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>
              <p:custDataLst>
                <p:tags r:id="rId15"/>
              </p:custDataLst>
            </p:nvPr>
          </p:nvSpPr>
          <p:spPr>
            <a:xfrm>
              <a:off x="9095" y="8856"/>
              <a:ext cx="35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/>
                <a:t>三角形</a:t>
              </a:r>
              <a:endParaRPr lang="zh-CN" altLang="en-US" sz="360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81625" y="5308600"/>
            <a:ext cx="2443480" cy="749300"/>
            <a:chOff x="8926" y="8760"/>
            <a:chExt cx="3848" cy="1180"/>
          </a:xfrm>
        </p:grpSpPr>
        <p:pic>
          <p:nvPicPr>
            <p:cNvPr id="38" name="图片 37" descr="长方形气泡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926" y="8760"/>
              <a:ext cx="2249" cy="1180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>
              <p:custDataLst>
                <p:tags r:id="rId17"/>
              </p:custDataLst>
            </p:nvPr>
          </p:nvSpPr>
          <p:spPr>
            <a:xfrm>
              <a:off x="9231" y="8856"/>
              <a:ext cx="35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/>
                <a:t>黄色</a:t>
              </a:r>
              <a:endParaRPr lang="zh-CN" altLang="en-US" sz="360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64480" y="5316220"/>
            <a:ext cx="2443480" cy="749300"/>
            <a:chOff x="8926" y="8760"/>
            <a:chExt cx="3848" cy="1180"/>
          </a:xfrm>
        </p:grpSpPr>
        <p:pic>
          <p:nvPicPr>
            <p:cNvPr id="41" name="图片 40" descr="长方形气泡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926" y="8760"/>
              <a:ext cx="2249" cy="1180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>
              <p:custDataLst>
                <p:tags r:id="rId19"/>
              </p:custDataLst>
            </p:nvPr>
          </p:nvSpPr>
          <p:spPr>
            <a:xfrm>
              <a:off x="9231" y="8856"/>
              <a:ext cx="35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/>
                <a:t>蓝色</a:t>
              </a:r>
              <a:endParaRPr lang="zh-CN" altLang="en-US" sz="360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367655" y="5294630"/>
            <a:ext cx="2443480" cy="749300"/>
            <a:chOff x="8926" y="8760"/>
            <a:chExt cx="3848" cy="1180"/>
          </a:xfrm>
        </p:grpSpPr>
        <p:pic>
          <p:nvPicPr>
            <p:cNvPr id="44" name="图片 43" descr="长方形气泡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8926" y="8760"/>
              <a:ext cx="2249" cy="1180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>
              <p:custDataLst>
                <p:tags r:id="rId21"/>
              </p:custDataLst>
            </p:nvPr>
          </p:nvSpPr>
          <p:spPr>
            <a:xfrm>
              <a:off x="9231" y="8856"/>
              <a:ext cx="35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/>
                <a:t>绿色</a:t>
              </a:r>
              <a:endParaRPr lang="zh-CN" altLang="en-US" sz="3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2" grpId="0" bldLvl="0" animBg="1"/>
      <p:bldP spid="15" grpId="0" bldLvl="0" animBg="1"/>
      <p:bldP spid="17" grpId="0" bldLvl="0" animBg="1"/>
      <p:bldP spid="16" grpId="0" bldLvl="0" animBg="1"/>
      <p:bldP spid="8" grpId="1" bldLvl="0" animBg="1"/>
      <p:bldP spid="15" grpId="1" bldLvl="0" animBg="1"/>
      <p:bldP spid="12" grpId="1" bldLvl="0" animBg="1"/>
      <p:bldP spid="11" grpId="1" bldLvl="0" animBg="1"/>
      <p:bldP spid="9" grpId="1" bldLvl="0" animBg="1"/>
      <p:bldP spid="16" grpId="1" bldLvl="0" animBg="1"/>
      <p:bldP spid="17" grpId="1" bldLvl="0" animBg="1"/>
      <p:bldP spid="13" grpId="1" bldLvl="0" animBg="1"/>
      <p:bldP spid="10" grpId="1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commondata" val="eyJoZGlkIjoiMzg5NDUyZTcyMTU0NzM4NWFjZTRhZTBkNjM1M2Q1MTAifQ=="/>
  <p:tag name="COMMONDATA" val="eyJoZGlkIjoiMjE4MjhlOWRhZGFiNWRkNmM2MTZjNTIzOTdlYzUyN2IifQ=="/>
  <p:tag name="KSO_WPP_MARK_KEY" val="cc7686d4-157e-44d2-9f5f-c6aa59f06f5f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139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黑体</vt:lpstr>
      <vt:lpstr>楷体</vt:lpstr>
      <vt:lpstr>微软雅黑</vt:lpstr>
      <vt:lpstr>Arial Unicode MS</vt:lpstr>
      <vt:lpstr>Calibri</vt:lpstr>
      <vt:lpstr>方正大标宋简体</vt:lpstr>
      <vt:lpstr>思源宋体 Heavy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387</cp:revision>
  <dcterms:created xsi:type="dcterms:W3CDTF">2019-06-19T02:08:00Z</dcterms:created>
  <dcterms:modified xsi:type="dcterms:W3CDTF">2024-08-23T09:06:47Z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AB09DB7046084F24BD78D2660AD8252D_13</vt:lpwstr>
  </property>
</Properties>
</file>